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50" y="-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5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&lt;верхний колонтитул&gt;</a:t>
            </a:r>
          </a:p>
        </p:txBody>
      </p:sp>
      <p:sp>
        <p:nvSpPr>
          <p:cNvPr id="55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  <p:sp>
        <p:nvSpPr>
          <p:cNvPr id="56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57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EDC6FD0B-AD27-4D4E-A81F-11512786FFE1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pPr indent="0" algn="r">
                <a:buNone/>
              </a:pPr>
              <a:t>‹#›</a:t>
            </a:fld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0880" y="685800"/>
            <a:ext cx="6093360" cy="3426480"/>
          </a:xfrm>
          <a:prstGeom prst="rect">
            <a:avLst/>
          </a:prstGeom>
          <a:ln w="0">
            <a:noFill/>
          </a:ln>
        </p:spPr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3880" cy="411228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marL="216000" indent="0"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Это опора, которую мы в большинстве случаев имеем изначально и укрепляем по ходу жизни. Любовь родителей, партнеров, детей, родственников и друзей имеет для всех нас особую важность. Только помните: рассчитывать на чью-то помощь – очень хорошо, но, когда вы полагаетесь на другого человека во всем, это уже зависимость и позиция ребенка (взрослым нужно уметь стоять в первую очередь на своих ногах).</a:t>
            </a: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sldNum" idx="7"/>
          </p:nvPr>
        </p:nvSpPr>
        <p:spPr>
          <a:xfrm>
            <a:off x="3884760" y="8685360"/>
            <a:ext cx="2969280" cy="45468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Trebuchet MS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3CD34BB2-5576-4BE8-B6DD-85BF66C849FE}" type="slidenum">
              <a:rPr lang="ru-RU" sz="1200" b="0" strike="noStrike" spc="-1">
                <a:solidFill>
                  <a:srgbClr val="000000"/>
                </a:solidFill>
                <a:latin typeface="Trebuchet MS"/>
                <a:ea typeface="+mn-ea"/>
              </a:rPr>
              <a:pPr indent="0" algn="r">
                <a:lnSpc>
                  <a:spcPct val="100000"/>
                </a:lnSpc>
                <a:buNone/>
                <a:tabLst>
                  <a:tab pos="0" algn="l"/>
                </a:tabLst>
              </a:pPr>
              <a:t>2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0880" y="685800"/>
            <a:ext cx="6093360" cy="3426480"/>
          </a:xfrm>
          <a:prstGeom prst="rect">
            <a:avLst/>
          </a:prstGeom>
          <a:ln w="0">
            <a:noFill/>
          </a:ln>
        </p:spPr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3880" cy="411228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marL="216000" indent="0"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Это опора, которую мы в большинстве случаев имеем изначально и укрепляем по ходу жизни. Любовь родителей, партнеров, детей, родственников и друзей имеет для всех нас особую важность. Только помните: рассчитывать на чью-то помощь – очень хорошо, но, когда вы полагаетесь на другого человека во всем, это уже зависимость и позиция ребенка (взрослым нужно уметь стоять в первую очередь на своих ногах).</a:t>
            </a: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sldNum" idx="8"/>
          </p:nvPr>
        </p:nvSpPr>
        <p:spPr>
          <a:xfrm>
            <a:off x="3884760" y="8685360"/>
            <a:ext cx="2969280" cy="45468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Trebuchet MS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35CFC1F8-C0B9-4FB8-8CB1-1D259ECBF324}" type="slidenum">
              <a:rPr lang="ru-RU" sz="1200" b="0" strike="noStrike" spc="-1">
                <a:solidFill>
                  <a:srgbClr val="000000"/>
                </a:solidFill>
                <a:latin typeface="Trebuchet MS"/>
                <a:ea typeface="+mn-ea"/>
              </a:rPr>
              <a:pPr indent="0" algn="r">
                <a:lnSpc>
                  <a:spcPct val="100000"/>
                </a:lnSpc>
                <a:buNone/>
                <a:tabLst>
                  <a:tab pos="0" algn="l"/>
                </a:tabLst>
              </a:pPr>
              <a:t>3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0880" y="685800"/>
            <a:ext cx="6093360" cy="3426480"/>
          </a:xfrm>
          <a:prstGeom prst="rect">
            <a:avLst/>
          </a:prstGeom>
          <a:ln w="0">
            <a:noFill/>
          </a:ln>
        </p:spPr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3880" cy="411228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marL="216000" indent="0">
              <a:lnSpc>
                <a:spcPct val="10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Это опора, которую мы в большинстве случаев имеем изначально и укрепляем по ходу жизни. Любовь родителей, партнеров, детей, родственников и друзей имеет для всех нас особую важность. Только помните: рассчитывать на чью-то помощь – очень хорошо, но, когда вы полагаетесь на другого человека во всем, это уже зависимость и позиция ребенка (взрослым нужно уметь стоять в первую очередь на своих ногах).</a:t>
            </a: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endParaRPr lang="ru-RU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sldNum" idx="9"/>
          </p:nvPr>
        </p:nvSpPr>
        <p:spPr>
          <a:xfrm>
            <a:off x="3884760" y="8685360"/>
            <a:ext cx="2969280" cy="45468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Trebuchet MS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A71714C7-A64E-433E-8B5D-BF285FDAC1CC}" type="slidenum">
              <a:rPr lang="ru-RU" sz="1200" b="0" strike="noStrike" spc="-1">
                <a:solidFill>
                  <a:srgbClr val="000000"/>
                </a:solidFill>
                <a:latin typeface="Trebuchet MS"/>
                <a:ea typeface="+mn-ea"/>
              </a:rPr>
              <a:pPr indent="0" algn="r">
                <a:lnSpc>
                  <a:spcPct val="100000"/>
                </a:lnSpc>
                <a:buNone/>
                <a:tabLst>
                  <a:tab pos="0" algn="l"/>
                </a:tabLst>
              </a:pPr>
              <a:t>4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65A7991-C7F7-46A5-8319-D6E723BDB5F9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ACE864B-6AC8-480A-90D2-5BC0C9F86E1D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EDE6247-5518-457B-B742-3D47C668DA3F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885209C-A448-4F36-8B37-9948D02AD254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1C45B15-80C6-436A-AE43-DE12C00ECCBD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37BCEA0-B9E4-4274-9011-3E7BE7D1294B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B04F52E-1FDD-4CB9-9A47-6E1330B2C7E1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5587C51-A71A-4E19-80BF-DEDC01F9DBB3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1D420D5-55EC-42C9-8605-9E35D41BB67C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F7F8798-978C-46BE-863D-8B1A7A668226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2F6B631-5A6E-4390-ACF5-DFA2CBE9AD7C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C9BD0F8-457C-4FED-85A9-D211BCC700E9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6"/>
          <p:cNvGrpSpPr/>
          <p:nvPr/>
        </p:nvGrpSpPr>
        <p:grpSpPr>
          <a:xfrm>
            <a:off x="2520" y="-7920"/>
            <a:ext cx="12188160" cy="6868080"/>
            <a:chOff x="2520" y="-7920"/>
            <a:chExt cx="12188160" cy="6868080"/>
          </a:xfrm>
        </p:grpSpPr>
        <p:cxnSp>
          <p:nvCxnSpPr>
            <p:cNvPr id="17" name="Straight Connector 31"/>
            <p:cNvCxnSpPr/>
            <p:nvPr/>
          </p:nvCxnSpPr>
          <p:spPr>
            <a:xfrm>
              <a:off x="9370800" y="0"/>
              <a:ext cx="1221840" cy="6860520"/>
            </a:xfrm>
            <a:prstGeom prst="straightConnector1">
              <a:avLst/>
            </a:prstGeom>
            <a:ln w="9525" cap="rnd">
              <a:solidFill>
                <a:srgbClr val="BFBFBF"/>
              </a:solidFill>
              <a:round/>
            </a:ln>
          </p:spPr>
        </p:cxnSp>
        <p:cxnSp>
          <p:nvCxnSpPr>
            <p:cNvPr id="2" name="Straight Connector 20"/>
            <p:cNvCxnSpPr/>
            <p:nvPr/>
          </p:nvCxnSpPr>
          <p:spPr>
            <a:xfrm flipH="1">
              <a:off x="7424640" y="3681360"/>
              <a:ext cx="4766400" cy="3179160"/>
            </a:xfrm>
            <a:prstGeom prst="straightConnector1">
              <a:avLst/>
            </a:prstGeom>
            <a:ln w="9525" cap="rnd">
              <a:solidFill>
                <a:srgbClr val="D9D9D9"/>
              </a:solidFill>
              <a:round/>
            </a:ln>
          </p:spPr>
        </p:cxnSp>
        <p:sp>
          <p:nvSpPr>
            <p:cNvPr id="3" name="Rectangle 23"/>
            <p:cNvSpPr/>
            <p:nvPr/>
          </p:nvSpPr>
          <p:spPr>
            <a:xfrm>
              <a:off x="9182160" y="-7920"/>
              <a:ext cx="3004200" cy="6863400"/>
            </a:xfrm>
            <a:custGeom>
              <a:avLst/>
              <a:gdLst>
                <a:gd name="textAreaLeft" fmla="*/ 0 w 3004200"/>
                <a:gd name="textAreaRight" fmla="*/ 3006720 w 3004200"/>
                <a:gd name="textAreaTop" fmla="*/ 0 h 6863400"/>
                <a:gd name="textAreaBottom" fmla="*/ 6865920 h 6863400"/>
              </a:gdLst>
              <a:ahLst/>
              <a:cxnLst/>
              <a:rect l="textAreaLeft" t="textAreaTop" r="textAreaRight" b="textAreaBottom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4" name="Rectangle 25"/>
            <p:cNvSpPr/>
            <p:nvPr/>
          </p:nvSpPr>
          <p:spPr>
            <a:xfrm>
              <a:off x="9602640" y="-7920"/>
              <a:ext cx="2586600" cy="6863400"/>
            </a:xfrm>
            <a:custGeom>
              <a:avLst/>
              <a:gdLst>
                <a:gd name="textAreaLeft" fmla="*/ 0 w 2586600"/>
                <a:gd name="textAreaRight" fmla="*/ 2589120 w 2586600"/>
                <a:gd name="textAreaTop" fmla="*/ 0 h 6863400"/>
                <a:gd name="textAreaBottom" fmla="*/ 6865920 h 6863400"/>
              </a:gdLst>
              <a:ahLst/>
              <a:cxnLst/>
              <a:rect l="textAreaLeft" t="textAreaTop" r="textAreaRight" b="textAreaBottom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5" name="Isosceles Triangle 26"/>
            <p:cNvSpPr/>
            <p:nvPr/>
          </p:nvSpPr>
          <p:spPr>
            <a:xfrm>
              <a:off x="8933040" y="3048120"/>
              <a:ext cx="3256560" cy="380736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6" name="Rectangle 27"/>
            <p:cNvSpPr/>
            <p:nvPr/>
          </p:nvSpPr>
          <p:spPr>
            <a:xfrm>
              <a:off x="9334440" y="-7920"/>
              <a:ext cx="2851920" cy="6863400"/>
            </a:xfrm>
            <a:custGeom>
              <a:avLst/>
              <a:gdLst>
                <a:gd name="textAreaLeft" fmla="*/ 0 w 2851920"/>
                <a:gd name="textAreaRight" fmla="*/ 2854440 w 2851920"/>
                <a:gd name="textAreaTop" fmla="*/ 0 h 6863400"/>
                <a:gd name="textAreaBottom" fmla="*/ 6865920 h 6863400"/>
              </a:gdLst>
              <a:ahLst/>
              <a:cxnLst/>
              <a:rect l="textAreaLeft" t="textAreaTop" r="textAreaRight" b="textAreaBottom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7" name="Rectangle 28"/>
            <p:cNvSpPr/>
            <p:nvPr/>
          </p:nvSpPr>
          <p:spPr>
            <a:xfrm>
              <a:off x="10898280" y="-7920"/>
              <a:ext cx="1288080" cy="6863400"/>
            </a:xfrm>
            <a:custGeom>
              <a:avLst/>
              <a:gdLst>
                <a:gd name="textAreaLeft" fmla="*/ 0 w 1288080"/>
                <a:gd name="textAreaRight" fmla="*/ 1290600 w 1288080"/>
                <a:gd name="textAreaTop" fmla="*/ 0 h 6863400"/>
                <a:gd name="textAreaBottom" fmla="*/ 6865920 h 6863400"/>
              </a:gdLst>
              <a:ahLst/>
              <a:cxnLst/>
              <a:rect l="textAreaLeft" t="textAreaTop" r="textAreaRight" b="textAreaBottom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8" name="Rectangle 29"/>
            <p:cNvSpPr/>
            <p:nvPr/>
          </p:nvSpPr>
          <p:spPr>
            <a:xfrm>
              <a:off x="10939320" y="-7920"/>
              <a:ext cx="1246680" cy="6863400"/>
            </a:xfrm>
            <a:custGeom>
              <a:avLst/>
              <a:gdLst>
                <a:gd name="textAreaLeft" fmla="*/ 0 w 1246680"/>
                <a:gd name="textAreaRight" fmla="*/ 1249200 w 1246680"/>
                <a:gd name="textAreaTop" fmla="*/ 0 h 6863400"/>
                <a:gd name="textAreaBottom" fmla="*/ 6865920 h 6863400"/>
              </a:gdLst>
              <a:ahLst/>
              <a:cxnLst/>
              <a:rect l="textAreaLeft" t="textAreaTop" r="textAreaRight" b="textAreaBottom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9" name="Isosceles Triangle 30"/>
            <p:cNvSpPr/>
            <p:nvPr/>
          </p:nvSpPr>
          <p:spPr>
            <a:xfrm>
              <a:off x="10371240" y="3589200"/>
              <a:ext cx="1815120" cy="326628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0" name="Isosceles Triangle 18"/>
            <p:cNvSpPr/>
            <p:nvPr/>
          </p:nvSpPr>
          <p:spPr>
            <a:xfrm rot="10800000">
              <a:off x="2520" y="2520"/>
              <a:ext cx="840600" cy="56631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</p:grpSp>
      <p:sp>
        <p:nvSpPr>
          <p:cNvPr id="11" name="PlaceHolder 1"/>
          <p:cNvSpPr>
            <a:spLocks noGrp="1"/>
          </p:cNvSpPr>
          <p:nvPr>
            <p:ph type="ftr" idx="1"/>
          </p:nvPr>
        </p:nvSpPr>
        <p:spPr>
          <a:xfrm>
            <a:off x="677880" y="6041880"/>
            <a:ext cx="6294960" cy="362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12" name="PlaceHolder 2"/>
          <p:cNvSpPr>
            <a:spLocks noGrp="1"/>
          </p:cNvSpPr>
          <p:nvPr>
            <p:ph type="sldNum" idx="2"/>
          </p:nvPr>
        </p:nvSpPr>
        <p:spPr>
          <a:xfrm>
            <a:off x="8589960" y="6041880"/>
            <a:ext cx="681840" cy="362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900" b="0" strike="noStrike" spc="-1">
                <a:solidFill>
                  <a:schemeClr val="accent1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DFDD64F5-AF9E-464D-9A2D-F42764F58D5C}" type="slidenum">
              <a:rPr lang="ru-RU" sz="900" b="0" strike="noStrike" spc="-1">
                <a:solidFill>
                  <a:schemeClr val="accent1"/>
                </a:solidFill>
                <a:latin typeface="Times New Roman"/>
              </a:rPr>
              <a:pPr indent="0" algn="r">
                <a:lnSpc>
                  <a:spcPct val="100000"/>
                </a:lnSpc>
                <a:buNone/>
                <a:tabLst>
                  <a:tab pos="0" algn="l"/>
                </a:tabLst>
              </a:pPr>
              <a:t>‹#›</a:t>
            </a:fld>
            <a:endParaRPr lang="ru-RU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dt" idx="3"/>
          </p:nvPr>
        </p:nvSpPr>
        <p:spPr>
          <a:xfrm>
            <a:off x="7205760" y="6041880"/>
            <a:ext cx="908640" cy="362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  <p:sp>
        <p:nvSpPr>
          <p:cNvPr id="1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506960" y="1404360"/>
            <a:ext cx="7764480" cy="26442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b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4000" b="0" strike="noStrike" spc="-1">
                <a:solidFill>
                  <a:srgbClr val="2A5010"/>
                </a:solidFill>
                <a:latin typeface="Trebuchet MS"/>
              </a:rPr>
              <a:t>Формирование жизнестойкости у школьников на средней ступени обучения</a:t>
            </a:r>
            <a:endParaRPr lang="ru-RU" sz="4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180000" y="4017240"/>
            <a:ext cx="10080000" cy="19227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indent="0" algn="r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  <a:p>
            <a:pPr indent="0" algn="r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0" strike="noStrike" spc="-1" dirty="0" err="1" smtClean="0">
                <a:solidFill>
                  <a:srgbClr val="000000"/>
                </a:solidFill>
                <a:latin typeface="Arial"/>
              </a:rPr>
              <a:t>Цыгикало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b="0" strike="noStrike" spc="-1" dirty="0">
                <a:solidFill>
                  <a:srgbClr val="000000"/>
                </a:solidFill>
                <a:latin typeface="Arial"/>
              </a:rPr>
              <a:t>К.А., педагог-психолог МАОУ СОШ №23, </a:t>
            </a:r>
          </a:p>
          <a:p>
            <a:pPr indent="0" algn="r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400" b="0" strike="noStrike" spc="-1" dirty="0">
                <a:solidFill>
                  <a:srgbClr val="000000"/>
                </a:solidFill>
                <a:latin typeface="Arial"/>
              </a:rPr>
              <a:t>Егорова З.А., социальный педагог, педагог-психолог МАОУ СОШ №23</a:t>
            </a:r>
          </a:p>
          <a:p>
            <a:pPr indent="0" algn="r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/>
          </p:nvPr>
        </p:nvSpPr>
        <p:spPr>
          <a:xfrm>
            <a:off x="677880" y="636480"/>
            <a:ext cx="9770040" cy="58413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800" b="0" strike="noStrike" spc="-1">
                <a:solidFill>
                  <a:srgbClr val="404040"/>
                </a:solidFill>
                <a:latin typeface="Trebuchet MS"/>
              </a:rPr>
              <a:t>Феномен жизнестойкости</a:t>
            </a: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800" b="0" strike="noStrike" spc="-1">
                <a:solidFill>
                  <a:srgbClr val="404040"/>
                </a:solidFill>
                <a:latin typeface="Trebuchet MS"/>
              </a:rPr>
              <a:t>Понятие жизнестойкости включает в себя три компонента: вовлеченность, контроль, принятие риска.</a:t>
            </a: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800" b="0" strike="noStrike" spc="-1">
                <a:solidFill>
                  <a:srgbClr val="404040"/>
                </a:solidFill>
                <a:latin typeface="Trebuchet MS"/>
              </a:rPr>
              <a:t>Выраженность этих компонентов и жизнестойкости в целом препятствует возникновению внутреннего напряжения в стрессовых ситуациях за счет стойкого совладания со стрессами и восприятия их как менее значимых</a:t>
            </a: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/>
          </p:nvPr>
        </p:nvSpPr>
        <p:spPr>
          <a:xfrm>
            <a:off x="677880" y="636480"/>
            <a:ext cx="9770040" cy="58413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800" b="0" strike="noStrike" spc="-1">
                <a:solidFill>
                  <a:srgbClr val="404040"/>
                </a:solidFill>
                <a:latin typeface="Trebuchet MS"/>
              </a:rPr>
              <a:t>Компоненты жизнестойкости</a:t>
            </a: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62" name="Таблица 61"/>
          <p:cNvGraphicFramePr/>
          <p:nvPr/>
        </p:nvGraphicFramePr>
        <p:xfrm>
          <a:off x="857880" y="1356840"/>
          <a:ext cx="9042120" cy="3052560"/>
        </p:xfrm>
        <a:graphic>
          <a:graphicData uri="http://schemas.openxmlformats.org/drawingml/2006/table">
            <a:tbl>
              <a:tblPr/>
              <a:tblGrid>
                <a:gridCol w="3013200"/>
                <a:gridCol w="3013200"/>
                <a:gridCol w="3015720"/>
              </a:tblGrid>
              <a:tr h="979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Вовлеченность</a:t>
                      </a:r>
                      <a:endParaRPr lang="ru-RU" sz="2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2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>
                    <a:lnL w="32400">
                      <a:solidFill>
                        <a:srgbClr val="127622"/>
                      </a:solidFill>
                      <a:prstDash val="solid"/>
                    </a:lnL>
                    <a:lnR w="32400">
                      <a:solidFill>
                        <a:srgbClr val="127622"/>
                      </a:solidFill>
                      <a:prstDash val="solid"/>
                    </a:lnR>
                    <a:lnT w="32400">
                      <a:solidFill>
                        <a:srgbClr val="127622"/>
                      </a:solidFill>
                      <a:prstDash val="solid"/>
                    </a:lnT>
                    <a:lnB w="32400">
                      <a:solidFill>
                        <a:srgbClr val="127622"/>
                      </a:solidFill>
                      <a:prstDash val="solid"/>
                    </a:lnB>
                    <a:gradFill rotWithShape="0">
                      <a:gsLst>
                        <a:gs pos="0">
                          <a:srgbClr val="DDE8CB"/>
                        </a:gs>
                        <a:gs pos="100000">
                          <a:srgbClr val="AFD095"/>
                        </a:gs>
                      </a:gsLst>
                      <a:lin ang="36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Контроль</a:t>
                      </a:r>
                      <a:endParaRPr lang="ru-RU" sz="2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2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>
                    <a:lnL w="32400">
                      <a:solidFill>
                        <a:srgbClr val="127622"/>
                      </a:solidFill>
                      <a:prstDash val="solid"/>
                    </a:lnL>
                    <a:lnR w="32400">
                      <a:solidFill>
                        <a:srgbClr val="127622"/>
                      </a:solidFill>
                      <a:prstDash val="solid"/>
                    </a:lnR>
                    <a:lnT w="32400">
                      <a:solidFill>
                        <a:srgbClr val="127622"/>
                      </a:solidFill>
                      <a:prstDash val="solid"/>
                    </a:lnT>
                    <a:lnB w="32400">
                      <a:solidFill>
                        <a:srgbClr val="127622"/>
                      </a:solidFill>
                      <a:prstDash val="solid"/>
                    </a:lnB>
                    <a:gradFill rotWithShape="0">
                      <a:gsLst>
                        <a:gs pos="0">
                          <a:srgbClr val="DDE8CB"/>
                        </a:gs>
                        <a:gs pos="100000">
                          <a:srgbClr val="AFD095"/>
                        </a:gs>
                      </a:gsLst>
                      <a:lin ang="36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Принятие</a:t>
                      </a:r>
                      <a:r>
                        <a:rPr lang="ru-RU" sz="2600" b="1" strike="noStrike" spc="-26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ru-RU" sz="2600" b="1" strike="noStrike" spc="-1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риска</a:t>
                      </a:r>
                      <a:endParaRPr lang="ru-RU" sz="2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2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>
                    <a:lnL w="32400">
                      <a:solidFill>
                        <a:srgbClr val="127622"/>
                      </a:solidFill>
                      <a:prstDash val="solid"/>
                    </a:lnL>
                    <a:lnR w="32400">
                      <a:solidFill>
                        <a:srgbClr val="127622"/>
                      </a:solidFill>
                      <a:prstDash val="solid"/>
                    </a:lnR>
                    <a:lnT w="32400">
                      <a:solidFill>
                        <a:srgbClr val="127622"/>
                      </a:solidFill>
                      <a:prstDash val="solid"/>
                    </a:lnT>
                    <a:lnB w="32400">
                      <a:solidFill>
                        <a:srgbClr val="127622"/>
                      </a:solidFill>
                      <a:prstDash val="solid"/>
                    </a:lnB>
                    <a:gradFill rotWithShape="0">
                      <a:gsLst>
                        <a:gs pos="0">
                          <a:srgbClr val="DDE8CB"/>
                        </a:gs>
                        <a:gs pos="100000">
                          <a:srgbClr val="AFD095"/>
                        </a:gs>
                      </a:gsLst>
                      <a:lin ang="3600000"/>
                    </a:gradFill>
                  </a:tcPr>
                </a:tc>
              </a:tr>
              <a:tr h="1347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0" strike="noStrike" spc="-1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Активность,</a:t>
                      </a:r>
                      <a:r>
                        <a:rPr lang="ru-RU" sz="2600" b="0" strike="noStrike" spc="-32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ru-RU" sz="2600" b="0" strike="noStrike" spc="-1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интерес,</a:t>
                      </a:r>
                      <a:r>
                        <a:rPr lang="ru-RU" sz="2600" b="0" strike="noStrike" spc="-32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ru-RU" sz="2600" b="0" strike="noStrike" spc="-1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следование</a:t>
                      </a:r>
                      <a:r>
                        <a:rPr lang="ru-RU" sz="2600" b="0" strike="noStrike" spc="-287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ru-RU" sz="2600" b="0" strike="noStrike" spc="-1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за</a:t>
                      </a:r>
                      <a:r>
                        <a:rPr lang="ru-RU" sz="2600" b="0" strike="noStrike" spc="-12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ru-RU" sz="2600" b="0" strike="noStrike" spc="-1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ценностями</a:t>
                      </a:r>
                      <a:endParaRPr lang="ru-RU" sz="2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>
                    <a:lnL w="32400">
                      <a:solidFill>
                        <a:srgbClr val="127622"/>
                      </a:solidFill>
                      <a:prstDash val="solid"/>
                    </a:lnL>
                    <a:lnR w="32400">
                      <a:solidFill>
                        <a:srgbClr val="127622"/>
                      </a:solidFill>
                      <a:prstDash val="solid"/>
                    </a:lnR>
                    <a:lnT w="32400">
                      <a:solidFill>
                        <a:srgbClr val="127622"/>
                      </a:solidFill>
                      <a:prstDash val="solid"/>
                    </a:lnT>
                    <a:lnB w="32400">
                      <a:solidFill>
                        <a:srgbClr val="127622"/>
                      </a:solidFill>
                      <a:prstDash val="solid"/>
                    </a:lnB>
                    <a:gradFill rotWithShape="0">
                      <a:gsLst>
                        <a:gs pos="0">
                          <a:srgbClr val="DDE8CB"/>
                        </a:gs>
                        <a:gs pos="100000">
                          <a:srgbClr val="AFD095"/>
                        </a:gs>
                      </a:gsLst>
                      <a:lin ang="36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0" strike="noStrike" spc="-1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Ощущение</a:t>
                      </a:r>
                      <a:r>
                        <a:rPr lang="ru-RU" sz="2600" b="0" strike="noStrike" spc="-26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ru-RU" sz="2600" b="0" strike="noStrike" spc="-1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контроля,</a:t>
                      </a:r>
                      <a:r>
                        <a:rPr lang="ru-RU" sz="2600" b="0" strike="noStrike" spc="-21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ru-RU" sz="2600" b="0" strike="noStrike" spc="-1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влияния</a:t>
                      </a:r>
                      <a:r>
                        <a:rPr lang="ru-RU" sz="2600" b="0" strike="noStrike" spc="-287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ru-RU" sz="2600" b="0" strike="noStrike" spc="-1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на</a:t>
                      </a:r>
                      <a:r>
                        <a:rPr lang="ru-RU" sz="2600" b="0" strike="noStrike" spc="-12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ru-RU" sz="2600" b="0" strike="noStrike" spc="-1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происходящее</a:t>
                      </a:r>
                      <a:r>
                        <a:rPr lang="ru-RU" sz="2600" b="0" strike="noStrike" spc="-7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ru-RU" sz="2600" b="0" strike="noStrike" spc="-1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в</a:t>
                      </a:r>
                      <a:r>
                        <a:rPr lang="ru-RU" sz="2600" b="0" strike="noStrike" spc="-7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ru-RU" sz="2600" b="0" strike="noStrike" spc="-1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жизни</a:t>
                      </a:r>
                      <a:endParaRPr lang="ru-RU" sz="2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>
                    <a:lnL w="32400">
                      <a:solidFill>
                        <a:srgbClr val="127622"/>
                      </a:solidFill>
                      <a:prstDash val="solid"/>
                    </a:lnL>
                    <a:lnR w="32400">
                      <a:solidFill>
                        <a:srgbClr val="127622"/>
                      </a:solidFill>
                      <a:prstDash val="solid"/>
                    </a:lnR>
                    <a:lnT w="32400">
                      <a:solidFill>
                        <a:srgbClr val="127622"/>
                      </a:solidFill>
                      <a:prstDash val="solid"/>
                    </a:lnT>
                    <a:lnB w="32400">
                      <a:solidFill>
                        <a:srgbClr val="127622"/>
                      </a:solidFill>
                      <a:prstDash val="solid"/>
                    </a:lnB>
                    <a:gradFill rotWithShape="0">
                      <a:gsLst>
                        <a:gs pos="0">
                          <a:srgbClr val="DDE8CB"/>
                        </a:gs>
                        <a:gs pos="100000">
                          <a:srgbClr val="AFD095"/>
                        </a:gs>
                      </a:gsLst>
                      <a:lin ang="36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0" strike="noStrike" spc="-1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Готовность</a:t>
                      </a:r>
                      <a:r>
                        <a:rPr lang="ru-RU" sz="2600" b="0" strike="noStrike" spc="-15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ru-RU" sz="2600" b="0" strike="noStrike" spc="-1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обучаться</a:t>
                      </a:r>
                      <a:r>
                        <a:rPr lang="ru-RU" sz="2600" b="0" strike="noStrike" spc="-21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ru-RU" sz="2600" b="0" strike="noStrike" spc="-1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на</a:t>
                      </a:r>
                      <a:r>
                        <a:rPr lang="ru-RU" sz="2600" b="0" strike="noStrike" spc="-26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ru-RU" sz="2600" b="0" strike="noStrike" spc="-1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своих</a:t>
                      </a:r>
                      <a:r>
                        <a:rPr lang="ru-RU" sz="2600" b="0" strike="noStrike" spc="-287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ru-RU" sz="2600" b="0" strike="noStrike" spc="-1">
                          <a:solidFill>
                            <a:srgbClr val="333F4F"/>
                          </a:solidFill>
                          <a:latin typeface="Comic Sans MS"/>
                          <a:ea typeface="Times New Roman"/>
                        </a:rPr>
                        <a:t>ошибках и опыте</a:t>
                      </a:r>
                      <a:endParaRPr lang="ru-RU" sz="2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>
                    <a:lnL w="32400">
                      <a:solidFill>
                        <a:srgbClr val="127622"/>
                      </a:solidFill>
                      <a:prstDash val="solid"/>
                    </a:lnL>
                    <a:lnR w="32400">
                      <a:solidFill>
                        <a:srgbClr val="127622"/>
                      </a:solidFill>
                      <a:prstDash val="solid"/>
                    </a:lnR>
                    <a:lnT w="32400">
                      <a:solidFill>
                        <a:srgbClr val="127622"/>
                      </a:solidFill>
                      <a:prstDash val="solid"/>
                    </a:lnT>
                    <a:lnB w="32400">
                      <a:solidFill>
                        <a:srgbClr val="127622"/>
                      </a:solidFill>
                      <a:prstDash val="solid"/>
                    </a:lnB>
                    <a:gradFill rotWithShape="0">
                      <a:gsLst>
                        <a:gs pos="0">
                          <a:srgbClr val="DDE8CB"/>
                        </a:gs>
                        <a:gs pos="100000">
                          <a:srgbClr val="AFD095"/>
                        </a:gs>
                      </a:gsLst>
                      <a:lin ang="36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/>
          </p:nvPr>
        </p:nvSpPr>
        <p:spPr>
          <a:xfrm>
            <a:off x="488880" y="180000"/>
            <a:ext cx="9770040" cy="6213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2600" b="0" strike="noStrike" spc="-1">
                <a:solidFill>
                  <a:srgbClr val="404040"/>
                </a:solidFill>
                <a:latin typeface="Trebuchet MS"/>
              </a:rPr>
              <a:t>Условия развития компонентов жизнестойкости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4" name="Рисунок 63"/>
          <p:cNvPicPr/>
          <p:nvPr/>
        </p:nvPicPr>
        <p:blipFill>
          <a:blip r:embed="rId3" cstate="print"/>
          <a:stretch/>
        </p:blipFill>
        <p:spPr>
          <a:xfrm>
            <a:off x="1260000" y="596520"/>
            <a:ext cx="7323120" cy="6062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506600" y="2405160"/>
            <a:ext cx="7765200" cy="16437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b">
            <a:noAutofit/>
          </a:bodyPr>
          <a:lstStyle/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5400" b="0" strike="noStrike" spc="-1">
                <a:solidFill>
                  <a:schemeClr val="accent2">
                    <a:lumMod val="50000"/>
                  </a:schemeClr>
                </a:solidFill>
                <a:latin typeface="Arial"/>
              </a:rPr>
              <a:t>Спасибо за внимание</a:t>
            </a:r>
            <a:endParaRPr lang="ru-RU" sz="5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Аспект">
  <a:themeElements>
    <a:clrScheme name="Аспект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6004</TotalTime>
  <Words>328</Words>
  <Application>Microsoft Office PowerPoint</Application>
  <PresentationFormat>Произвольный</PresentationFormat>
  <Paragraphs>26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Формирование жизнестойкости у школьников на средней ступени обучения</vt:lpstr>
      <vt:lpstr>Слайд 2</vt:lpstr>
      <vt:lpstr>Слайд 3</vt:lpstr>
      <vt:lpstr>Слайд 4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Н.Н. Рыбакова</dc:creator>
  <dc:description/>
  <cp:lastModifiedBy>piskunova_if</cp:lastModifiedBy>
  <cp:revision>76</cp:revision>
  <dcterms:created xsi:type="dcterms:W3CDTF">2022-03-22T05:46:33Z</dcterms:created>
  <dcterms:modified xsi:type="dcterms:W3CDTF">2024-05-13T05:35:44Z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12</vt:i4>
  </property>
  <property fmtid="{D5CDD505-2E9C-101B-9397-08002B2CF9AE}" pid="3" name="PresentationFormat">
    <vt:lpwstr>Широкоэкранный</vt:lpwstr>
  </property>
  <property fmtid="{D5CDD505-2E9C-101B-9397-08002B2CF9AE}" pid="4" name="Slides">
    <vt:i4>16</vt:i4>
  </property>
</Properties>
</file>