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6" r:id="rId11"/>
    <p:sldId id="265" r:id="rId12"/>
    <p:sldId id="264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D7B9A2-E0A7-4A69-91AA-0611F4BA1E1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D9766-1093-4E9C-BE8B-7688BAD678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6553200" cy="13010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Педагог-психолог МАОУ СОШ №46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Толкачева М.С.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488832" cy="2592288"/>
          </a:xfrm>
        </p:spPr>
        <p:txBody>
          <a:bodyPr>
            <a:normAutofit/>
          </a:bodyPr>
          <a:lstStyle/>
          <a:p>
            <a:r>
              <a:rPr lang="ru-RU" dirty="0" err="1" smtClean="0"/>
              <a:t>Геймификация</a:t>
            </a:r>
            <a:r>
              <a:rPr lang="ru-RU" dirty="0" smtClean="0"/>
              <a:t> обучения как способ повышения учебной мотивации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46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Геймификация</a:t>
            </a:r>
            <a:r>
              <a:rPr lang="ru-RU" dirty="0" smtClean="0"/>
              <a:t>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ru-RU" sz="2800" dirty="0" err="1"/>
              <a:t>Геймификация</a:t>
            </a:r>
            <a:r>
              <a:rPr lang="ru-RU" sz="2800" dirty="0"/>
              <a:t> в образовании - это образовательный подход к мотивированию </a:t>
            </a:r>
            <a:r>
              <a:rPr lang="ru-RU" sz="2800" dirty="0" err="1"/>
              <a:t>обучающийсяов</a:t>
            </a:r>
            <a:r>
              <a:rPr lang="ru-RU" sz="2800" dirty="0"/>
              <a:t> учиться с помощью дизайна видеоигр и игровых элементов в образовательной </a:t>
            </a:r>
            <a:r>
              <a:rPr lang="ru-RU" sz="2800" dirty="0" smtClean="0"/>
              <a:t>среде.</a:t>
            </a:r>
          </a:p>
          <a:p>
            <a:r>
              <a:rPr lang="ru-RU" sz="2800" dirty="0"/>
              <a:t>Ее основной целью является получение удовольствия и достижения максимальной вовлеченности путем «захвата» интереса обучающихся для того, чтобы побудить их к продолжению обучения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44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Геймификация</a:t>
            </a:r>
            <a:r>
              <a:rPr lang="ru-RU" dirty="0" smtClean="0"/>
              <a:t>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Autofit/>
          </a:bodyPr>
          <a:lstStyle/>
          <a:p>
            <a:r>
              <a:rPr lang="ru-RU" sz="2800" dirty="0"/>
              <a:t>Ее основной целью является получение удовольствия и достижения максимальной вовлеченности путем «захвата» интереса обучающихся для того, чтобы побудить их к продолжению обучения </a:t>
            </a:r>
            <a:endParaRPr lang="ru-RU" sz="2800" dirty="0" smtClean="0"/>
          </a:p>
          <a:p>
            <a:r>
              <a:rPr lang="ru-RU" sz="2800" dirty="0" err="1"/>
              <a:t>Геймификация</a:t>
            </a:r>
            <a:r>
              <a:rPr lang="ru-RU" sz="2800" dirty="0"/>
              <a:t> образования основана на допущении того, что увлеченность игрой, которую испытывает геймер, возможно перенести на образовательный контекст с целью облегчения процесса изучения материала и воздействия на поведение </a:t>
            </a:r>
            <a:r>
              <a:rPr lang="ru-RU" sz="2800" dirty="0" smtClean="0"/>
              <a:t>обучающегося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449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Геймификация</a:t>
            </a:r>
            <a:r>
              <a:rPr lang="ru-RU" dirty="0" smtClean="0"/>
              <a:t>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Autofit/>
          </a:bodyPr>
          <a:lstStyle/>
          <a:p>
            <a:r>
              <a:rPr lang="ru-RU" sz="3200" dirty="0"/>
              <a:t>Факт того, что геймеры добровольно проводят бессчётные часы, решая проблемы в игре, подтолкнул исследователей к изучению способов использовать обширные возможности видеоигр в мотивации и приспособить их для образовательных целей.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5449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Геймификация</a:t>
            </a:r>
            <a:r>
              <a:rPr lang="ru-RU" dirty="0" smtClean="0"/>
              <a:t>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/>
              <a:t>Для «поколения компьютерных гениев» </a:t>
            </a:r>
            <a:r>
              <a:rPr lang="ru-RU" sz="3200" dirty="0" err="1"/>
              <a:t>геймификация</a:t>
            </a:r>
            <a:r>
              <a:rPr lang="ru-RU" sz="3200" dirty="0"/>
              <a:t> может стать популярной тактикой поощрения конкретного поведения и повышения мотивации и заинтересованности. Применяя ее, педагоги пытаются найти баланс между достижением целей обучения и соответствием интересам и </a:t>
            </a:r>
            <a:r>
              <a:rPr lang="ru-RU" sz="3200"/>
              <a:t>потребностям </a:t>
            </a:r>
            <a:r>
              <a:rPr lang="ru-RU" sz="3200" smtClean="0"/>
              <a:t>обучающегося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88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039427"/>
          </a:xfrm>
        </p:spPr>
        <p:txBody>
          <a:bodyPr>
            <a:normAutofit fontScale="90000"/>
          </a:bodyPr>
          <a:lstStyle/>
          <a:p>
            <a:r>
              <a:rPr lang="ru-RU" dirty="0"/>
              <a:t>В настоящее время </a:t>
            </a:r>
            <a:r>
              <a:rPr lang="ru-RU" dirty="0" err="1"/>
              <a:t>геймификация</a:t>
            </a:r>
            <a:r>
              <a:rPr lang="ru-RU" dirty="0"/>
              <a:t> образования понимается как: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sz="3600" dirty="0" smtClean="0"/>
              <a:t>применение </a:t>
            </a:r>
            <a:r>
              <a:rPr lang="ru-RU" sz="3600" dirty="0"/>
              <a:t>игровых методик в неигровых ситуациях;</a:t>
            </a:r>
          </a:p>
          <a:p>
            <a:pPr fontAlgn="t"/>
            <a:r>
              <a:rPr lang="ru-RU" sz="3600" dirty="0" smtClean="0"/>
              <a:t>применение </a:t>
            </a:r>
            <a:r>
              <a:rPr lang="ru-RU" sz="3600" dirty="0"/>
              <a:t>элементов дизайна игры в неигровом контексте;</a:t>
            </a:r>
          </a:p>
          <a:p>
            <a:pPr fontAlgn="t"/>
            <a:r>
              <a:rPr lang="ru-RU" sz="3600" dirty="0" smtClean="0"/>
              <a:t>применение </a:t>
            </a:r>
            <a:r>
              <a:rPr lang="ru-RU" sz="3600" dirty="0"/>
              <a:t>элементов игры и техник дизайна игры в неигровых контекстах.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80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Термины </a:t>
            </a:r>
            <a:r>
              <a:rPr lang="ru-RU" dirty="0" err="1" smtClean="0"/>
              <a:t>геймификации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r>
              <a:rPr lang="ru-RU" sz="2800" dirty="0"/>
              <a:t>Игра – это пространство выбора, заданное правилами, которые выбраны и приняты игроками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По большому счету, все, что упорядоченно обеспечивает наше взаимодействие с другими людьми, – игра. </a:t>
            </a:r>
            <a:endParaRPr lang="ru-RU" sz="2800" dirty="0" smtClean="0"/>
          </a:p>
          <a:p>
            <a:r>
              <a:rPr lang="ru-RU" sz="2800" dirty="0" smtClean="0"/>
              <a:t>Степень </a:t>
            </a:r>
            <a:r>
              <a:rPr lang="ru-RU" sz="2800" dirty="0"/>
              <a:t>условностей и ограничений в игре называется </a:t>
            </a:r>
            <a:r>
              <a:rPr lang="ru-RU" sz="2800" dirty="0" err="1"/>
              <a:t>игрофицированностью</a:t>
            </a:r>
            <a:r>
              <a:rPr lang="ru-RU" sz="2800" dirty="0"/>
              <a:t>, а процесс изменения </a:t>
            </a:r>
            <a:r>
              <a:rPr lang="ru-RU" sz="2800" dirty="0" err="1"/>
              <a:t>игрофицированности</a:t>
            </a:r>
            <a:r>
              <a:rPr lang="ru-RU" sz="2800" dirty="0"/>
              <a:t> называется </a:t>
            </a:r>
            <a:r>
              <a:rPr lang="ru-RU" sz="2800" dirty="0" err="1"/>
              <a:t>игрофикацией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636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Термины </a:t>
            </a:r>
            <a:r>
              <a:rPr lang="ru-RU" dirty="0" err="1"/>
              <a:t>геймификации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ru-RU" sz="3200" dirty="0" err="1"/>
              <a:t>Игропрактика</a:t>
            </a:r>
            <a:r>
              <a:rPr lang="ru-RU" sz="3200" dirty="0"/>
              <a:t> – деятельность по использованию Игры для решения актуальных практических задач. </a:t>
            </a:r>
            <a:endParaRPr lang="ru-RU" sz="3200" dirty="0" smtClean="0"/>
          </a:p>
          <a:p>
            <a:r>
              <a:rPr lang="ru-RU" sz="3200" dirty="0" smtClean="0"/>
              <a:t>В </a:t>
            </a:r>
            <a:r>
              <a:rPr lang="ru-RU" sz="3200" dirty="0" err="1"/>
              <a:t>игропрактике</a:t>
            </a:r>
            <a:r>
              <a:rPr lang="ru-RU" sz="3200" dirty="0"/>
              <a:t> можно выделить три главных </a:t>
            </a:r>
            <a:r>
              <a:rPr lang="ru-RU" sz="3200" dirty="0" smtClean="0"/>
              <a:t>направления: </a:t>
            </a:r>
            <a:r>
              <a:rPr lang="ru-RU" sz="3200" b="1" dirty="0" err="1" smtClean="0"/>
              <a:t>игротехнику</a:t>
            </a:r>
            <a:r>
              <a:rPr lang="ru-RU" sz="3200" b="1" dirty="0"/>
              <a:t>, </a:t>
            </a:r>
            <a:r>
              <a:rPr lang="ru-RU" sz="3200" b="1" dirty="0" err="1"/>
              <a:t>геймификацию</a:t>
            </a:r>
            <a:r>
              <a:rPr lang="ru-RU" sz="3200" b="1" dirty="0"/>
              <a:t>, </a:t>
            </a:r>
            <a:r>
              <a:rPr lang="ru-RU" sz="3200" b="1" dirty="0" err="1" smtClean="0"/>
              <a:t>игроформацию</a:t>
            </a:r>
            <a:r>
              <a:rPr lang="ru-RU" sz="3200" b="1" dirty="0" smtClean="0"/>
              <a:t>.</a:t>
            </a:r>
          </a:p>
          <a:p>
            <a:r>
              <a:rPr lang="ru-RU" sz="3200" dirty="0"/>
              <a:t>Эти три направления отличаются друг от друга по доминирующему способу </a:t>
            </a:r>
            <a:r>
              <a:rPr lang="ru-RU" sz="3200" dirty="0" err="1"/>
              <a:t>игрофикации</a:t>
            </a:r>
            <a:r>
              <a:rPr lang="ru-RU" sz="3200" dirty="0"/>
              <a:t> пространства выбора.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7526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Термины </a:t>
            </a:r>
            <a:r>
              <a:rPr lang="ru-RU" dirty="0" err="1"/>
              <a:t>геймификации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ru-RU" sz="2800" dirty="0"/>
              <a:t>В </a:t>
            </a:r>
            <a:r>
              <a:rPr lang="ru-RU" sz="2800" b="1" dirty="0" err="1"/>
              <a:t>игротехнике</a:t>
            </a:r>
            <a:r>
              <a:rPr lang="ru-RU" sz="2800" dirty="0"/>
              <a:t> пространство выбора создается в виде независимого локального пространства, полностью состоящего из игровых элементов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Для ее начала все </a:t>
            </a:r>
            <a:r>
              <a:rPr lang="ru-RU" sz="2800" dirty="0"/>
              <a:t>предыдущие процессы останавливаются, все неигровые элементы заменяются на игровые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По окончанию игры участники полностью выходят из </a:t>
            </a:r>
            <a:r>
              <a:rPr lang="ru-RU" sz="2800" dirty="0" err="1"/>
              <a:t>игрофицированного</a:t>
            </a:r>
            <a:r>
              <a:rPr lang="ru-RU" sz="2800" dirty="0"/>
              <a:t> пространства выбора и возвращаются к неигровым контекстам и процессам.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155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Термины </a:t>
            </a:r>
            <a:r>
              <a:rPr lang="ru-RU" dirty="0" err="1"/>
              <a:t>геймификации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ru-RU" sz="2800" b="1" dirty="0" err="1"/>
              <a:t>Геймификация</a:t>
            </a:r>
            <a:r>
              <a:rPr lang="ru-RU" sz="2800" dirty="0"/>
              <a:t> предполагает внедрение игровых элементов в неигровой контекст (неигровую ситуацию). </a:t>
            </a:r>
            <a:endParaRPr lang="ru-RU" sz="2800" dirty="0" smtClean="0"/>
          </a:p>
          <a:p>
            <a:r>
              <a:rPr lang="ru-RU" sz="2800" dirty="0" smtClean="0"/>
              <a:t>Участники </a:t>
            </a:r>
            <a:r>
              <a:rPr lang="ru-RU" sz="2800" dirty="0"/>
              <a:t>не выбирают всю ситуацию, но соглашаются принять некоторые условности и ограничения как дополнительные ее элементы, повышая </a:t>
            </a:r>
            <a:r>
              <a:rPr lang="ru-RU" sz="2800" dirty="0" err="1"/>
              <a:t>игрофицированность</a:t>
            </a:r>
            <a:r>
              <a:rPr lang="ru-RU" sz="2800" dirty="0"/>
              <a:t> всей ситуации. </a:t>
            </a:r>
            <a:endParaRPr lang="ru-RU" sz="2800" dirty="0" smtClean="0"/>
          </a:p>
          <a:p>
            <a:r>
              <a:rPr lang="ru-RU" sz="2800" dirty="0" smtClean="0"/>
              <a:t>Скучная </a:t>
            </a:r>
            <a:r>
              <a:rPr lang="ru-RU" sz="2800" dirty="0"/>
              <a:t>рутинная учеба дополняется соревнованием, и вот уже участники включены в </a:t>
            </a:r>
            <a:r>
              <a:rPr lang="ru-RU" sz="2800" dirty="0" err="1"/>
              <a:t>геймификацию</a:t>
            </a:r>
            <a:r>
              <a:rPr lang="ru-RU" sz="2800" dirty="0"/>
              <a:t> – делают ту же работу, но более </a:t>
            </a:r>
            <a:r>
              <a:rPr lang="ru-RU" sz="2800" dirty="0" err="1"/>
              <a:t>вовлеченно</a:t>
            </a:r>
            <a:r>
              <a:rPr lang="ru-RU" sz="2800" dirty="0"/>
              <a:t> и стремясь к достижению не только основной, но и игровой цели.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050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Термины </a:t>
            </a:r>
            <a:r>
              <a:rPr lang="ru-RU" dirty="0" err="1"/>
              <a:t>геймификации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964488" cy="4844752"/>
          </a:xfrm>
        </p:spPr>
        <p:txBody>
          <a:bodyPr>
            <a:normAutofit/>
          </a:bodyPr>
          <a:lstStyle/>
          <a:p>
            <a:r>
              <a:rPr lang="ru-RU" sz="2800" dirty="0"/>
              <a:t>Если </a:t>
            </a:r>
            <a:r>
              <a:rPr lang="ru-RU" sz="2800" dirty="0" err="1"/>
              <a:t>игротехника</a:t>
            </a:r>
            <a:r>
              <a:rPr lang="ru-RU" sz="2800" dirty="0"/>
              <a:t> – это создание игровой ситуации и игровой цели, </a:t>
            </a:r>
            <a:endParaRPr lang="ru-RU" sz="2800" dirty="0" smtClean="0"/>
          </a:p>
          <a:p>
            <a:r>
              <a:rPr lang="ru-RU" sz="2800" dirty="0" err="1" smtClean="0"/>
              <a:t>геймификация</a:t>
            </a:r>
            <a:r>
              <a:rPr lang="ru-RU" sz="2800" dirty="0" smtClean="0"/>
              <a:t> </a:t>
            </a:r>
            <a:r>
              <a:rPr lang="ru-RU" sz="2800" dirty="0"/>
              <a:t>– это дублирование цели, </a:t>
            </a:r>
            <a:endParaRPr lang="ru-RU" sz="2800" dirty="0" smtClean="0"/>
          </a:p>
          <a:p>
            <a:r>
              <a:rPr lang="ru-RU" sz="2800" dirty="0" smtClean="0"/>
              <a:t>то </a:t>
            </a:r>
            <a:r>
              <a:rPr lang="ru-RU" sz="2800" b="1" dirty="0" err="1"/>
              <a:t>игроформация</a:t>
            </a:r>
            <a:r>
              <a:rPr lang="ru-RU" sz="2800" dirty="0"/>
              <a:t> достигает неигровой цели, полностью заменяя неигровые элементы игровыми, после чего они становятся частью неигровой ситуации. </a:t>
            </a:r>
            <a:endParaRPr lang="ru-RU" sz="2800" dirty="0" smtClean="0"/>
          </a:p>
          <a:p>
            <a:r>
              <a:rPr lang="ru-RU" sz="2800" dirty="0" smtClean="0"/>
              <a:t>Игровые </a:t>
            </a:r>
            <a:r>
              <a:rPr lang="ru-RU" sz="2800" dirty="0"/>
              <a:t>элементы выбираются самими участниками и их сущность не меняется.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050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Геймификация</a:t>
            </a:r>
            <a:r>
              <a:rPr lang="ru-RU" dirty="0" smtClean="0"/>
              <a:t>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r>
              <a:rPr lang="ru-RU" sz="2800" dirty="0"/>
              <a:t>Элементы игры - это те ее части, которые можно вычленить из игры и с которыми можно работать в </a:t>
            </a:r>
            <a:r>
              <a:rPr lang="ru-RU" sz="2800" dirty="0" smtClean="0"/>
              <a:t>дальнейшем в учебном </a:t>
            </a:r>
            <a:r>
              <a:rPr lang="ru-RU" sz="2800" dirty="0" err="1" smtClean="0"/>
              <a:t>простанстве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Как </a:t>
            </a:r>
            <a:r>
              <a:rPr lang="ru-RU" sz="2800" dirty="0"/>
              <a:t>утверждает профессор Вербах, смысл </a:t>
            </a:r>
            <a:r>
              <a:rPr lang="ru-RU" sz="2800" dirty="0" err="1"/>
              <a:t>геймификации</a:t>
            </a:r>
            <a:r>
              <a:rPr lang="ru-RU" sz="2800" dirty="0"/>
              <a:t> заключается в том, что возникает возможность заново использовать эти элементы при создании новых, не имеющих прямого отношения к играм продуктов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44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Геймификация</a:t>
            </a:r>
            <a:r>
              <a:rPr lang="ru-RU" dirty="0" smtClean="0"/>
              <a:t>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Но игра - это не только элементы; есть еще и визуальное ее представление, которое создается с помощью дизайна. Тем не менее дизайн игры представляет собой не столько набор каких-либо инструментов, сколько способ мышления: поиск варианта решения стоящей перед игроком задачи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544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</TotalTime>
  <Words>599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Геймификация обучения как способ повышения учебной мотивации</vt:lpstr>
      <vt:lpstr>В настоящее время геймификация образования понимается как:</vt:lpstr>
      <vt:lpstr>Термины геймификации</vt:lpstr>
      <vt:lpstr>Термины геймификации</vt:lpstr>
      <vt:lpstr>Термины геймификации</vt:lpstr>
      <vt:lpstr>Термины геймификации</vt:lpstr>
      <vt:lpstr>Термины геймификации</vt:lpstr>
      <vt:lpstr>Геймификация образования</vt:lpstr>
      <vt:lpstr>Геймификация образования</vt:lpstr>
      <vt:lpstr>Геймификация образования</vt:lpstr>
      <vt:lpstr>Геймификация образования</vt:lpstr>
      <vt:lpstr>Геймификация образования</vt:lpstr>
      <vt:lpstr>Геймификация образования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Геймификация обучения как способ повышения учебной мотивации</dc:title>
  <dc:creator>home</dc:creator>
  <cp:lastModifiedBy>home</cp:lastModifiedBy>
  <cp:revision>3</cp:revision>
  <dcterms:created xsi:type="dcterms:W3CDTF">2024-05-22T04:43:24Z</dcterms:created>
  <dcterms:modified xsi:type="dcterms:W3CDTF">2024-05-22T05:15:28Z</dcterms:modified>
</cp:coreProperties>
</file>