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heme/themeOverride3.xml" ContentType="application/vnd.openxmlformats-officedocument.themeOverr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95" r:id="rId3"/>
    <p:sldId id="328" r:id="rId4"/>
    <p:sldId id="330" r:id="rId5"/>
    <p:sldId id="331" r:id="rId6"/>
    <p:sldId id="274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6455"/>
    <a:srgbClr val="A56759"/>
    <a:srgbClr val="FF0000"/>
    <a:srgbClr val="F6ECE0"/>
    <a:srgbClr val="FFD999"/>
    <a:srgbClr val="9A7D52"/>
    <a:srgbClr val="626795"/>
    <a:srgbClr val="5D6190"/>
    <a:srgbClr val="8487AB"/>
    <a:srgbClr val="C0A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94" y="90"/>
      </p:cViewPr>
      <p:guideLst>
        <p:guide orient="horz" pos="215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Arial" panose="020B0604020202020204" pitchFamily="34" charset="0"/>
                <a:ea typeface="Arial" panose="020B0604020202020204" pitchFamily="34" charset="0"/>
              </a:rPr>
              <a:t>2024/5/23</a:t>
            </a:fld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Arial" panose="020B0604020202020204" pitchFamily="34" charset="0"/>
                <a:ea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1AC49D05-6128-4D0D-A32A-06A5E73B386C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93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2.png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10" Type="http://schemas.openxmlformats.org/officeDocument/2006/relationships/image" Target="../media/image3.png"/><Relationship Id="rId4" Type="http://schemas.openxmlformats.org/officeDocument/2006/relationships/tags" Target="../tags/tag70.xml"/><Relationship Id="rId9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9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3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5.png"/><Relationship Id="rId5" Type="http://schemas.openxmlformats.org/officeDocument/2006/relationships/tags" Target="../tags/tag9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9.xml"/><Relationship Id="rId9" Type="http://schemas.openxmlformats.org/officeDocument/2006/relationships/tags" Target="../tags/tag9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image" Target="../media/image5.png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image" Target="../media/image3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99.xml"/><Relationship Id="rId10" Type="http://schemas.openxmlformats.org/officeDocument/2006/relationships/tags" Target="../tags/tag104.xml"/><Relationship Id="rId4" Type="http://schemas.openxmlformats.org/officeDocument/2006/relationships/tags" Target="../tags/tag98.xml"/><Relationship Id="rId9" Type="http://schemas.openxmlformats.org/officeDocument/2006/relationships/tags" Target="../tags/tag10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image" Target="../media/image5.png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image" Target="../media/image3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9.xml"/><Relationship Id="rId10" Type="http://schemas.openxmlformats.org/officeDocument/2006/relationships/tags" Target="../tags/tag114.xml"/><Relationship Id="rId4" Type="http://schemas.openxmlformats.org/officeDocument/2006/relationships/tags" Target="../tags/tag108.xml"/><Relationship Id="rId9" Type="http://schemas.openxmlformats.org/officeDocument/2006/relationships/tags" Target="../tags/tag11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image" Target="../media/image5.png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image" Target="../media/image3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9.xml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5" Type="http://schemas.openxmlformats.org/officeDocument/2006/relationships/image" Target="../media/image5.png"/><Relationship Id="rId10" Type="http://schemas.openxmlformats.org/officeDocument/2006/relationships/tags" Target="../tags/tag134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image" Target="../media/image4.png"/><Relationship Id="rId5" Type="http://schemas.openxmlformats.org/officeDocument/2006/relationships/tags" Target="../tags/tag14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0.xml"/><Relationship Id="rId9" Type="http://schemas.openxmlformats.org/officeDocument/2006/relationships/tags" Target="../tags/tag14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2.png"/><Relationship Id="rId4" Type="http://schemas.openxmlformats.org/officeDocument/2006/relationships/tags" Target="../tags/tag23.xml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3.png"/><Relationship Id="rId5" Type="http://schemas.openxmlformats.org/officeDocument/2006/relationships/tags" Target="../tags/tag3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3.png"/><Relationship Id="rId5" Type="http://schemas.openxmlformats.org/officeDocument/2006/relationships/tags" Target="../tags/tag63.xml"/><Relationship Id="rId10" Type="http://schemas.openxmlformats.org/officeDocument/2006/relationships/image" Target="../media/image4.png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C:\Users\kingsoft\Desktop\223副本.png223副本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-1" y="635"/>
            <a:ext cx="12192001" cy="3019425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-1" y="3020060"/>
            <a:ext cx="12192002" cy="38392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955800" y="2429695"/>
            <a:ext cx="8410619" cy="1219229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7200" spc="600" baseline="0"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955800" y="3714935"/>
            <a:ext cx="8410619" cy="658883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3810" y="-6350"/>
            <a:ext cx="12188190" cy="6853555"/>
            <a:chOff x="6" y="-10"/>
            <a:chExt cx="19194" cy="10793"/>
          </a:xfrm>
        </p:grpSpPr>
        <p:pic>
          <p:nvPicPr>
            <p:cNvPr id="12" name="图片 11" descr="C:\Users\kingsoft\Desktop\黄色.png黄色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>
            <a:xfrm>
              <a:off x="6" y="-10"/>
              <a:ext cx="6026" cy="1473"/>
            </a:xfrm>
            <a:prstGeom prst="rect">
              <a:avLst/>
            </a:prstGeom>
          </p:spPr>
        </p:pic>
        <p:pic>
          <p:nvPicPr>
            <p:cNvPr id="14" name="图片 13" descr="图片1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>
            <a:xfrm>
              <a:off x="64" y="8393"/>
              <a:ext cx="19136" cy="2391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kingsoft\Desktop\223副本.png223副本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-1" y="635"/>
            <a:ext cx="12192001" cy="3019425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-1" y="3020060"/>
            <a:ext cx="12192002" cy="38392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820545" y="2498090"/>
            <a:ext cx="8550275" cy="167005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-21590" y="-8255"/>
            <a:ext cx="12024210" cy="6866255"/>
            <a:chOff x="-21590" y="-8255"/>
            <a:chExt cx="12024210" cy="6866255"/>
          </a:xfrm>
        </p:grpSpPr>
        <p:pic>
          <p:nvPicPr>
            <p:cNvPr id="7" name="图片 6" descr="图片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8"/>
            <a:srcRect l="75058" t="58073" r="6056"/>
            <a:stretch>
              <a:fillRect/>
            </a:stretch>
          </p:blipFill>
          <p:spPr>
            <a:xfrm flipH="1">
              <a:off x="9707656" y="6083790"/>
              <a:ext cx="2294964" cy="774210"/>
            </a:xfrm>
            <a:prstGeom prst="rect">
              <a:avLst/>
            </a:prstGeom>
          </p:spPr>
        </p:pic>
        <p:pic>
          <p:nvPicPr>
            <p:cNvPr id="8" name="图片 7" descr="C:\Users\kingsoft\Desktop\黄色.png黄色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9"/>
            <a:srcRect r="59078"/>
            <a:stretch>
              <a:fillRect/>
            </a:stretch>
          </p:blipFill>
          <p:spPr>
            <a:xfrm rot="10800000" flipH="1" flipV="1">
              <a:off x="-21590" y="-8255"/>
              <a:ext cx="1517015" cy="906145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rame">
    <p:bg>
      <p:bgPr>
        <a:solidFill>
          <a:srgbClr val="EB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-21590" y="-8255"/>
            <a:ext cx="12213590" cy="6870609"/>
            <a:chOff x="-21590" y="-8255"/>
            <a:chExt cx="12213590" cy="6870609"/>
          </a:xfrm>
        </p:grpSpPr>
        <p:pic>
          <p:nvPicPr>
            <p:cNvPr id="9" name="图片 8" descr="C:\Users\kingsoft\Desktop\黄色.png黄色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>
            <a:xfrm rot="10800000" flipH="1" flipV="1">
              <a:off x="-21590" y="-8255"/>
              <a:ext cx="3707130" cy="906145"/>
            </a:xfrm>
            <a:prstGeom prst="rect">
              <a:avLst/>
            </a:prstGeom>
          </p:spPr>
        </p:pic>
        <p:pic>
          <p:nvPicPr>
            <p:cNvPr id="14" name="图片 13" descr="图片1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>
            <a:xfrm>
              <a:off x="40640" y="5344069"/>
              <a:ext cx="12151360" cy="1518285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88290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/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5560" y="-4445"/>
            <a:ext cx="504126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-21590" y="-8255"/>
            <a:ext cx="12024210" cy="6866255"/>
            <a:chOff x="-21590" y="-8255"/>
            <a:chExt cx="12024210" cy="6866255"/>
          </a:xfrm>
        </p:grpSpPr>
        <p:pic>
          <p:nvPicPr>
            <p:cNvPr id="14" name="图片 13" descr="图片1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2"/>
            <a:srcRect l="75058" t="58073" r="6056"/>
            <a:stretch>
              <a:fillRect/>
            </a:stretch>
          </p:blipFill>
          <p:spPr>
            <a:xfrm flipH="1">
              <a:off x="9707656" y="6083790"/>
              <a:ext cx="2294964" cy="774210"/>
            </a:xfrm>
            <a:prstGeom prst="rect">
              <a:avLst/>
            </a:prstGeom>
          </p:spPr>
        </p:pic>
        <p:pic>
          <p:nvPicPr>
            <p:cNvPr id="11" name="图片 10" descr="C:\Users\kingsoft\Desktop\黄色.png黄色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3"/>
            <a:srcRect r="59078"/>
            <a:stretch>
              <a:fillRect/>
            </a:stretch>
          </p:blipFill>
          <p:spPr>
            <a:xfrm rot="10800000" flipH="1" flipV="1">
              <a:off x="-21590" y="-8255"/>
              <a:ext cx="1517015" cy="9061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75885" y="770255"/>
            <a:ext cx="6405245" cy="508762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/dow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-21590" y="-8255"/>
            <a:ext cx="12024210" cy="6866255"/>
            <a:chOff x="-21590" y="-8255"/>
            <a:chExt cx="12024210" cy="6866255"/>
          </a:xfrm>
        </p:grpSpPr>
        <p:pic>
          <p:nvPicPr>
            <p:cNvPr id="12" name="图片 11" descr="图片1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2"/>
            <a:srcRect l="75058" t="58073" r="6056"/>
            <a:stretch>
              <a:fillRect/>
            </a:stretch>
          </p:blipFill>
          <p:spPr>
            <a:xfrm flipH="1">
              <a:off x="9707656" y="6083790"/>
              <a:ext cx="2294964" cy="774210"/>
            </a:xfrm>
            <a:prstGeom prst="rect">
              <a:avLst/>
            </a:prstGeom>
          </p:spPr>
        </p:pic>
        <p:pic>
          <p:nvPicPr>
            <p:cNvPr id="13" name="图片 12" descr="C:\Users\kingsoft\Desktop\黄色.png黄色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3"/>
            <a:srcRect r="59078"/>
            <a:stretch>
              <a:fillRect/>
            </a:stretch>
          </p:blipFill>
          <p:spPr>
            <a:xfrm rot="10800000" flipH="1" flipV="1">
              <a:off x="-21590" y="-8255"/>
              <a:ext cx="1517015" cy="9061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wn/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3810" y="503999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-21590" y="-8255"/>
            <a:ext cx="12024210" cy="6866255"/>
            <a:chOff x="-21590" y="-8255"/>
            <a:chExt cx="12024210" cy="6866255"/>
          </a:xfrm>
        </p:grpSpPr>
        <p:pic>
          <p:nvPicPr>
            <p:cNvPr id="15" name="图片 14" descr="图片1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2"/>
            <a:srcRect l="75058" t="58073" r="6056"/>
            <a:stretch>
              <a:fillRect/>
            </a:stretch>
          </p:blipFill>
          <p:spPr>
            <a:xfrm flipH="1">
              <a:off x="9707656" y="6083790"/>
              <a:ext cx="2294964" cy="774210"/>
            </a:xfrm>
            <a:prstGeom prst="rect">
              <a:avLst/>
            </a:prstGeom>
          </p:spPr>
        </p:pic>
        <p:pic>
          <p:nvPicPr>
            <p:cNvPr id="16" name="图片 15" descr="C:\Users\kingsoft\Desktop\黄色.png黄色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3"/>
            <a:srcRect r="59078"/>
            <a:stretch>
              <a:fillRect/>
            </a:stretch>
          </p:blipFill>
          <p:spPr>
            <a:xfrm rot="10800000" flipH="1" flipV="1">
              <a:off x="-21590" y="-8255"/>
              <a:ext cx="1517015" cy="9061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ig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1"/>
            </p:custDataLst>
          </p:nvPr>
        </p:nvGrpSpPr>
        <p:grpSpPr>
          <a:xfrm>
            <a:off x="-21590" y="5951855"/>
            <a:ext cx="12024210" cy="906145"/>
            <a:chOff x="-21590" y="5951855"/>
            <a:chExt cx="12024210" cy="906145"/>
          </a:xfrm>
        </p:grpSpPr>
        <p:pic>
          <p:nvPicPr>
            <p:cNvPr id="14" name="图片 13" descr="图片1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 rotWithShape="1">
            <a:blip r:embed="rId14"/>
            <a:srcRect l="75058" t="58073" r="6056"/>
            <a:stretch>
              <a:fillRect/>
            </a:stretch>
          </p:blipFill>
          <p:spPr>
            <a:xfrm flipH="1">
              <a:off x="9707656" y="6083790"/>
              <a:ext cx="2294964" cy="774210"/>
            </a:xfrm>
            <a:prstGeom prst="rect">
              <a:avLst/>
            </a:prstGeom>
          </p:spPr>
        </p:pic>
        <p:pic>
          <p:nvPicPr>
            <p:cNvPr id="15" name="图片 14" descr="C:\Users\kingsoft\Desktop\黄色.png黄色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 rotWithShape="1">
            <a:blip r:embed="rId15"/>
            <a:srcRect r="59078"/>
            <a:stretch>
              <a:fillRect/>
            </a:stretch>
          </p:blipFill>
          <p:spPr>
            <a:xfrm flipV="1">
              <a:off x="-21590" y="5951855"/>
              <a:ext cx="1517015" cy="906145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27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istba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8589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-6350"/>
            <a:ext cx="12195809" cy="6864350"/>
            <a:chOff x="0" y="-6350"/>
            <a:chExt cx="12195809" cy="6864350"/>
          </a:xfrm>
        </p:grpSpPr>
        <p:pic>
          <p:nvPicPr>
            <p:cNvPr id="20" name="图片 19" descr="C:\Users\kingsoft\Desktop\黄色.png黄色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1"/>
            <a:srcRect r="60032"/>
            <a:stretch>
              <a:fillRect/>
            </a:stretch>
          </p:blipFill>
          <p:spPr>
            <a:xfrm flipH="1">
              <a:off x="9434286" y="-6350"/>
              <a:ext cx="2761523" cy="1688904"/>
            </a:xfrm>
            <a:prstGeom prst="rect">
              <a:avLst/>
            </a:prstGeom>
          </p:spPr>
        </p:pic>
        <p:pic>
          <p:nvPicPr>
            <p:cNvPr id="11" name="图片 10" descr="C:\Users\kingsoft\Desktop\黄色.png黄色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1"/>
            <a:srcRect r="60032"/>
            <a:stretch>
              <a:fillRect/>
            </a:stretch>
          </p:blipFill>
          <p:spPr>
            <a:xfrm rot="10800000" flipH="1">
              <a:off x="0" y="5169096"/>
              <a:ext cx="2761523" cy="168890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40640" y="5163820"/>
            <a:ext cx="12151360" cy="16840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kingsoft\Desktop\223副本.png223副本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-1" y="635"/>
            <a:ext cx="12192001" cy="3019425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-1" y="3020060"/>
            <a:ext cx="12192002" cy="383921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508500" y="2734310"/>
            <a:ext cx="5298440" cy="759460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4400" u="none" strike="noStrike" kern="1200" cap="none" spc="3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4508500" y="3554095"/>
            <a:ext cx="5298440" cy="1343025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0640" y="5163820"/>
            <a:ext cx="12151360" cy="16840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40640" y="5163820"/>
            <a:ext cx="12151360" cy="16840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C:\Users\kingsoft\Desktop\223副本.png223副本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-1" y="635"/>
            <a:ext cx="12192001" cy="3019425"/>
          </a:xfrm>
          <a:prstGeom prst="rect">
            <a:avLst/>
          </a:prstGeom>
        </p:spPr>
      </p:pic>
      <p:pic>
        <p:nvPicPr>
          <p:cNvPr id="21" name="图片 20" descr="图片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-1" y="3020060"/>
            <a:ext cx="12192002" cy="38392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824230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0640" y="5163820"/>
            <a:ext cx="12151360" cy="16840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2024/5/23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3810" y="-6350"/>
            <a:ext cx="12188190" cy="6853555"/>
            <a:chOff x="6" y="-10"/>
            <a:chExt cx="19194" cy="10793"/>
          </a:xfrm>
        </p:grpSpPr>
        <p:pic>
          <p:nvPicPr>
            <p:cNvPr id="12" name="图片 11" descr="C:\Users\kingsoft\Desktop\黄色.png黄色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>
            <a:xfrm>
              <a:off x="6" y="-10"/>
              <a:ext cx="6026" cy="1473"/>
            </a:xfrm>
            <a:prstGeom prst="rect">
              <a:avLst/>
            </a:prstGeom>
          </p:spPr>
        </p:pic>
        <p:pic>
          <p:nvPicPr>
            <p:cNvPr id="14" name="图片 13" descr="图片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>
            <a:xfrm>
              <a:off x="64" y="8393"/>
              <a:ext cx="19136" cy="2391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Arial" panose="020B0604020202020204" pitchFamily="34" charset="0"/>
                <a:ea typeface="Arial" panose="020B0604020202020204" pitchFamily="34" charset="0"/>
              </a:defRPr>
            </a:lvl1pPr>
            <a:lvl2pPr indent="0" eaLnBrk="1" fontAlgn="auto" latinLnBrk="0" hangingPunct="1">
              <a:defRPr>
                <a:latin typeface="Arial" panose="020B0604020202020204" pitchFamily="34" charset="0"/>
                <a:ea typeface="Arial" panose="020B0604020202020204" pitchFamily="34" charset="0"/>
              </a:defRPr>
            </a:lvl2pPr>
            <a:lvl3pPr indent="0" eaLnBrk="1" fontAlgn="auto" latinLnBrk="0" hangingPunct="1">
              <a:defRPr>
                <a:latin typeface="Arial" panose="020B0604020202020204" pitchFamily="34" charset="0"/>
                <a:ea typeface="Arial" panose="020B0604020202020204" pitchFamily="34" charset="0"/>
              </a:defRPr>
            </a:lvl3pPr>
            <a:lvl4pPr indent="0" eaLnBrk="1" fontAlgn="auto" latinLnBrk="0" hangingPunct="1">
              <a:defRPr>
                <a:latin typeface="Arial" panose="020B0604020202020204" pitchFamily="34" charset="0"/>
                <a:ea typeface="Arial" panose="020B0604020202020204" pitchFamily="34" charset="0"/>
              </a:defRPr>
            </a:lvl4pPr>
            <a:lvl5pPr indent="0" eaLnBrk="1" fontAlgn="auto" latinLnBrk="0" hangingPunct="1">
              <a:defRPr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hemeOverride" Target="../theme/themeOverride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hemeOverride" Target="../theme/themeOverride2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hemeOverride" Target="../theme/themeOverride3.xml"/><Relationship Id="rId4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18770" y="515155"/>
            <a:ext cx="11529793" cy="3477296"/>
          </a:xfrm>
        </p:spPr>
        <p:txBody>
          <a:bodyPr>
            <a:normAutofit/>
          </a:bodyPr>
          <a:lstStyle/>
          <a:p>
            <a:pPr algn="ctr"/>
            <a:r>
              <a:rPr lang="ru-RU" altLang="zh-CN" sz="4445" dirty="0" smtClean="0">
                <a:latin typeface="Century Gothic" panose="020B0502020202020204" charset="0"/>
                <a:cs typeface="Century Gothic" panose="020B0502020202020204" charset="0"/>
              </a:rPr>
              <a:t>Формирование мотивации у подростков, через осознание сильных и слабых сторон своей личности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842456" y="4879474"/>
            <a:ext cx="6883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en-US" sz="2400" b="1" dirty="0" smtClean="0">
                <a:latin typeface="Candara Light" panose="020E0502030303020204" charset="0"/>
                <a:cs typeface="Candara Light" panose="020E0502030303020204" charset="0"/>
                <a:sym typeface="+mn-ea"/>
              </a:rPr>
              <a:t>Педагог психолог Сухушина Анна Александровна</a:t>
            </a:r>
          </a:p>
          <a:p>
            <a:pPr algn="just"/>
            <a:r>
              <a:rPr lang="ru-RU" altLang="en-US" sz="2400" b="1" dirty="0" smtClean="0">
                <a:latin typeface="Candara Light" panose="020E0502030303020204" charset="0"/>
                <a:cs typeface="Candara Light" panose="020E0502030303020204" charset="0"/>
                <a:sym typeface="+mn-ea"/>
              </a:rPr>
              <a:t>МАОУ СОШ № 25 </a:t>
            </a:r>
            <a:r>
              <a:rPr lang="ru-RU" altLang="en-US" sz="2400" b="1" dirty="0" err="1" smtClean="0">
                <a:latin typeface="Candara Light" panose="020E0502030303020204" charset="0"/>
                <a:cs typeface="Candara Light" panose="020E0502030303020204" charset="0"/>
                <a:sym typeface="+mn-ea"/>
              </a:rPr>
              <a:t>г.Томска</a:t>
            </a:r>
            <a:r>
              <a:rPr lang="ru-RU" altLang="en-US" sz="2400" b="1" dirty="0" smtClean="0">
                <a:latin typeface="Candara Light" panose="020E0502030303020204" charset="0"/>
                <a:cs typeface="Candara Light" panose="020E0502030303020204" charset="0"/>
                <a:sym typeface="+mn-ea"/>
              </a:rPr>
              <a:t>  </a:t>
            </a:r>
            <a:endParaRPr lang="ru-RU" altLang="en-US" sz="2400" b="1" dirty="0" smtClean="0">
              <a:latin typeface="Candara Light" panose="020E0502030303020204" charset="0"/>
              <a:cs typeface="Candara Light" panose="020E0502030303020204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399245" y="451485"/>
            <a:ext cx="11230378" cy="1166841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Программы </a:t>
            </a:r>
            <a:r>
              <a:rPr lang="ru-RU" sz="2400" b="1" dirty="0"/>
              <a:t>«Коррекционно-развивающие занятия по повышению уровня учебной мотивации подростков»</a:t>
            </a:r>
            <a:endParaRPr lang="ru-RU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Century Gothic" panose="020B0502020202020204" charset="0"/>
              <a:ea typeface="Arial" panose="020B0604020202020204" pitchFamily="34" charset="0"/>
              <a:cs typeface="Century Gothic" panose="020B05020202020202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22935" y="1618615"/>
            <a:ext cx="1068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dirty="0">
                <a:latin typeface="Candara Light" panose="020E0502030303020204" charset="0"/>
                <a:cs typeface="Candara Light" panose="020E0502030303020204" charset="0"/>
              </a:rPr>
              <a:t>Цель</a:t>
            </a:r>
            <a:r>
              <a:rPr lang="en-US" altLang="en-US" sz="3200" b="1" dirty="0" smtClean="0">
                <a:latin typeface="Candara Light" panose="020E0502030303020204" charset="0"/>
                <a:cs typeface="Candara Light" panose="020E0502030303020204" charset="0"/>
              </a:rPr>
              <a:t>:</a:t>
            </a:r>
            <a:r>
              <a:rPr lang="ru-RU" altLang="en-US" sz="3200" b="1" dirty="0" smtClean="0">
                <a:latin typeface="Candara Light" panose="020E0502030303020204" charset="0"/>
                <a:cs typeface="Candara Light" panose="020E0502030303020204" charset="0"/>
              </a:rPr>
              <a:t> </a:t>
            </a:r>
            <a:r>
              <a:rPr lang="ru-RU" altLang="en-US" sz="3200" dirty="0" smtClean="0">
                <a:latin typeface="Candara Light" panose="020E0502030303020204" charset="0"/>
                <a:cs typeface="Candara Light" panose="020E0502030303020204" charset="0"/>
              </a:rPr>
              <a:t>с</a:t>
            </a:r>
            <a:r>
              <a:rPr lang="ru-RU" sz="2400" dirty="0" smtClean="0"/>
              <a:t>формировать учебно-познавательную мотивацию у подростков.</a:t>
            </a:r>
            <a:endParaRPr lang="ru-RU" altLang="en-US" sz="2400" b="1" dirty="0">
              <a:latin typeface="Candara Light" panose="020E0502030303020204" charset="0"/>
              <a:cs typeface="Candara Light" panose="020E0502030303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4247" y="2382592"/>
            <a:ext cx="104834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Задачи программы: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Формирование интереса к себе и другим; укрепление идентичности, определение границ своего «Я»; развитие внутренних критериев самооценки.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Актуализация представлений о личностных чертах, знаниях и навыках, необходимых для достижения жизненных целей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Осознание важности адекватной оценки своих возможностей и необходимого времени, развитие навыков анализа собственных усилий для разрешения проблем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Ориентация подростков на поиск истинных целей жизни, формирование позитивного настроя, взгляда в будущее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Накопление эмоционально-положительного опыта и повышение внимания к происходящим в себе изменениям; работа с тревожностью.</a:t>
            </a:r>
          </a:p>
        </p:txBody>
      </p:sp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883" y="412106"/>
            <a:ext cx="10852237" cy="441964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Занятие.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2228" y="992140"/>
            <a:ext cx="11049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осознание своих сильных и слабых сторон; получение позитивной обратной связи для укрепления самооценки.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0455" y="1823137"/>
            <a:ext cx="11487955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Ритуал приветствия.</a:t>
            </a:r>
          </a:p>
          <a:p>
            <a:endParaRPr lang="ru-RU" b="1" dirty="0" smtClean="0"/>
          </a:p>
          <a:p>
            <a:r>
              <a:rPr lang="ru-RU" b="1" dirty="0" smtClean="0"/>
              <a:t>Обсуждение </a:t>
            </a:r>
            <a:r>
              <a:rPr lang="ru-RU" b="1" dirty="0"/>
              <a:t>домашнего задания в свободной форме</a:t>
            </a:r>
            <a:r>
              <a:rPr lang="ru-RU" dirty="0"/>
              <a:t>.</a:t>
            </a:r>
            <a:endParaRPr lang="ru-RU" b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1. «Китайская рулетка»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 2. «Мой дракон»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247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	каждого из нас есть свой дракон. Нарисуйте сейчас своего дракона, назовите его в целом и каждую голову в отдельности. Придумать историю о том как каждый будет сражаться со своим драконом.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2479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 3. «Самореклама» (рисование).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 группы предлагается нарисовать рекламу для самого себя, включив в нее короткий текст. По окончании все по очереди представляют свои проекты.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Рефлексия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Домашнее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Подготовить рисунок или коллаж «Таким я хочу быть»</a:t>
            </a:r>
          </a:p>
        </p:txBody>
      </p:sp>
    </p:spTree>
    <p:extLst>
      <p:ext uri="{BB962C8B-B14F-4D97-AF65-F5344CB8AC3E}">
        <p14:creationId xmlns:p14="http://schemas.microsoft.com/office/powerpoint/2010/main" val="209015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59" y="579549"/>
            <a:ext cx="10826660" cy="686645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 3. «Самореклама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194"/>
            <a:ext cx="6555347" cy="4920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19" y="2092824"/>
            <a:ext cx="6473781" cy="474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4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5307" y="321972"/>
            <a:ext cx="1103719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1. «Китайская рулетка»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(шуточный тест)</a:t>
            </a:r>
          </a:p>
          <a:p>
            <a:r>
              <a:rPr lang="ru-RU" sz="3600" dirty="0"/>
              <a:t>1. Если бы я был деревом, то хотел бы быть...</a:t>
            </a:r>
          </a:p>
          <a:p>
            <a:r>
              <a:rPr lang="ru-RU" sz="3600" dirty="0"/>
              <a:t>То не хотел бы быть...</a:t>
            </a:r>
          </a:p>
          <a:p>
            <a:r>
              <a:rPr lang="ru-RU" sz="3600" dirty="0"/>
              <a:t>2. Если бы я был одеждой, то хотел бы быть…</a:t>
            </a:r>
          </a:p>
          <a:p>
            <a:r>
              <a:rPr lang="ru-RU" sz="3600" dirty="0"/>
              <a:t>То не хотел бы быть…</a:t>
            </a:r>
          </a:p>
          <a:p>
            <a:r>
              <a:rPr lang="ru-RU" sz="3600" dirty="0"/>
              <a:t>3. Если бы я был животным, то хотел бы быть…</a:t>
            </a:r>
          </a:p>
          <a:p>
            <a:r>
              <a:rPr lang="ru-RU" sz="3600" dirty="0"/>
              <a:t>То не хотел бы быть…</a:t>
            </a:r>
          </a:p>
          <a:p>
            <a:r>
              <a:rPr lang="ru-RU" sz="3600" dirty="0"/>
              <a:t>4. Если бы я был писателем, то хотел бы быть…</a:t>
            </a:r>
          </a:p>
          <a:p>
            <a:r>
              <a:rPr lang="ru-RU" sz="3600" dirty="0"/>
              <a:t>То не хотел бы быть…</a:t>
            </a:r>
          </a:p>
          <a:p>
            <a:r>
              <a:rPr lang="ru-RU" sz="3600" dirty="0"/>
              <a:t>5. Если бы я был киногероем, то хотел бы быть…</a:t>
            </a:r>
          </a:p>
          <a:p>
            <a:r>
              <a:rPr lang="ru-RU" sz="3600" dirty="0"/>
              <a:t>То не хотел бы быть…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40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-60960" y="-218440"/>
            <a:ext cx="11182350" cy="3165475"/>
          </a:xfrm>
          <a:custGeom>
            <a:avLst/>
            <a:gdLst>
              <a:gd name="connisteX0" fmla="*/ 0 w 11182588"/>
              <a:gd name="connsiteY0" fmla="*/ 3165475 h 3165475"/>
              <a:gd name="connisteX1" fmla="*/ 830580 w 11182588"/>
              <a:gd name="connsiteY1" fmla="*/ 2319020 h 3165475"/>
              <a:gd name="connisteX2" fmla="*/ 757555 w 11182588"/>
              <a:gd name="connsiteY2" fmla="*/ 742950 h 3165475"/>
              <a:gd name="connisteX3" fmla="*/ 2610485 w 11182588"/>
              <a:gd name="connsiteY3" fmla="*/ 2216785 h 3165475"/>
              <a:gd name="connisteX4" fmla="*/ 4886960 w 11182588"/>
              <a:gd name="connsiteY4" fmla="*/ 1078865 h 3165475"/>
              <a:gd name="connisteX5" fmla="*/ 8826500 w 11182588"/>
              <a:gd name="connsiteY5" fmla="*/ 2990215 h 3165475"/>
              <a:gd name="connisteX6" fmla="*/ 10241915 w 11182588"/>
              <a:gd name="connsiteY6" fmla="*/ 1297305 h 3165475"/>
              <a:gd name="connisteX7" fmla="*/ 11073765 w 11182588"/>
              <a:gd name="connsiteY7" fmla="*/ 713740 h 3165475"/>
              <a:gd name="connisteX8" fmla="*/ 11044555 w 11182588"/>
              <a:gd name="connsiteY8" fmla="*/ 0 h 3165475"/>
              <a:gd name="connisteX9" fmla="*/ 10241915 w 11182588"/>
              <a:gd name="connsiteY9" fmla="*/ 146050 h 31654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11182588" h="3165475">
                <a:moveTo>
                  <a:pt x="0" y="3165475"/>
                </a:moveTo>
                <a:cubicBezTo>
                  <a:pt x="167640" y="3027680"/>
                  <a:pt x="678815" y="2803525"/>
                  <a:pt x="830580" y="2319020"/>
                </a:cubicBezTo>
                <a:cubicBezTo>
                  <a:pt x="982345" y="1834515"/>
                  <a:pt x="401320" y="763270"/>
                  <a:pt x="757555" y="742950"/>
                </a:cubicBezTo>
                <a:cubicBezTo>
                  <a:pt x="1113790" y="722630"/>
                  <a:pt x="1784350" y="2149475"/>
                  <a:pt x="2610485" y="2216785"/>
                </a:cubicBezTo>
                <a:cubicBezTo>
                  <a:pt x="3436620" y="2284095"/>
                  <a:pt x="3643630" y="923925"/>
                  <a:pt x="4886960" y="1078865"/>
                </a:cubicBezTo>
                <a:cubicBezTo>
                  <a:pt x="6130290" y="1233805"/>
                  <a:pt x="7755255" y="2946400"/>
                  <a:pt x="8826500" y="2990215"/>
                </a:cubicBezTo>
                <a:cubicBezTo>
                  <a:pt x="9897745" y="3034030"/>
                  <a:pt x="9792335" y="1752600"/>
                  <a:pt x="10241915" y="1297305"/>
                </a:cubicBezTo>
                <a:cubicBezTo>
                  <a:pt x="10691495" y="842010"/>
                  <a:pt x="10913110" y="973455"/>
                  <a:pt x="11073765" y="713740"/>
                </a:cubicBezTo>
                <a:cubicBezTo>
                  <a:pt x="11234420" y="454025"/>
                  <a:pt x="11210925" y="113665"/>
                  <a:pt x="11044555" y="0"/>
                </a:cubicBezTo>
              </a:path>
            </a:pathLst>
          </a:custGeom>
          <a:noFill/>
          <a:ln w="28575">
            <a:solidFill>
              <a:srgbClr val="FFD99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Полилиния 5"/>
          <p:cNvSpPr/>
          <p:nvPr/>
        </p:nvSpPr>
        <p:spPr>
          <a:xfrm>
            <a:off x="-163195" y="-218440"/>
            <a:ext cx="3738880" cy="4622800"/>
          </a:xfrm>
          <a:custGeom>
            <a:avLst/>
            <a:gdLst>
              <a:gd name="connisteX0" fmla="*/ 0 w 3739018"/>
              <a:gd name="connsiteY0" fmla="*/ 4113530 h 4622966"/>
              <a:gd name="connisteX1" fmla="*/ 1254125 w 3739018"/>
              <a:gd name="connsiteY1" fmla="*/ 4610100 h 4622966"/>
              <a:gd name="connisteX2" fmla="*/ 2552700 w 3739018"/>
              <a:gd name="connsiteY2" fmla="*/ 3632200 h 4622966"/>
              <a:gd name="connisteX3" fmla="*/ 1472565 w 3739018"/>
              <a:gd name="connsiteY3" fmla="*/ 2421255 h 4622966"/>
              <a:gd name="connisteX4" fmla="*/ 3471545 w 3739018"/>
              <a:gd name="connsiteY4" fmla="*/ 1516380 h 4622966"/>
              <a:gd name="connisteX5" fmla="*/ 3676015 w 3739018"/>
              <a:gd name="connsiteY5" fmla="*/ 0 h 462296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3739019" h="4622966">
                <a:moveTo>
                  <a:pt x="0" y="4113530"/>
                </a:moveTo>
                <a:cubicBezTo>
                  <a:pt x="224790" y="4232275"/>
                  <a:pt x="743585" y="4706620"/>
                  <a:pt x="1254125" y="4610100"/>
                </a:cubicBezTo>
                <a:cubicBezTo>
                  <a:pt x="1764665" y="4513580"/>
                  <a:pt x="2508885" y="4069715"/>
                  <a:pt x="2552700" y="3632200"/>
                </a:cubicBezTo>
                <a:cubicBezTo>
                  <a:pt x="2596515" y="3194685"/>
                  <a:pt x="1289050" y="2844165"/>
                  <a:pt x="1472565" y="2421255"/>
                </a:cubicBezTo>
                <a:cubicBezTo>
                  <a:pt x="1656080" y="1998345"/>
                  <a:pt x="3030855" y="2000885"/>
                  <a:pt x="3471545" y="1516380"/>
                </a:cubicBezTo>
                <a:cubicBezTo>
                  <a:pt x="3912235" y="1031875"/>
                  <a:pt x="3675380" y="285115"/>
                  <a:pt x="3676015" y="0"/>
                </a:cubicBezTo>
              </a:path>
            </a:pathLst>
          </a:custGeom>
          <a:noFill/>
          <a:ln w="76200">
            <a:solidFill>
              <a:srgbClr val="62679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Сердечко 4"/>
          <p:cNvSpPr/>
          <p:nvPr/>
        </p:nvSpPr>
        <p:spPr>
          <a:xfrm rot="2340000">
            <a:off x="9708515" y="2305050"/>
            <a:ext cx="1670685" cy="1502410"/>
          </a:xfrm>
          <a:prstGeom prst="heart">
            <a:avLst/>
          </a:prstGeom>
          <a:solidFill>
            <a:srgbClr val="F3E6D6"/>
          </a:solidFill>
          <a:ln>
            <a:solidFill>
              <a:srgbClr val="F3E6D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Полилиния 7"/>
          <p:cNvSpPr/>
          <p:nvPr/>
        </p:nvSpPr>
        <p:spPr>
          <a:xfrm>
            <a:off x="8336915" y="3305175"/>
            <a:ext cx="4427220" cy="3606165"/>
          </a:xfrm>
          <a:custGeom>
            <a:avLst/>
            <a:gdLst>
              <a:gd name="connisteX0" fmla="*/ 20346 w 4427246"/>
              <a:gd name="connsiteY0" fmla="*/ 3606154 h 3606154"/>
              <a:gd name="connisteX1" fmla="*/ 210211 w 4427246"/>
              <a:gd name="connsiteY1" fmla="*/ 2103109 h 3606154"/>
              <a:gd name="connisteX2" fmla="*/ 1596416 w 4427246"/>
              <a:gd name="connsiteY2" fmla="*/ 1957059 h 3606154"/>
              <a:gd name="connisteX3" fmla="*/ 1887881 w 4427246"/>
              <a:gd name="connsiteY3" fmla="*/ 1894 h 3606154"/>
              <a:gd name="connisteX4" fmla="*/ 2690521 w 4427246"/>
              <a:gd name="connsiteY4" fmla="*/ 1650354 h 3606154"/>
              <a:gd name="connisteX5" fmla="*/ 3434741 w 4427246"/>
              <a:gd name="connsiteY5" fmla="*/ 1256654 h 3606154"/>
              <a:gd name="connisteX6" fmla="*/ 4427246 w 4427246"/>
              <a:gd name="connsiteY6" fmla="*/ 2657464 h 360615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4427247" h="3606154">
                <a:moveTo>
                  <a:pt x="20347" y="3606154"/>
                </a:moveTo>
                <a:cubicBezTo>
                  <a:pt x="30507" y="3308339"/>
                  <a:pt x="-104748" y="2432674"/>
                  <a:pt x="210212" y="2103109"/>
                </a:cubicBezTo>
                <a:cubicBezTo>
                  <a:pt x="525172" y="1773544"/>
                  <a:pt x="1261137" y="2377429"/>
                  <a:pt x="1596417" y="1957059"/>
                </a:cubicBezTo>
                <a:cubicBezTo>
                  <a:pt x="1931697" y="1536689"/>
                  <a:pt x="1668807" y="63489"/>
                  <a:pt x="1887882" y="1894"/>
                </a:cubicBezTo>
                <a:cubicBezTo>
                  <a:pt x="2106957" y="-59701"/>
                  <a:pt x="2381277" y="1399529"/>
                  <a:pt x="2690522" y="1650354"/>
                </a:cubicBezTo>
                <a:cubicBezTo>
                  <a:pt x="2999767" y="1901179"/>
                  <a:pt x="3087397" y="1055359"/>
                  <a:pt x="3434742" y="1256654"/>
                </a:cubicBezTo>
                <a:cubicBezTo>
                  <a:pt x="3782087" y="1457949"/>
                  <a:pt x="4243732" y="2369174"/>
                  <a:pt x="4427247" y="2657464"/>
                </a:cubicBezTo>
              </a:path>
            </a:pathLst>
          </a:cu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3752" y="276709"/>
            <a:ext cx="11748247" cy="6782997"/>
          </a:xfrm>
        </p:spPr>
        <p:txBody>
          <a:bodyPr>
            <a:normAutofit/>
          </a:bodyPr>
          <a:lstStyle/>
          <a:p>
            <a:pPr algn="l"/>
            <a:r>
              <a:rPr lang="ru-RU" altLang="zh-CN" sz="4400" dirty="0" smtClean="0">
                <a:latin typeface="Century Gothic" panose="020B0502020202020204" charset="0"/>
                <a:cs typeface="Century Gothic" panose="020B0502020202020204" charset="0"/>
              </a:rPr>
              <a:t>Контакты:</a:t>
            </a:r>
            <a:br>
              <a:rPr lang="ru-RU" altLang="zh-CN" sz="4400" dirty="0" smtClean="0">
                <a:latin typeface="Century Gothic" panose="020B0502020202020204" charset="0"/>
                <a:cs typeface="Century Gothic" panose="020B0502020202020204" charset="0"/>
              </a:rPr>
            </a:br>
            <a:r>
              <a:rPr lang="en-US" altLang="zh-CN" sz="4400" dirty="0" smtClean="0">
                <a:latin typeface="Century Gothic" panose="020B0502020202020204" charset="0"/>
                <a:cs typeface="Century Gothic" panose="020B0502020202020204" charset="0"/>
              </a:rPr>
              <a:t/>
            </a:r>
            <a:br>
              <a:rPr lang="en-US" altLang="zh-CN" sz="4400" dirty="0" smtClean="0">
                <a:latin typeface="Century Gothic" panose="020B0502020202020204" charset="0"/>
                <a:cs typeface="Century Gothic" panose="020B0502020202020204" charset="0"/>
              </a:rPr>
            </a:br>
            <a:r>
              <a:rPr lang="ru-RU" altLang="zh-CN" sz="4400" dirty="0" smtClean="0">
                <a:latin typeface="Century Gothic" panose="020B0502020202020204" charset="0"/>
                <a:cs typeface="Century Gothic" panose="020B0502020202020204" charset="0"/>
              </a:rPr>
              <a:t>Сухушина А.А., </a:t>
            </a:r>
            <a:r>
              <a:rPr lang="ru-RU" altLang="zh-CN" sz="4000" dirty="0" smtClean="0">
                <a:latin typeface="Century Gothic" panose="020B0502020202020204" charset="0"/>
                <a:cs typeface="Century Gothic" panose="020B0502020202020204" charset="0"/>
              </a:rPr>
              <a:t>педагог-психолог</a:t>
            </a:r>
            <a:r>
              <a:rPr lang="ru-RU" altLang="zh-CN" sz="4400" dirty="0" smtClean="0">
                <a:latin typeface="Century Gothic" panose="020B0502020202020204" charset="0"/>
                <a:cs typeface="Century Gothic" panose="020B0502020202020204" charset="0"/>
              </a:rPr>
              <a:t/>
            </a:r>
            <a:br>
              <a:rPr lang="ru-RU" altLang="zh-CN" sz="4400" dirty="0" smtClean="0">
                <a:latin typeface="Century Gothic" panose="020B0502020202020204" charset="0"/>
                <a:cs typeface="Century Gothic" panose="020B0502020202020204" charset="0"/>
              </a:rPr>
            </a:br>
            <a:r>
              <a:rPr lang="en-US" altLang="zh-CN" sz="4400" dirty="0" smtClean="0">
                <a:latin typeface="Century Gothic" panose="020B0502020202020204" charset="0"/>
                <a:cs typeface="Century Gothic" panose="020B0502020202020204" charset="0"/>
              </a:rPr>
              <a:t/>
            </a:r>
            <a:br>
              <a:rPr lang="en-US" altLang="zh-CN" sz="4400" dirty="0" smtClean="0">
                <a:latin typeface="Century Gothic" panose="020B0502020202020204" charset="0"/>
                <a:cs typeface="Century Gothic" panose="020B0502020202020204" charset="0"/>
              </a:rPr>
            </a:br>
            <a:r>
              <a:rPr lang="en-US" altLang="zh-CN" sz="4000" dirty="0" smtClean="0">
                <a:latin typeface="Century Gothic" panose="020B0502020202020204" charset="0"/>
                <a:cs typeface="Century Gothic" panose="020B0502020202020204" charset="0"/>
              </a:rPr>
              <a:t>email: anni.suhuschina@yandex.ru</a:t>
            </a:r>
            <a:r>
              <a:rPr lang="ru-RU" altLang="zh-CN" sz="4000" dirty="0" smtClean="0">
                <a:latin typeface="Century Gothic" panose="020B0502020202020204" charset="0"/>
                <a:cs typeface="Century Gothic" panose="020B0502020202020204" charset="0"/>
              </a:rPr>
              <a:t/>
            </a:r>
            <a:br>
              <a:rPr lang="ru-RU" altLang="zh-CN" sz="4000" dirty="0" smtClean="0">
                <a:latin typeface="Century Gothic" panose="020B0502020202020204" charset="0"/>
                <a:cs typeface="Century Gothic" panose="020B0502020202020204" charset="0"/>
              </a:rPr>
            </a:br>
            <a:r>
              <a:rPr lang="en-US" altLang="zh-CN" sz="4000" dirty="0" smtClean="0">
                <a:latin typeface="Century Gothic" panose="020B0502020202020204" charset="0"/>
                <a:cs typeface="Century Gothic" panose="020B0502020202020204" charset="0"/>
              </a:rPr>
              <a:t/>
            </a:r>
            <a:br>
              <a:rPr lang="en-US" altLang="zh-CN" sz="4000" dirty="0" smtClean="0">
                <a:latin typeface="Century Gothic" panose="020B0502020202020204" charset="0"/>
                <a:cs typeface="Century Gothic" panose="020B0502020202020204" charset="0"/>
              </a:rPr>
            </a:br>
            <a:r>
              <a:rPr lang="ru-RU" altLang="zh-CN" sz="3600" dirty="0" smtClean="0">
                <a:latin typeface="Century Gothic" panose="020B0502020202020204" charset="0"/>
                <a:cs typeface="Century Gothic" panose="020B0502020202020204" charset="0"/>
              </a:rPr>
              <a:t>т.89069560426</a:t>
            </a:r>
            <a:r>
              <a:rPr lang="ru-RU" altLang="zh-CN" sz="4400" dirty="0" smtClean="0">
                <a:latin typeface="Century Gothic" panose="020B0502020202020204" charset="0"/>
                <a:cs typeface="Century Gothic" panose="020B0502020202020204" charset="0"/>
              </a:rPr>
              <a:t/>
            </a:r>
            <a:br>
              <a:rPr lang="ru-RU" altLang="zh-CN" sz="4400" dirty="0" smtClean="0">
                <a:latin typeface="Century Gothic" panose="020B0502020202020204" charset="0"/>
                <a:cs typeface="Century Gothic" panose="020B0502020202020204" charset="0"/>
              </a:rPr>
            </a:br>
            <a:endParaRPr lang="ru-RU" altLang="zh-CN" sz="4400" dirty="0"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400" y="2253448"/>
            <a:ext cx="707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58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leftRight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leftRight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topBottom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topBottom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ottomTop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navigation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8"/>
  <p:tag name="KSO_WM_UNIT_LAYERLEVEL" val="1"/>
  <p:tag name="KSO_WM_TAG_VERSION" val="1.0"/>
  <p:tag name="KSO_WM_BEAUTIFY_FLAG" val="#wm#"/>
  <p:tag name="KSO_WM_UNIT_TYPE" val="i"/>
  <p:tag name="KSO_WM_UNIT_INDEX" val="8"/>
  <p:tag name="KSO_WM_SLIDE_BACKGROUND_TYPE" val="belt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8"/>
  <p:tag name="KSO_WM_UNIT_LAYERLEVEL" val="1"/>
  <p:tag name="KSO_WM_TAG_VERSION" val="1.0"/>
  <p:tag name="KSO_WM_BEAUTIFY_FLAG" val="#wm#"/>
  <p:tag name="KSO_WM_UNIT_TYPE" val="i"/>
  <p:tag name="KSO_WM_UNIT_INDEX" val="8"/>
  <p:tag name="KSO_WM_SLIDE_BACKGROUND_TYPE" val="belt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3、7、15"/>
  <p:tag name="KSO_WM_SLIDE_ID" val="custom2020258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588"/>
  <p:tag name="KSO_WM_SLIDE_LAYOUT" val="a_b"/>
  <p:tag name="KSO_WM_SLIDE_LAYOUT_CNT" val="1_1"/>
  <p:tag name="KSO_WM_TEMPLATE_MASTER_TYPE" val="1"/>
  <p:tag name="KSO_WM_TEMPLATE_COLOR_TYPE" val="1"/>
  <p:tag name="KSO_WM_TEMPLATE_MASTER_THUMB_INDEX" val="1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88_1*a*1"/>
  <p:tag name="KSO_WM_TEMPLATE_CATEGORY" val="custom"/>
  <p:tag name="KSO_WM_TEMPLATE_INDEX" val="20202588"/>
  <p:tag name="KSO_WM_UNIT_LAYERLEVEL" val="1"/>
  <p:tag name="KSO_WM_TAG_VERSION" val="1.0"/>
  <p:tag name="KSO_WM_BEAUTIFY_FLAG" val="#wm#"/>
  <p:tag name="KSO_WM_UNIT_PRESET_TEXT" val="FRESH _x000B_WORK SUMMARY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88"/>
  <p:tag name="KSO_WM_SLIDE_ID" val="custom20202588_2"/>
  <p:tag name="KSO_WM_TEMPLATE_SUBCATEGORY" val="0"/>
  <p:tag name="KSO_WM_TEMPLATE_MASTER_TYPE" val="1"/>
  <p:tag name="KSO_WM_TEMPLATE_COLOR_TYPE" val="1"/>
  <p:tag name="KSO_WM_SLIDE_ITEM_CNT" val="2"/>
  <p:tag name="KSO_WM_SLIDE_INDEX" val="2"/>
  <p:tag name="KSO_WM_TAG_VERSION" val="1.0"/>
  <p:tag name="KSO_WM_SLIDE_TYPE" val="contents"/>
  <p:tag name="KSO_WM_SLIDE_SUBTYPE" val="diag"/>
  <p:tag name="KSO_WM_DIAGRAM_GROUP_CODE" val="l1-1"/>
  <p:tag name="KSO_WM_SLIDE_DIAGTYPE" val="l"/>
  <p:tag name="KSO_WM_SLIDE_LAYOUT" val="a_b_l"/>
  <p:tag name="KSO_WM_SLIDE_LAYOUT_CNT" val="1_1_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588_2*a*1"/>
  <p:tag name="KSO_WM_TEMPLATE_CATEGORY" val="custom"/>
  <p:tag name="KSO_WM_TEMPLATE_INDEX" val="20202588"/>
  <p:tag name="KSO_WM_UNIT_LAYERLEVEL" val="1"/>
  <p:tag name="KSO_WM_TAG_VERSION" val="1.0"/>
  <p:tag name="KSO_WM_BEAUTIFY_FLAG" val="#wm#"/>
  <p:tag name="KSO_WM_UNIT_PRESET_TEXT" val="CONTENT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88"/>
  <p:tag name="KSO_WM_SLIDE_ID" val="custom20202588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SLIDE_TYPE" val="endPage"/>
  <p:tag name="KSO_WM_SLIDE_SUBTYPE" val="pureTxt"/>
  <p:tag name="KSO_WM_SLIDE_LAYOUT" val="a"/>
  <p:tag name="KSO_WM_SLIDE_LAYOUT_CNT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8_15*a*1"/>
  <p:tag name="KSO_WM_TEMPLATE_CATEGORY" val="custom"/>
  <p:tag name="KSO_WM_TEMPLATE_INDEX" val="20202588"/>
  <p:tag name="KSO_WM_UNIT_LAYERLEVEL" val="1"/>
  <p:tag name="KSO_WM_TAG_VERSION" val="1.0"/>
  <p:tag name="KSO_WM_BEAUTIFY_FLAG" val="#wm#"/>
  <p:tag name="KSO_WM_UNIT_ISCONTENTSTITLE" val="0"/>
  <p:tag name="KSO_WM_UNIT_NOCLEAR" val="1"/>
  <p:tag name="KSO_WM_UNIT_TYPE" val="a"/>
  <p:tag name="KSO_WM_UNIT_INDEX" val="1"/>
  <p:tag name="KSO_WM_UNIT_PRESET_TEXT" val="谢谢聆听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5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6*i*2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3、7、15"/>
  <p:tag name="KSO_WM_TEMPLATE_SUBCATEGORY" val="0"/>
  <p:tag name="KSO_WM_TAG_VERSION" val="1.0"/>
  <p:tag name="KSO_WM_BEAUTIFY_FLAG" val="#wm#"/>
  <p:tag name="KSO_WM_TEMPLATE_CATEGORY" val="custom"/>
  <p:tag name="KSO_WM_TEMPLATE_INDEX" val="20202588"/>
  <p:tag name="KSO_WM_TEMPLATE_MASTER_TYPE" val="1"/>
  <p:tag name="KSO_WM_TEMPLATE_COLOR_TYPE" val="1"/>
  <p:tag name="KSO_WM_TEMPLATE_MASTER_THUMB_INDEX" val="18"/>
  <p:tag name="KSO_WM_UNIT_SHOW_EDIT_AREA_INDICATION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frame"/>
  <p:tag name="KSO_WM_SLIDE_BK_DARK_LIGHT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frame"/>
  <p:tag name="KSO_WM_SLIDE_BK_DARK_LIGHT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frame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Theme">
  <a:themeElements>
    <a:clrScheme name="自定义 44">
      <a:dk1>
        <a:srgbClr val="000000"/>
      </a:dk1>
      <a:lt1>
        <a:srgbClr val="FFFFFF"/>
      </a:lt1>
      <a:dk2>
        <a:srgbClr val="EAF9F4"/>
      </a:dk2>
      <a:lt2>
        <a:srgbClr val="FFFFFF"/>
      </a:lt2>
      <a:accent1>
        <a:srgbClr val="7ED9CD"/>
      </a:accent1>
      <a:accent2>
        <a:srgbClr val="88DABD"/>
      </a:accent2>
      <a:accent3>
        <a:srgbClr val="96D9AA"/>
      </a:accent3>
      <a:accent4>
        <a:srgbClr val="B9DF9E"/>
      </a:accent4>
      <a:accent5>
        <a:srgbClr val="BED385"/>
      </a:accent5>
      <a:accent6>
        <a:srgbClr val="D3C978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44">
    <a:dk1>
      <a:srgbClr val="000000"/>
    </a:dk1>
    <a:lt1>
      <a:srgbClr val="FFFFFF"/>
    </a:lt1>
    <a:dk2>
      <a:srgbClr val="EAF9F4"/>
    </a:dk2>
    <a:lt2>
      <a:srgbClr val="FFFFFF"/>
    </a:lt2>
    <a:accent1>
      <a:srgbClr val="7ED9CD"/>
    </a:accent1>
    <a:accent2>
      <a:srgbClr val="88DABD"/>
    </a:accent2>
    <a:accent3>
      <a:srgbClr val="96D9AA"/>
    </a:accent3>
    <a:accent4>
      <a:srgbClr val="B9DF9E"/>
    </a:accent4>
    <a:accent5>
      <a:srgbClr val="BED385"/>
    </a:accent5>
    <a:accent6>
      <a:srgbClr val="D3C978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自定义 44">
    <a:dk1>
      <a:srgbClr val="000000"/>
    </a:dk1>
    <a:lt1>
      <a:srgbClr val="FFFFFF"/>
    </a:lt1>
    <a:dk2>
      <a:srgbClr val="EAF9F4"/>
    </a:dk2>
    <a:lt2>
      <a:srgbClr val="FFFFFF"/>
    </a:lt2>
    <a:accent1>
      <a:srgbClr val="7ED9CD"/>
    </a:accent1>
    <a:accent2>
      <a:srgbClr val="88DABD"/>
    </a:accent2>
    <a:accent3>
      <a:srgbClr val="96D9AA"/>
    </a:accent3>
    <a:accent4>
      <a:srgbClr val="B9DF9E"/>
    </a:accent4>
    <a:accent5>
      <a:srgbClr val="BED385"/>
    </a:accent5>
    <a:accent6>
      <a:srgbClr val="D3C978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自定义 44">
    <a:dk1>
      <a:srgbClr val="000000"/>
    </a:dk1>
    <a:lt1>
      <a:srgbClr val="FFFFFF"/>
    </a:lt1>
    <a:dk2>
      <a:srgbClr val="EAF9F4"/>
    </a:dk2>
    <a:lt2>
      <a:srgbClr val="FFFFFF"/>
    </a:lt2>
    <a:accent1>
      <a:srgbClr val="7ED9CD"/>
    </a:accent1>
    <a:accent2>
      <a:srgbClr val="88DABD"/>
    </a:accent2>
    <a:accent3>
      <a:srgbClr val="96D9AA"/>
    </a:accent3>
    <a:accent4>
      <a:srgbClr val="B9DF9E"/>
    </a:accent4>
    <a:accent5>
      <a:srgbClr val="BED385"/>
    </a:accent5>
    <a:accent6>
      <a:srgbClr val="D3C978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Широкоэкранный</PresentationFormat>
  <Paragraphs>40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Microsoft YaHei</vt:lpstr>
      <vt:lpstr>Microsoft YaHei</vt:lpstr>
      <vt:lpstr>Arial</vt:lpstr>
      <vt:lpstr>Calibri</vt:lpstr>
      <vt:lpstr>Candara Light</vt:lpstr>
      <vt:lpstr>Century Gothic</vt:lpstr>
      <vt:lpstr>Times New Roman</vt:lpstr>
      <vt:lpstr>Office Theme</vt:lpstr>
      <vt:lpstr>Формирование мотивации у подростков, через осознание сильных и слабых сторон своей личности</vt:lpstr>
      <vt:lpstr>Презентация PowerPoint</vt:lpstr>
      <vt:lpstr>Занятие.  </vt:lpstr>
      <vt:lpstr>Упражнение 3. «Самореклама» </vt:lpstr>
      <vt:lpstr>Презентация PowerPoint</vt:lpstr>
      <vt:lpstr>Контакты:  Сухушина А.А., педагог-психолог  email: anni.suhuschina@yandex.ru  т.89069560426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18</cp:revision>
  <dcterms:created xsi:type="dcterms:W3CDTF">2019-09-06T09:56:00Z</dcterms:created>
  <dcterms:modified xsi:type="dcterms:W3CDTF">2024-05-23T05:14:57Z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1049-12.2.0.13431</vt:lpwstr>
  </property>
  <property fmtid="{D5CDD505-2E9C-101B-9397-08002B2CF9AE}" pid="3" name="ICV">
    <vt:lpwstr>36A9955D7BDA4C34B76851A6F0A3B027_11</vt:lpwstr>
  </property>
</Properties>
</file>