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69" r:id="rId3"/>
    <p:sldId id="257" r:id="rId4"/>
    <p:sldId id="270" r:id="rId5"/>
    <p:sldId id="271" r:id="rId6"/>
    <p:sldId id="272" r:id="rId7"/>
    <p:sldId id="274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" initials="С" lastIdx="1" clrIdx="0">
    <p:extLst>
      <p:ext uri="{19B8F6BF-5375-455C-9EA6-DF929625EA0E}">
        <p15:presenceInfo xmlns:p15="http://schemas.microsoft.com/office/powerpoint/2012/main" userId="Светл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image" Target="../media/image18.svg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4000" y="684000"/>
            <a:ext cx="7515000" cy="2250000"/>
          </a:xfrm>
        </p:spPr>
        <p:txBody>
          <a:bodyPr>
            <a:noAutofit/>
          </a:bodyPr>
          <a:lstStyle/>
          <a:p>
            <a:r>
              <a:rPr lang="ru-RU" sz="4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вдохновить</a:t>
            </a:r>
            <a:r>
              <a:rPr lang="ru-RU" sz="4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заставить ребенка учиться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86000" y="1944000"/>
            <a:ext cx="28350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651000" y="3564000"/>
            <a:ext cx="7515000" cy="225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Наац Светлана Федоровна, </a:t>
            </a:r>
          </a:p>
          <a:p>
            <a:r>
              <a:rPr lang="ru-RU" sz="36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r>
              <a:rPr lang="ru-RU" sz="36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37 </a:t>
            </a:r>
            <a:r>
              <a:rPr lang="ru-RU" sz="36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г.Томска</a:t>
            </a:r>
            <a:endParaRPr lang="ru-RU" sz="36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FBED42E-A437-438E-B149-6F2E24BCB3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6000" y="1719000"/>
          <a:ext cx="10935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066">
                  <a:extLst>
                    <a:ext uri="{9D8B030D-6E8A-4147-A177-3AD203B41FA5}">
                      <a16:colId xmlns:a16="http://schemas.microsoft.com/office/drawing/2014/main" val="252410926"/>
                    </a:ext>
                  </a:extLst>
                </a:gridCol>
                <a:gridCol w="5686934">
                  <a:extLst>
                    <a:ext uri="{9D8B030D-6E8A-4147-A177-3AD203B41FA5}">
                      <a16:colId xmlns:a16="http://schemas.microsoft.com/office/drawing/2014/main" val="3116365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Внутренняя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Внутренняя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3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Я хочу. Если не сделаю, будет плохо.</a:t>
                      </a:r>
                    </a:p>
                    <a:p>
                      <a:pPr algn="l"/>
                      <a:r>
                        <a:rPr lang="ru-RU" sz="2000" dirty="0"/>
                        <a:t>Чувство стыда</a:t>
                      </a:r>
                    </a:p>
                    <a:p>
                      <a:pPr algn="l"/>
                      <a:r>
                        <a:rPr lang="ru-RU" sz="2000" dirty="0"/>
                        <a:t>Страх предстоящего нарушения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Я хочу. Когда сделаю, будет круто.</a:t>
                      </a:r>
                    </a:p>
                    <a:p>
                      <a:pPr algn="l"/>
                      <a:r>
                        <a:rPr lang="ru-RU" sz="2000" dirty="0"/>
                        <a:t>Любопытство, гордость за себя и за дело,</a:t>
                      </a:r>
                    </a:p>
                    <a:p>
                      <a:pPr algn="l"/>
                      <a:r>
                        <a:rPr lang="ru-RU" sz="2000" dirty="0"/>
                        <a:t>Ощущение правильно потраченных усилий,</a:t>
                      </a:r>
                    </a:p>
                    <a:p>
                      <a:pPr algn="l"/>
                      <a:r>
                        <a:rPr lang="ru-RU" sz="2000" dirty="0"/>
                        <a:t>Уверенность в собственном развитии.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7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Внешняя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Внешняя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1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Ты должен. Если не сделаешь, будет плохо.</a:t>
                      </a:r>
                    </a:p>
                    <a:p>
                      <a:pPr algn="l"/>
                      <a:r>
                        <a:rPr lang="ru-RU" sz="2000" dirty="0"/>
                        <a:t>Оштрафуют, отругают, поставят в угол, запретят играть с друзьями.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Ты должен. Когда сделаешь, получишь поощрение.</a:t>
                      </a:r>
                    </a:p>
                    <a:p>
                      <a:pPr algn="l"/>
                      <a:r>
                        <a:rPr lang="ru-RU" sz="2000" dirty="0"/>
                        <a:t>Заплатят, погладят по головке, скажут «Какой ты молодец», поставят в пример окружающим.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88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1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15CD4-26DB-4964-8A68-37B55526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A168E-89C7-45AE-9130-54C8750B1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0" y="2034000"/>
            <a:ext cx="11685600" cy="4097963"/>
          </a:xfrm>
        </p:spPr>
        <p:txBody>
          <a:bodyPr/>
          <a:lstStyle/>
          <a:p>
            <a:pPr marL="457200"/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Вас мотивировало в начальной школе?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8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6210-BCD8-4C3A-A496-F190D831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29EE2-AB5F-4712-8362-F7897C11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мотивировало в средних классах?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5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D4960-2A10-4567-B71C-DBA7017E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1760A-F7A0-48E6-AB01-4A9AA1CA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мотивировало в старших классах?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0B88EB-B427-420C-A308-59D3AE21F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мотивирует на работе?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9753D76-F75C-4DA7-A2DB-A7082D47F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822271"/>
              </p:ext>
            </p:extLst>
          </p:nvPr>
        </p:nvGraphicFramePr>
        <p:xfrm>
          <a:off x="1460500" y="2033588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500">
                  <a:extLst>
                    <a:ext uri="{9D8B030D-6E8A-4147-A177-3AD203B41FA5}">
                      <a16:colId xmlns:a16="http://schemas.microsoft.com/office/drawing/2014/main" val="3798056440"/>
                    </a:ext>
                  </a:extLst>
                </a:gridCol>
                <a:gridCol w="9165100">
                  <a:extLst>
                    <a:ext uri="{9D8B030D-6E8A-4147-A177-3AD203B41FA5}">
                      <a16:colId xmlns:a16="http://schemas.microsoft.com/office/drawing/2014/main" val="2143818389"/>
                    </a:ext>
                  </a:extLst>
                </a:gridCol>
              </a:tblGrid>
              <a:tr h="370840">
                <a:tc rowSpan="11">
                  <a:txBody>
                    <a:bodyPr/>
                    <a:lstStyle/>
                    <a:p>
                      <a:pPr algn="ctr"/>
                      <a:endParaRPr lang="ru-RU" sz="4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Биологические мотивы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941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Процесс как мотив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7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Мотивы, сформированные подкреплением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215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Мотивы достижения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0607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Мотивы идентификации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6277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Мотивы принадлежности к группе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793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Мотивы признания, лидерства, власти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7729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Соревновательная мотивация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307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Протестная мотивация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229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Образ будущего как мотив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166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Игровая мотивация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7369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EEC1D2-6C11-4767-BC24-E5557014DFD7}"/>
              </a:ext>
            </a:extLst>
          </p:cNvPr>
          <p:cNvSpPr txBox="1"/>
          <p:nvPr/>
        </p:nvSpPr>
        <p:spPr>
          <a:xfrm>
            <a:off x="2091000" y="1017925"/>
            <a:ext cx="6094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Мотивы</a:t>
            </a:r>
          </a:p>
        </p:txBody>
      </p:sp>
    </p:spTree>
    <p:extLst>
      <p:ext uri="{BB962C8B-B14F-4D97-AF65-F5344CB8AC3E}">
        <p14:creationId xmlns:p14="http://schemas.microsoft.com/office/powerpoint/2010/main" val="2038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ABE6287-9124-4D08-8602-D8AAF61A0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480297"/>
              </p:ext>
            </p:extLst>
          </p:nvPr>
        </p:nvGraphicFramePr>
        <p:xfrm>
          <a:off x="921000" y="549000"/>
          <a:ext cx="8955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500">
                  <a:extLst>
                    <a:ext uri="{9D8B030D-6E8A-4147-A177-3AD203B41FA5}">
                      <a16:colId xmlns:a16="http://schemas.microsoft.com/office/drawing/2014/main" val="3071155515"/>
                    </a:ext>
                  </a:extLst>
                </a:gridCol>
                <a:gridCol w="4477500">
                  <a:extLst>
                    <a:ext uri="{9D8B030D-6E8A-4147-A177-3AD203B41FA5}">
                      <a16:colId xmlns:a16="http://schemas.microsoft.com/office/drawing/2014/main" val="227614427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Особенности мотивации </a:t>
                      </a:r>
                    </a:p>
                    <a:p>
                      <a:pPr algn="ctr"/>
                      <a:r>
                        <a:rPr lang="ru-RU" dirty="0"/>
                        <a:t>учеников младшей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Акцент на внешней стороне процесса обучения или воспитания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2939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Низкая устойчивость внимания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1235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Большой объем внешней мотивации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95762"/>
                  </a:ext>
                </a:extLst>
              </a:tr>
            </a:tbl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4F7D82-3D1E-4816-AD97-BC8507C22C7B}"/>
              </a:ext>
            </a:extLst>
          </p:cNvPr>
          <p:cNvSpPr/>
          <p:nvPr/>
        </p:nvSpPr>
        <p:spPr>
          <a:xfrm>
            <a:off x="4206000" y="2934000"/>
            <a:ext cx="4185000" cy="194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Критерии мотивационной сферы ребенка в начальной школе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9E87DE4B-01FB-47A4-A9A4-CE9AB85C094A}"/>
              </a:ext>
            </a:extLst>
          </p:cNvPr>
          <p:cNvSpPr/>
          <p:nvPr/>
        </p:nvSpPr>
        <p:spPr>
          <a:xfrm>
            <a:off x="561000" y="2574000"/>
            <a:ext cx="1904400" cy="612648"/>
          </a:xfrm>
          <a:prstGeom prst="wedgeRoundRectCallout">
            <a:avLst>
              <a:gd name="adj1" fmla="val 130552"/>
              <a:gd name="adj2" fmla="val 55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Рефлексивный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A2A2829C-F575-47AE-B740-246906AC68F7}"/>
              </a:ext>
            </a:extLst>
          </p:cNvPr>
          <p:cNvSpPr/>
          <p:nvPr/>
        </p:nvSpPr>
        <p:spPr>
          <a:xfrm>
            <a:off x="9606000" y="2484000"/>
            <a:ext cx="2205000" cy="612648"/>
          </a:xfrm>
          <a:prstGeom prst="wedgeRoundRectCallout">
            <a:avLst>
              <a:gd name="adj1" fmla="val -97697"/>
              <a:gd name="adj2" fmla="val 63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Познавательный 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1B9BE9AF-7E4D-4085-A5A2-3AF1C0D9751E}"/>
              </a:ext>
            </a:extLst>
          </p:cNvPr>
          <p:cNvSpPr/>
          <p:nvPr/>
        </p:nvSpPr>
        <p:spPr>
          <a:xfrm>
            <a:off x="9651000" y="5139000"/>
            <a:ext cx="1980000" cy="612648"/>
          </a:xfrm>
          <a:prstGeom prst="wedgeRoundRectCallout">
            <a:avLst>
              <a:gd name="adj1" fmla="val -111655"/>
              <a:gd name="adj2" fmla="val -133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Когнитивный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57D2C0FE-D004-40FE-9BE2-6BC43A3D8C66}"/>
              </a:ext>
            </a:extLst>
          </p:cNvPr>
          <p:cNvSpPr/>
          <p:nvPr/>
        </p:nvSpPr>
        <p:spPr>
          <a:xfrm>
            <a:off x="786000" y="4927241"/>
            <a:ext cx="1714385" cy="612648"/>
          </a:xfrm>
          <a:prstGeom prst="wedgeRoundRectCallout">
            <a:avLst>
              <a:gd name="adj1" fmla="val 142525"/>
              <a:gd name="adj2" fmla="val -799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Аффективный</a:t>
            </a:r>
          </a:p>
        </p:txBody>
      </p:sp>
    </p:spTree>
    <p:extLst>
      <p:ext uri="{BB962C8B-B14F-4D97-AF65-F5344CB8AC3E}">
        <p14:creationId xmlns:p14="http://schemas.microsoft.com/office/powerpoint/2010/main" val="39537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D72D1C8-B058-4294-907C-9F403D557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334085"/>
              </p:ext>
            </p:extLst>
          </p:nvPr>
        </p:nvGraphicFramePr>
        <p:xfrm>
          <a:off x="1371000" y="459000"/>
          <a:ext cx="75451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550">
                  <a:extLst>
                    <a:ext uri="{9D8B030D-6E8A-4147-A177-3AD203B41FA5}">
                      <a16:colId xmlns:a16="http://schemas.microsoft.com/office/drawing/2014/main" val="2255238814"/>
                    </a:ext>
                  </a:extLst>
                </a:gridCol>
                <a:gridCol w="3772550">
                  <a:extLst>
                    <a:ext uri="{9D8B030D-6E8A-4147-A177-3AD203B41FA5}">
                      <a16:colId xmlns:a16="http://schemas.microsoft.com/office/drawing/2014/main" val="2694166255"/>
                    </a:ext>
                  </a:extLst>
                </a:gridCol>
              </a:tblGrid>
              <a:tr h="596301">
                <a:tc rowSpan="3">
                  <a:txBody>
                    <a:bodyPr/>
                    <a:lstStyle/>
                    <a:p>
                      <a:endParaRPr lang="ru-RU" dirty="0"/>
                    </a:p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Ошибки в развитии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мотивации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Постулирование правильного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399848"/>
                  </a:ext>
                </a:extLst>
              </a:tr>
              <a:tr h="5568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Недостаточное поощрение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86076"/>
                  </a:ext>
                </a:extLst>
              </a:tr>
              <a:tr h="5568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Игнорирование деятельности ребенка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746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BA679B-C95A-45C3-8ECE-5D2F83421550}"/>
              </a:ext>
            </a:extLst>
          </p:cNvPr>
          <p:cNvSpPr/>
          <p:nvPr/>
        </p:nvSpPr>
        <p:spPr>
          <a:xfrm>
            <a:off x="4701000" y="3159000"/>
            <a:ext cx="2520000" cy="16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Злоупотребление негативной мотивации</a:t>
            </a:r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499F643D-3961-444A-ACA3-B34EF7E8632D}"/>
              </a:ext>
            </a:extLst>
          </p:cNvPr>
          <p:cNvSpPr/>
          <p:nvPr/>
        </p:nvSpPr>
        <p:spPr>
          <a:xfrm>
            <a:off x="10056000" y="3024000"/>
            <a:ext cx="1755000" cy="612648"/>
          </a:xfrm>
          <a:prstGeom prst="wedgeRectCallout">
            <a:avLst>
              <a:gd name="adj1" fmla="val -198173"/>
              <a:gd name="adj2" fmla="val 51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боль</a:t>
            </a: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8BD78F44-7471-4B58-B687-FF87E45312FE}"/>
              </a:ext>
            </a:extLst>
          </p:cNvPr>
          <p:cNvSpPr/>
          <p:nvPr/>
        </p:nvSpPr>
        <p:spPr>
          <a:xfrm>
            <a:off x="9336000" y="5184000"/>
            <a:ext cx="2295000" cy="612648"/>
          </a:xfrm>
          <a:prstGeom prst="wedgeRectCallout">
            <a:avLst>
              <a:gd name="adj1" fmla="val -135610"/>
              <a:gd name="adj2" fmla="val -178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стыд</a:t>
            </a:r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F525520C-4C78-4C1F-83F4-ACD5AB2C5FB7}"/>
              </a:ext>
            </a:extLst>
          </p:cNvPr>
          <p:cNvSpPr/>
          <p:nvPr/>
        </p:nvSpPr>
        <p:spPr>
          <a:xfrm>
            <a:off x="5638800" y="5490324"/>
            <a:ext cx="2520000" cy="612648"/>
          </a:xfrm>
          <a:prstGeom prst="wedgeRectCallout">
            <a:avLst>
              <a:gd name="adj1" fmla="val -60283"/>
              <a:gd name="adj2" fmla="val -129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долг</a:t>
            </a: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B5F6421F-A133-4A29-9C34-DFB8920A3440}"/>
              </a:ext>
            </a:extLst>
          </p:cNvPr>
          <p:cNvSpPr/>
          <p:nvPr/>
        </p:nvSpPr>
        <p:spPr>
          <a:xfrm>
            <a:off x="471000" y="4959000"/>
            <a:ext cx="2790000" cy="612648"/>
          </a:xfrm>
          <a:prstGeom prst="wedgeRectCallout">
            <a:avLst>
              <a:gd name="adj1" fmla="val 92196"/>
              <a:gd name="adj2" fmla="val -149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Избыток негативной обратной связи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941DB8DE-263B-4424-BD24-A3E5E43B4DD2}"/>
              </a:ext>
            </a:extLst>
          </p:cNvPr>
          <p:cNvSpPr/>
          <p:nvPr/>
        </p:nvSpPr>
        <p:spPr>
          <a:xfrm>
            <a:off x="381000" y="2973707"/>
            <a:ext cx="1755000" cy="612648"/>
          </a:xfrm>
          <a:prstGeom prst="wedgeRectCallout">
            <a:avLst>
              <a:gd name="adj1" fmla="val 170013"/>
              <a:gd name="adj2" fmla="val 41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страх</a:t>
            </a:r>
          </a:p>
        </p:txBody>
      </p:sp>
    </p:spTree>
    <p:extLst>
      <p:ext uri="{BB962C8B-B14F-4D97-AF65-F5344CB8AC3E}">
        <p14:creationId xmlns:p14="http://schemas.microsoft.com/office/powerpoint/2010/main" val="28840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9AE1C897-F4DE-471E-B1DE-11B22F4E41A9}"/>
              </a:ext>
            </a:extLst>
          </p:cNvPr>
          <p:cNvSpPr/>
          <p:nvPr/>
        </p:nvSpPr>
        <p:spPr>
          <a:xfrm>
            <a:off x="4026000" y="2934000"/>
            <a:ext cx="4590000" cy="1467648"/>
          </a:xfrm>
          <a:prstGeom prst="wedgeRoundRectCallout">
            <a:avLst>
              <a:gd name="adj1" fmla="val -20467"/>
              <a:gd name="adj2" fmla="val 493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Почему нет  мотивации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54BCD757-EDF0-4F50-902C-C1422BC211F8}"/>
              </a:ext>
            </a:extLst>
          </p:cNvPr>
          <p:cNvSpPr/>
          <p:nvPr/>
        </p:nvSpPr>
        <p:spPr>
          <a:xfrm>
            <a:off x="9381000" y="1719000"/>
            <a:ext cx="2430000" cy="1062648"/>
          </a:xfrm>
          <a:prstGeom prst="wedgeRoundRectCallout">
            <a:avLst>
              <a:gd name="adj1" fmla="val -70546"/>
              <a:gd name="adj2" fmla="val 1350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Резкое увеличение сложности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B1D752FB-6BE0-416E-AF0E-8A6D570A362B}"/>
              </a:ext>
            </a:extLst>
          </p:cNvPr>
          <p:cNvSpPr/>
          <p:nvPr/>
        </p:nvSpPr>
        <p:spPr>
          <a:xfrm>
            <a:off x="651000" y="5062824"/>
            <a:ext cx="3195000" cy="1080000"/>
          </a:xfrm>
          <a:prstGeom prst="wedgeRoundRectCallout">
            <a:avLst>
              <a:gd name="adj1" fmla="val 53736"/>
              <a:gd name="adj2" fmla="val -1192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Закончился «заряд» мотивации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(мотивации не хватило)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616C5F82-A536-4D9C-861C-9CCBD2141880}"/>
              </a:ext>
            </a:extLst>
          </p:cNvPr>
          <p:cNvSpPr/>
          <p:nvPr/>
        </p:nvSpPr>
        <p:spPr>
          <a:xfrm>
            <a:off x="696000" y="1539000"/>
            <a:ext cx="3150000" cy="1311233"/>
          </a:xfrm>
          <a:prstGeom prst="wedgeRoundRectCallout">
            <a:avLst>
              <a:gd name="adj1" fmla="val 52671"/>
              <a:gd name="adj2" fmla="val 111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Мотивации не было (перепутали с желанием)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83157A02-0855-4893-8DDB-83250A0E03D1}"/>
              </a:ext>
            </a:extLst>
          </p:cNvPr>
          <p:cNvSpPr/>
          <p:nvPr/>
        </p:nvSpPr>
        <p:spPr>
          <a:xfrm>
            <a:off x="4431000" y="1358999"/>
            <a:ext cx="3567201" cy="878585"/>
          </a:xfrm>
          <a:prstGeom prst="wedgeRoundRectCallout">
            <a:avLst>
              <a:gd name="adj1" fmla="val -14013"/>
              <a:gd name="adj2" fmla="val 133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Тратим больше, чем пополняем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F46395FD-87EE-4695-8444-5A00AC14E876}"/>
              </a:ext>
            </a:extLst>
          </p:cNvPr>
          <p:cNvSpPr/>
          <p:nvPr/>
        </p:nvSpPr>
        <p:spPr>
          <a:xfrm>
            <a:off x="9066000" y="4401648"/>
            <a:ext cx="2745000" cy="1322352"/>
          </a:xfrm>
          <a:prstGeom prst="wedgeRoundRectCallout">
            <a:avLst>
              <a:gd name="adj1" fmla="val -63618"/>
              <a:gd name="adj2" fmla="val -9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Обесценивание результатов окружающими</a:t>
            </a: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5EA91EDE-26B6-4C8E-9C60-7EC5A0D821E5}"/>
              </a:ext>
            </a:extLst>
          </p:cNvPr>
          <p:cNvSpPr/>
          <p:nvPr/>
        </p:nvSpPr>
        <p:spPr>
          <a:xfrm>
            <a:off x="4798521" y="5157162"/>
            <a:ext cx="3359700" cy="1133676"/>
          </a:xfrm>
          <a:prstGeom prst="wedgeRoundRectCallout">
            <a:avLst>
              <a:gd name="adj1" fmla="val -18586"/>
              <a:gd name="adj2" fmla="val -1073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Случайные действия авторитетов</a:t>
            </a:r>
          </a:p>
        </p:txBody>
      </p:sp>
    </p:spTree>
    <p:extLst>
      <p:ext uri="{BB962C8B-B14F-4D97-AF65-F5344CB8AC3E}">
        <p14:creationId xmlns:p14="http://schemas.microsoft.com/office/powerpoint/2010/main" val="22313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536A40CC-A38F-4266-899D-2AE7DD8FA599}"/>
              </a:ext>
            </a:extLst>
          </p:cNvPr>
          <p:cNvSpPr/>
          <p:nvPr/>
        </p:nvSpPr>
        <p:spPr>
          <a:xfrm>
            <a:off x="4296000" y="2253125"/>
            <a:ext cx="3285000" cy="1710000"/>
          </a:xfrm>
          <a:prstGeom prst="wedgeRoundRectCallout">
            <a:avLst>
              <a:gd name="adj1" fmla="val -21066"/>
              <a:gd name="adj2" fmla="val 509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Соревновательная мотивация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93B1AC7E-520C-48CB-A7F1-5BD7176C3BE5}"/>
              </a:ext>
            </a:extLst>
          </p:cNvPr>
          <p:cNvSpPr/>
          <p:nvPr/>
        </p:nvSpPr>
        <p:spPr>
          <a:xfrm>
            <a:off x="696000" y="458584"/>
            <a:ext cx="2745000" cy="612648"/>
          </a:xfrm>
          <a:prstGeom prst="wedgeRoundRectCallout">
            <a:avLst>
              <a:gd name="adj1" fmla="val -357"/>
              <a:gd name="adj2" fmla="val 63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Вредно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C3E6D48F-E208-4C3D-B24A-C3A757B8F5C8}"/>
              </a:ext>
            </a:extLst>
          </p:cNvPr>
          <p:cNvSpPr/>
          <p:nvPr/>
        </p:nvSpPr>
        <p:spPr>
          <a:xfrm>
            <a:off x="7806000" y="559077"/>
            <a:ext cx="2745000" cy="612648"/>
          </a:xfrm>
          <a:prstGeom prst="wedgeRoundRectCallout">
            <a:avLst>
              <a:gd name="adj1" fmla="val -663"/>
              <a:gd name="adj2" fmla="val 775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Полезна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D0C8A850-7C1E-4E85-98E3-4D0F33C06211}"/>
              </a:ext>
            </a:extLst>
          </p:cNvPr>
          <p:cNvSpPr/>
          <p:nvPr/>
        </p:nvSpPr>
        <p:spPr>
          <a:xfrm>
            <a:off x="691932" y="2169725"/>
            <a:ext cx="3379068" cy="612648"/>
          </a:xfrm>
          <a:prstGeom prst="wedgeRoundRectCallout">
            <a:avLst>
              <a:gd name="adj1" fmla="val -21330"/>
              <a:gd name="adj2" fmla="val 40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Потеряна цель, цель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заменина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соревнованием</a:t>
            </a: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64A6048A-95C0-489A-8378-D028878F5D6C}"/>
              </a:ext>
            </a:extLst>
          </p:cNvPr>
          <p:cNvSpPr/>
          <p:nvPr/>
        </p:nvSpPr>
        <p:spPr>
          <a:xfrm>
            <a:off x="696000" y="1205181"/>
            <a:ext cx="3375000" cy="830595"/>
          </a:xfrm>
          <a:prstGeom prst="wedgeRoundRectCallout">
            <a:avLst>
              <a:gd name="adj1" fmla="val -20527"/>
              <a:gd name="adj2" fmla="val 515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Направлена на достижение деструктивной цели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50235863-E140-4066-850F-D830340155E9}"/>
              </a:ext>
            </a:extLst>
          </p:cNvPr>
          <p:cNvSpPr/>
          <p:nvPr/>
        </p:nvSpPr>
        <p:spPr>
          <a:xfrm>
            <a:off x="711099" y="2933998"/>
            <a:ext cx="3379068" cy="746597"/>
          </a:xfrm>
          <a:prstGeom prst="wedgeRoundRectCallout">
            <a:avLst>
              <a:gd name="adj1" fmla="val -21578"/>
              <a:gd name="adj2" fmla="val 515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Соревнование входит в конфликт со здоровьем ребенка</a:t>
            </a:r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0D03B50C-DA8E-4486-A46C-F5621DDBA29E}"/>
              </a:ext>
            </a:extLst>
          </p:cNvPr>
          <p:cNvSpPr/>
          <p:nvPr/>
        </p:nvSpPr>
        <p:spPr>
          <a:xfrm>
            <a:off x="713133" y="3849109"/>
            <a:ext cx="3375000" cy="746597"/>
          </a:xfrm>
          <a:prstGeom prst="wedgeRoundRectCallout">
            <a:avLst>
              <a:gd name="adj1" fmla="val -20833"/>
              <a:gd name="adj2" fmla="val 478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Достижение победы не дает радости и других эмоций</a:t>
            </a:r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B9661E4D-AE3D-4E62-BBE7-2D151464A62A}"/>
              </a:ext>
            </a:extLst>
          </p:cNvPr>
          <p:cNvSpPr/>
          <p:nvPr/>
        </p:nvSpPr>
        <p:spPr>
          <a:xfrm>
            <a:off x="700470" y="4802082"/>
            <a:ext cx="3370530" cy="612648"/>
          </a:xfrm>
          <a:prstGeom prst="wedgeRoundRectCallout">
            <a:avLst>
              <a:gd name="adj1" fmla="val -20584"/>
              <a:gd name="adj2" fmla="val 460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Установка «Стать лучше,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чем Вася»</a:t>
            </a:r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id="{8656DFD9-1F59-4072-A979-A9D778084EF8}"/>
              </a:ext>
            </a:extLst>
          </p:cNvPr>
          <p:cNvSpPr/>
          <p:nvPr/>
        </p:nvSpPr>
        <p:spPr>
          <a:xfrm>
            <a:off x="683394" y="5621106"/>
            <a:ext cx="3387606" cy="612648"/>
          </a:xfrm>
          <a:prstGeom prst="wedgeRoundRectCallout">
            <a:avLst>
              <a:gd name="adj1" fmla="val -20585"/>
              <a:gd name="adj2" fmla="val 48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Установка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«Победа  любой ценой»</a:t>
            </a:r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C4FB440B-8631-4378-99AD-CD2CFFCD7935}"/>
              </a:ext>
            </a:extLst>
          </p:cNvPr>
          <p:cNvSpPr/>
          <p:nvPr/>
        </p:nvSpPr>
        <p:spPr>
          <a:xfrm>
            <a:off x="7986000" y="1435460"/>
            <a:ext cx="2745000" cy="612648"/>
          </a:xfrm>
          <a:prstGeom prst="wedgeRoundRectCallout">
            <a:avLst>
              <a:gd name="adj1" fmla="val -20833"/>
              <a:gd name="adj2" fmla="val 52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Имеет осознанную цель</a:t>
            </a:r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F908AF4C-C311-4AF3-B144-F53A690EFD3C}"/>
              </a:ext>
            </a:extLst>
          </p:cNvPr>
          <p:cNvSpPr/>
          <p:nvPr/>
        </p:nvSpPr>
        <p:spPr>
          <a:xfrm>
            <a:off x="8013105" y="2284534"/>
            <a:ext cx="2745000" cy="612648"/>
          </a:xfrm>
          <a:prstGeom prst="wedgeRoundRectCallout">
            <a:avLst>
              <a:gd name="adj1" fmla="val -21444"/>
              <a:gd name="adj2" fmla="val 419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Позволяет двигаться к цели</a:t>
            </a:r>
          </a:p>
        </p:txBody>
      </p:sp>
      <p:sp>
        <p:nvSpPr>
          <p:cNvPr id="18" name="Облачко с текстом: прямоугольное со скругленными углами 17">
            <a:extLst>
              <a:ext uri="{FF2B5EF4-FFF2-40B4-BE49-F238E27FC236}">
                <a16:creationId xmlns:a16="http://schemas.microsoft.com/office/drawing/2014/main" id="{5C6C82A1-C03E-468C-831B-46D74195A4E8}"/>
              </a:ext>
            </a:extLst>
          </p:cNvPr>
          <p:cNvSpPr/>
          <p:nvPr/>
        </p:nvSpPr>
        <p:spPr>
          <a:xfrm>
            <a:off x="7992666" y="3031189"/>
            <a:ext cx="2745000" cy="931935"/>
          </a:xfrm>
          <a:prstGeom prst="wedgeRoundRectCallout">
            <a:avLst>
              <a:gd name="adj1" fmla="val -21750"/>
              <a:gd name="adj2" fmla="val 51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Поддерживает то, что приближает ребенка  к цели</a:t>
            </a:r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6AC6E2D6-E79E-4BA2-8AC0-C846B5E46F2C}"/>
              </a:ext>
            </a:extLst>
          </p:cNvPr>
          <p:cNvSpPr/>
          <p:nvPr/>
        </p:nvSpPr>
        <p:spPr>
          <a:xfrm>
            <a:off x="8013105" y="4186682"/>
            <a:ext cx="2745000" cy="612648"/>
          </a:xfrm>
          <a:prstGeom prst="wedgeRoundRectCallout">
            <a:avLst>
              <a:gd name="adj1" fmla="val -20833"/>
              <a:gd name="adj2" fmla="val 57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Позволяет соревноваться с собой, а не с другими</a:t>
            </a:r>
          </a:p>
        </p:txBody>
      </p:sp>
      <p:sp>
        <p:nvSpPr>
          <p:cNvPr id="20" name="Облачко с текстом: прямоугольное со скругленными углами 19">
            <a:extLst>
              <a:ext uri="{FF2B5EF4-FFF2-40B4-BE49-F238E27FC236}">
                <a16:creationId xmlns:a16="http://schemas.microsoft.com/office/drawing/2014/main" id="{19B7A7EE-CE3E-4D46-A704-873198E38567}"/>
              </a:ext>
            </a:extLst>
          </p:cNvPr>
          <p:cNvSpPr/>
          <p:nvPr/>
        </p:nvSpPr>
        <p:spPr>
          <a:xfrm>
            <a:off x="8076000" y="5193912"/>
            <a:ext cx="2745000" cy="612648"/>
          </a:xfrm>
          <a:prstGeom prst="wedgeRoundRectCallout">
            <a:avLst>
              <a:gd name="adj1" fmla="val -20833"/>
              <a:gd name="adj2" fmla="val 57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Вызывает чувство гордости за себя</a:t>
            </a:r>
          </a:p>
        </p:txBody>
      </p:sp>
    </p:spTree>
    <p:extLst>
      <p:ext uri="{BB962C8B-B14F-4D97-AF65-F5344CB8AC3E}">
        <p14:creationId xmlns:p14="http://schemas.microsoft.com/office/powerpoint/2010/main" val="7660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F4D9DB3-DA14-406B-823A-BED2EF42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«Мотивация»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577D983-B958-401E-B72B-BD88FD56E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Это система стимулов, которые управляют поведением человека, побуждая его делать или не делать что-либо. </a:t>
            </a:r>
          </a:p>
          <a:p>
            <a:pPr marL="0" indent="0" algn="r">
              <a:buNone/>
            </a:pPr>
            <a:r>
              <a:rPr lang="ru-RU" dirty="0"/>
              <a:t>Различия в мотивации – различия в стимулах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8009FA-D786-42BF-8F63-793E74B34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000" y="3541163"/>
            <a:ext cx="2590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D981B-3CE7-4FAA-91B4-E116E1749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0" y="3159000"/>
            <a:ext cx="2695575" cy="26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2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1EB3A-C89B-416F-9CC7-EF4439E3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909000"/>
            <a:ext cx="9585000" cy="61320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– как научиться договариваться с ребенком</a:t>
            </a:r>
            <a:b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после 12 лет)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08F0F-62FF-4870-A335-E4DCFAD7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00" y="2394000"/>
            <a:ext cx="10515600" cy="4005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договора в том, что две или более стороны пришли к соглашению. Значит, заключаем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</a:p>
          <a:p>
            <a:pPr marL="0" indent="0">
              <a:buNone/>
            </a:pPr>
            <a:endParaRPr lang="ru-RU" sz="3600" b="1" i="1" dirty="0"/>
          </a:p>
          <a:p>
            <a:pPr marL="0" indent="0">
              <a:buNone/>
            </a:pPr>
            <a:r>
              <a:rPr lang="ru-RU" sz="3600" b="1" i="1" dirty="0"/>
              <a:t>Принципы заключения договора</a:t>
            </a:r>
          </a:p>
          <a:p>
            <a:pPr marL="514350" indent="-514350">
              <a:buAutoNum type="arabicPeriod"/>
            </a:pPr>
            <a:r>
              <a:rPr lang="ru-RU" i="1" dirty="0"/>
              <a:t>Заключать на равных</a:t>
            </a:r>
          </a:p>
          <a:p>
            <a:pPr marL="514350" indent="-514350">
              <a:buAutoNum type="arabicPeriod"/>
            </a:pPr>
            <a:r>
              <a:rPr lang="ru-RU" i="1" dirty="0"/>
              <a:t>Торжественная обстановка, по возможности смена локации.</a:t>
            </a:r>
          </a:p>
          <a:p>
            <a:pPr marL="514350" indent="-514350">
              <a:buAutoNum type="arabicPeriod"/>
            </a:pPr>
            <a:r>
              <a:rPr lang="ru-RU" i="1" dirty="0"/>
              <a:t>Договор повесить на холодильник или другое важное место!!!</a:t>
            </a:r>
          </a:p>
        </p:txBody>
      </p:sp>
    </p:spTree>
    <p:extLst>
      <p:ext uri="{BB962C8B-B14F-4D97-AF65-F5344CB8AC3E}">
        <p14:creationId xmlns:p14="http://schemas.microsoft.com/office/powerpoint/2010/main" val="22561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8F48AA-52EA-4500-91AB-D08B21F7E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324000"/>
            <a:ext cx="9225000" cy="2387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договора:</a:t>
            </a:r>
          </a:p>
          <a:p>
            <a:pPr marL="514350" indent="-514350"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сделать чек лист</a:t>
            </a:r>
          </a:p>
          <a:p>
            <a:pPr marL="514350" indent="-514350"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и отмечать каждый этап исполнения договора.</a:t>
            </a:r>
          </a:p>
          <a:p>
            <a:pPr marL="514350" indent="-514350"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отмечать прогресс</a:t>
            </a:r>
          </a:p>
          <a:p>
            <a:pPr marL="514350" indent="-514350"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подводить итог. Анализировать провалы и успехи.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BE3E176-69C4-4B1A-9394-789452C309A7}"/>
              </a:ext>
            </a:extLst>
          </p:cNvPr>
          <p:cNvSpPr txBox="1">
            <a:spLocks/>
          </p:cNvSpPr>
          <p:nvPr/>
        </p:nvSpPr>
        <p:spPr>
          <a:xfrm>
            <a:off x="1645558" y="2705985"/>
            <a:ext cx="10515600" cy="3620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договоров: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должен быть исполнен.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ребенок</a:t>
            </a:r>
            <a:r>
              <a:rPr lang="ru-RU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не могут в одностороннем порядке разорвать договор.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следует избегать манипуляций. Он должен помочь ребенку заключить наиболее выгодный для него договор, а не пытаться закабалить его обязанностями.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«Правило трех», препятствующее заключению договора: стресс, недостаток информации, недостаток времени на принятие решения.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ребенка нет выбора – заключать или не заключать договор, то это не договор по определению. </a:t>
            </a:r>
          </a:p>
        </p:txBody>
      </p:sp>
    </p:spTree>
    <p:extLst>
      <p:ext uri="{BB962C8B-B14F-4D97-AF65-F5344CB8AC3E}">
        <p14:creationId xmlns:p14="http://schemas.microsoft.com/office/powerpoint/2010/main" val="4563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B95D4-17A5-41C0-B39A-D3BA68B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000" y="63255"/>
            <a:ext cx="7462800" cy="1325563"/>
          </a:xfrm>
        </p:spPr>
        <p:txBody>
          <a:bodyPr/>
          <a:lstStyle/>
          <a:p>
            <a:r>
              <a:rPr lang="ru-RU" dirty="0"/>
              <a:t>Литература: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4F44D6-F495-4C0C-9491-B4621CF5A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511">
            <a:off x="7650052" y="1136295"/>
            <a:ext cx="2948637" cy="54146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9A3371-0E87-4189-8EC6-219040F572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9405">
            <a:off x="1863553" y="1577979"/>
            <a:ext cx="2738812" cy="48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1866000" y="1651500"/>
            <a:ext cx="9105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rgbClr val="002060"/>
                </a:solidFill>
              </a:rPr>
              <a:t>Спасибо </a:t>
            </a:r>
          </a:p>
          <a:p>
            <a:r>
              <a:rPr lang="ru-RU" sz="6600" b="1" i="1" dirty="0">
                <a:solidFill>
                  <a:srgbClr val="002060"/>
                </a:solidFill>
              </a:rPr>
              <a:t>                за внимание!!!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56000" y="508379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466001" y="508379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76000" y="508379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086000" y="5083790"/>
            <a:ext cx="476176" cy="4761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3E8567-DC15-4A3F-AC88-0E6220057F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00" y="639000"/>
            <a:ext cx="2025000" cy="20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B5DCB9-F96D-46EC-A380-F140294842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00" y="2844000"/>
            <a:ext cx="2609999" cy="292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94DC48E9-2F0E-4594-AF75-1C23AC949004}"/>
              </a:ext>
            </a:extLst>
          </p:cNvPr>
          <p:cNvSpPr/>
          <p:nvPr/>
        </p:nvSpPr>
        <p:spPr>
          <a:xfrm>
            <a:off x="4388570" y="1434588"/>
            <a:ext cx="2665329" cy="27778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E670524-D1D0-4F30-86FD-9573BA0D5194}"/>
              </a:ext>
            </a:extLst>
          </p:cNvPr>
          <p:cNvSpPr/>
          <p:nvPr/>
        </p:nvSpPr>
        <p:spPr>
          <a:xfrm>
            <a:off x="4684208" y="4495662"/>
            <a:ext cx="2426324" cy="17867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D42709F-DBA9-40DF-A739-37054C0DBA64}"/>
              </a:ext>
            </a:extLst>
          </p:cNvPr>
          <p:cNvSpPr/>
          <p:nvPr/>
        </p:nvSpPr>
        <p:spPr>
          <a:xfrm>
            <a:off x="7180115" y="522295"/>
            <a:ext cx="2841111" cy="27092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4C99A9B-BB65-4166-A0E9-C61C6A9C0CD2}"/>
              </a:ext>
            </a:extLst>
          </p:cNvPr>
          <p:cNvSpPr/>
          <p:nvPr/>
        </p:nvSpPr>
        <p:spPr>
          <a:xfrm>
            <a:off x="1073363" y="710891"/>
            <a:ext cx="2717496" cy="27174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268843" y="2692253"/>
            <a:ext cx="830694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64F3815-2F70-4D17-9C66-340DED186B76}"/>
              </a:ext>
            </a:extLst>
          </p:cNvPr>
          <p:cNvSpPr txBox="1"/>
          <p:nvPr/>
        </p:nvSpPr>
        <p:spPr>
          <a:xfrm>
            <a:off x="402840" y="2984667"/>
            <a:ext cx="519109" cy="49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0074718-6F10-4088-B2E2-1C844C5A7B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423602" y="864977"/>
            <a:ext cx="528674" cy="52867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F3C393B6-8183-4800-B97E-278F8CA05592}"/>
              </a:ext>
            </a:extLst>
          </p:cNvPr>
          <p:cNvSpPr txBox="1"/>
          <p:nvPr/>
        </p:nvSpPr>
        <p:spPr>
          <a:xfrm>
            <a:off x="1440949" y="1807596"/>
            <a:ext cx="205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Система мотивов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CDAE4CC-0380-4BFD-BD7E-03B3C379072C}"/>
              </a:ext>
            </a:extLst>
          </p:cNvPr>
          <p:cNvSpPr txBox="1"/>
          <p:nvPr/>
        </p:nvSpPr>
        <p:spPr>
          <a:xfrm>
            <a:off x="4684208" y="2785840"/>
            <a:ext cx="20530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Мотивация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4BFF06D9-3208-43B7-B82C-2E8ECC517D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160016" y="911551"/>
            <a:ext cx="544189" cy="544189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5591DB0B-74C8-41BF-8E54-25859E355EE9}"/>
              </a:ext>
            </a:extLst>
          </p:cNvPr>
          <p:cNvSpPr txBox="1"/>
          <p:nvPr/>
        </p:nvSpPr>
        <p:spPr>
          <a:xfrm>
            <a:off x="4684208" y="5254239"/>
            <a:ext cx="238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Система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E6A6C05-4EDA-481E-8217-22A334F32956}"/>
              </a:ext>
            </a:extLst>
          </p:cNvPr>
          <p:cNvSpPr txBox="1"/>
          <p:nvPr/>
        </p:nvSpPr>
        <p:spPr>
          <a:xfrm>
            <a:off x="6832482" y="4085193"/>
            <a:ext cx="1636732" cy="37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Lorem ipsum </a:t>
            </a:r>
            <a:endParaRPr lang="ru-RU" sz="2000" b="1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28C06D9-3412-444C-A87B-13E68DB3600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55970" y="2008942"/>
            <a:ext cx="509531" cy="509531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BC32D945-0CE7-4ECD-9736-984E4117741C}"/>
              </a:ext>
            </a:extLst>
          </p:cNvPr>
          <p:cNvSpPr txBox="1"/>
          <p:nvPr/>
        </p:nvSpPr>
        <p:spPr>
          <a:xfrm>
            <a:off x="7267383" y="1631479"/>
            <a:ext cx="284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Наполнение системы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C929930-7954-4ADE-A2D0-C9DAACB755B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5579949" y="4589805"/>
            <a:ext cx="543499" cy="5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D27F5-CE81-44F1-AB8F-5EF6F1C3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«Мотивация»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63D4E-4C7D-44AC-AB2C-97ACBF29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539001"/>
            <a:ext cx="9225000" cy="1440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Мотив- это некий обобщенный образ: материальный или воображаемый, но всегда представляющий ценность для конкретного человека.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81B0921-4A6F-4D7D-A0C0-F8E2BE7812C1}"/>
              </a:ext>
            </a:extLst>
          </p:cNvPr>
          <p:cNvSpPr txBox="1">
            <a:spLocks/>
          </p:cNvSpPr>
          <p:nvPr/>
        </p:nvSpPr>
        <p:spPr>
          <a:xfrm>
            <a:off x="4341000" y="4020109"/>
            <a:ext cx="7155000" cy="2597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i="1" dirty="0"/>
              <a:t>Мотив- это всегда конкретный стимул, который должен идентифицироваться с удовлетворением потребности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5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72E29-0663-4CC0-B457-3897CB2C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классификация мотивации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136287D-B66A-49E4-A32F-59E2D77C8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793625"/>
              </p:ext>
            </p:extLst>
          </p:nvPr>
        </p:nvGraphicFramePr>
        <p:xfrm>
          <a:off x="1460500" y="2033588"/>
          <a:ext cx="10515597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65597115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763067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74258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Внешняя (</a:t>
                      </a:r>
                      <a:r>
                        <a:rPr lang="ru-RU" sz="3200" dirty="0" err="1"/>
                        <a:t>экстринсивная</a:t>
                      </a:r>
                      <a:r>
                        <a:rPr lang="ru-RU" sz="3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Внутренняя (</a:t>
                      </a:r>
                      <a:r>
                        <a:rPr lang="ru-RU" sz="3200" dirty="0" err="1"/>
                        <a:t>интринсивная</a:t>
                      </a:r>
                      <a:r>
                        <a:rPr lang="ru-RU" sz="3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4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Внешняя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Внутренняя отрицательная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52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Положительная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Внешняя положительная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Внутренняя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33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1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80CAC-8259-43B9-95A8-B79DA9D9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классификация мотивации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9330435F-263C-4612-8575-0FD97F9172F6}"/>
              </a:ext>
            </a:extLst>
          </p:cNvPr>
          <p:cNvSpPr/>
          <p:nvPr/>
        </p:nvSpPr>
        <p:spPr>
          <a:xfrm>
            <a:off x="4674928" y="1378946"/>
            <a:ext cx="3465000" cy="945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Мотивация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C2DBB98-2D75-4A0C-99CE-17608E184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699" y="2644186"/>
            <a:ext cx="2550100" cy="9035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/>
              <a:t>Время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7A2B411F-CE5E-46AF-9AE1-9C6AD65A445A}"/>
              </a:ext>
            </a:extLst>
          </p:cNvPr>
          <p:cNvSpPr/>
          <p:nvPr/>
        </p:nvSpPr>
        <p:spPr>
          <a:xfrm>
            <a:off x="4461150" y="3682166"/>
            <a:ext cx="3465000" cy="945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Характер подкрепления</a:t>
            </a: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04C8E97E-F2C2-4DB9-9E8F-9AF45025F301}"/>
              </a:ext>
            </a:extLst>
          </p:cNvPr>
          <p:cNvSpPr/>
          <p:nvPr/>
        </p:nvSpPr>
        <p:spPr>
          <a:xfrm>
            <a:off x="8810902" y="2711928"/>
            <a:ext cx="2745000" cy="945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Источник</a:t>
            </a:r>
          </a:p>
        </p:txBody>
      </p:sp>
      <p:sp>
        <p:nvSpPr>
          <p:cNvPr id="10" name="Восьмиугольник 9">
            <a:extLst>
              <a:ext uri="{FF2B5EF4-FFF2-40B4-BE49-F238E27FC236}">
                <a16:creationId xmlns:a16="http://schemas.microsoft.com/office/drawing/2014/main" id="{00CCF0C5-56A5-4893-9B30-8FBA61045C6E}"/>
              </a:ext>
            </a:extLst>
          </p:cNvPr>
          <p:cNvSpPr/>
          <p:nvPr/>
        </p:nvSpPr>
        <p:spPr>
          <a:xfrm>
            <a:off x="5841300" y="3249000"/>
            <a:ext cx="704700" cy="6525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" name="Восьмиугольник 10">
            <a:extLst>
              <a:ext uri="{FF2B5EF4-FFF2-40B4-BE49-F238E27FC236}">
                <a16:creationId xmlns:a16="http://schemas.microsoft.com/office/drawing/2014/main" id="{9648FC24-D3C1-4225-AAF5-05B214FF5C97}"/>
              </a:ext>
            </a:extLst>
          </p:cNvPr>
          <p:cNvSpPr/>
          <p:nvPr/>
        </p:nvSpPr>
        <p:spPr>
          <a:xfrm>
            <a:off x="1753700" y="2047072"/>
            <a:ext cx="704700" cy="6525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2" name="Восьмиугольник 11">
            <a:extLst>
              <a:ext uri="{FF2B5EF4-FFF2-40B4-BE49-F238E27FC236}">
                <a16:creationId xmlns:a16="http://schemas.microsoft.com/office/drawing/2014/main" id="{8B52A8A6-127E-480A-9761-2DA6B4992C98}"/>
              </a:ext>
            </a:extLst>
          </p:cNvPr>
          <p:cNvSpPr/>
          <p:nvPr/>
        </p:nvSpPr>
        <p:spPr>
          <a:xfrm>
            <a:off x="9882894" y="2099088"/>
            <a:ext cx="704700" cy="6525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E1136493-A1DC-467B-8B1C-B0B1142CC744}"/>
              </a:ext>
            </a:extLst>
          </p:cNvPr>
          <p:cNvSpPr/>
          <p:nvPr/>
        </p:nvSpPr>
        <p:spPr>
          <a:xfrm>
            <a:off x="6014617" y="2441077"/>
            <a:ext cx="392811" cy="695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7EDC93DC-EFC2-4EC7-BE76-661E9BBE8676}"/>
              </a:ext>
            </a:extLst>
          </p:cNvPr>
          <p:cNvSpPr/>
          <p:nvPr/>
        </p:nvSpPr>
        <p:spPr>
          <a:xfrm rot="17251921">
            <a:off x="8638269" y="1608239"/>
            <a:ext cx="392811" cy="981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088DFCE6-06CC-41AC-A1AC-F39E9B75E092}"/>
              </a:ext>
            </a:extLst>
          </p:cNvPr>
          <p:cNvSpPr/>
          <p:nvPr/>
        </p:nvSpPr>
        <p:spPr>
          <a:xfrm rot="3226728">
            <a:off x="3783778" y="1705615"/>
            <a:ext cx="392811" cy="981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нак ''плюс'' 24">
            <a:extLst>
              <a:ext uri="{FF2B5EF4-FFF2-40B4-BE49-F238E27FC236}">
                <a16:creationId xmlns:a16="http://schemas.microsoft.com/office/drawing/2014/main" id="{BA45213E-094B-441E-A69B-C9B61360DF0C}"/>
              </a:ext>
            </a:extLst>
          </p:cNvPr>
          <p:cNvSpPr/>
          <p:nvPr/>
        </p:nvSpPr>
        <p:spPr>
          <a:xfrm>
            <a:off x="4926900" y="502185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нак ''минус'' 25">
            <a:extLst>
              <a:ext uri="{FF2B5EF4-FFF2-40B4-BE49-F238E27FC236}">
                <a16:creationId xmlns:a16="http://schemas.microsoft.com/office/drawing/2014/main" id="{34395DA0-ED5D-4C3F-BD8C-6F3C4CA6E6D3}"/>
              </a:ext>
            </a:extLst>
          </p:cNvPr>
          <p:cNvSpPr/>
          <p:nvPr/>
        </p:nvSpPr>
        <p:spPr>
          <a:xfrm>
            <a:off x="6844062" y="490673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72D356F9-B4F4-4D3F-B15F-0201A643601B}"/>
              </a:ext>
            </a:extLst>
          </p:cNvPr>
          <p:cNvSpPr/>
          <p:nvPr/>
        </p:nvSpPr>
        <p:spPr>
          <a:xfrm>
            <a:off x="164300" y="4233597"/>
            <a:ext cx="2061700" cy="612648"/>
          </a:xfrm>
          <a:prstGeom prst="cloudCallout">
            <a:avLst>
              <a:gd name="adj1" fmla="val 19087"/>
              <a:gd name="adj2" fmla="val -143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устойчивая</a:t>
            </a:r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A72E232E-9CBF-4190-B310-260BE6D3F305}"/>
              </a:ext>
            </a:extLst>
          </p:cNvPr>
          <p:cNvSpPr/>
          <p:nvPr/>
        </p:nvSpPr>
        <p:spPr>
          <a:xfrm>
            <a:off x="1873850" y="4512934"/>
            <a:ext cx="2377150" cy="612648"/>
          </a:xfrm>
          <a:prstGeom prst="cloudCallout">
            <a:avLst>
              <a:gd name="adj1" fmla="val -20833"/>
              <a:gd name="adj2" fmla="val -194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неустойчивая</a:t>
            </a:r>
          </a:p>
        </p:txBody>
      </p:sp>
      <p:sp>
        <p:nvSpPr>
          <p:cNvPr id="31" name="Пузырек для мыслей: облако 30">
            <a:extLst>
              <a:ext uri="{FF2B5EF4-FFF2-40B4-BE49-F238E27FC236}">
                <a16:creationId xmlns:a16="http://schemas.microsoft.com/office/drawing/2014/main" id="{2489F3D0-854C-4FAF-ACF3-2A5E299F132F}"/>
              </a:ext>
            </a:extLst>
          </p:cNvPr>
          <p:cNvSpPr/>
          <p:nvPr/>
        </p:nvSpPr>
        <p:spPr>
          <a:xfrm>
            <a:off x="8259205" y="4358669"/>
            <a:ext cx="2061700" cy="612648"/>
          </a:xfrm>
          <a:prstGeom prst="cloudCallout">
            <a:avLst>
              <a:gd name="adj1" fmla="val 19087"/>
              <a:gd name="adj2" fmla="val -143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внутренняя</a:t>
            </a:r>
          </a:p>
        </p:txBody>
      </p:sp>
      <p:sp>
        <p:nvSpPr>
          <p:cNvPr id="32" name="Пузырек для мыслей: облако 31">
            <a:extLst>
              <a:ext uri="{FF2B5EF4-FFF2-40B4-BE49-F238E27FC236}">
                <a16:creationId xmlns:a16="http://schemas.microsoft.com/office/drawing/2014/main" id="{7F05C9AA-3050-4D82-991F-F5170F2C18E0}"/>
              </a:ext>
            </a:extLst>
          </p:cNvPr>
          <p:cNvSpPr/>
          <p:nvPr/>
        </p:nvSpPr>
        <p:spPr>
          <a:xfrm>
            <a:off x="9741000" y="5096378"/>
            <a:ext cx="2061700" cy="612648"/>
          </a:xfrm>
          <a:prstGeom prst="cloudCallout">
            <a:avLst>
              <a:gd name="adj1" fmla="val -1279"/>
              <a:gd name="adj2" fmla="val -264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внешняя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DABC603-2DDC-4344-A208-C307175C3F34}"/>
              </a:ext>
            </a:extLst>
          </p:cNvPr>
          <p:cNvCxnSpPr>
            <a:cxnSpLocks/>
          </p:cNvCxnSpPr>
          <p:nvPr/>
        </p:nvCxnSpPr>
        <p:spPr>
          <a:xfrm flipH="1">
            <a:off x="5522199" y="4611522"/>
            <a:ext cx="90000" cy="3878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3BC07DB-6079-4914-825B-9434A5583286}"/>
              </a:ext>
            </a:extLst>
          </p:cNvPr>
          <p:cNvCxnSpPr>
            <a:cxnSpLocks/>
          </p:cNvCxnSpPr>
          <p:nvPr/>
        </p:nvCxnSpPr>
        <p:spPr>
          <a:xfrm>
            <a:off x="7063399" y="4611522"/>
            <a:ext cx="195798" cy="3937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8B4BABF-86B1-475D-9CA9-17DB43516850}"/>
              </a:ext>
            </a:extLst>
          </p:cNvPr>
          <p:cNvCxnSpPr/>
          <p:nvPr/>
        </p:nvCxnSpPr>
        <p:spPr>
          <a:xfrm flipH="1">
            <a:off x="5556000" y="4664993"/>
            <a:ext cx="90000" cy="306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1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FBED42E-A437-438E-B149-6F2E24BCB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420031"/>
              </p:ext>
            </p:extLst>
          </p:nvPr>
        </p:nvGraphicFramePr>
        <p:xfrm>
          <a:off x="516000" y="1719000"/>
          <a:ext cx="109350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066">
                  <a:extLst>
                    <a:ext uri="{9D8B030D-6E8A-4147-A177-3AD203B41FA5}">
                      <a16:colId xmlns:a16="http://schemas.microsoft.com/office/drawing/2014/main" val="252410926"/>
                    </a:ext>
                  </a:extLst>
                </a:gridCol>
                <a:gridCol w="5686934">
                  <a:extLst>
                    <a:ext uri="{9D8B030D-6E8A-4147-A177-3AD203B41FA5}">
                      <a16:colId xmlns:a16="http://schemas.microsoft.com/office/drawing/2014/main" val="3116365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Внутренняя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Внутренняя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3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Я хочу. Если не сделаю, будет плохо.</a:t>
                      </a:r>
                    </a:p>
                    <a:p>
                      <a:pPr algn="l"/>
                      <a:endParaRPr lang="ru-RU" sz="2400" b="1" dirty="0"/>
                    </a:p>
                    <a:p>
                      <a:pPr algn="l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Я хочу. Когда сделаю, будет круто.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7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Внешняя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Внешняя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1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Ты должен. Если не сделаешь, будет плохо.</a:t>
                      </a:r>
                    </a:p>
                    <a:p>
                      <a:pPr algn="l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/>
                        <a:t>Ты должен. Когда сделаешь, получишь поощрение.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88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6B57EF-76D1-4D0C-AE79-9ECC3BBA1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чаще себя мотивируете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…….???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1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5ECE26-38B2-46E3-9FCF-7CC60214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2034000"/>
            <a:ext cx="11190600" cy="409796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человек чувствует при отрицательной внешней мотивации?????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чувствует при отрицательной внутренней мотивации????</a:t>
            </a:r>
          </a:p>
          <a:p>
            <a:pPr>
              <a:spcAft>
                <a:spcPts val="800"/>
              </a:spcAft>
            </a:pP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чувствуете при положительной внешней мотивации???</a:t>
            </a:r>
            <a:endParaRPr lang="ru-RU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чувствуете при положительной внутренней мотивации???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2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689</Words>
  <Application>Microsoft Office PowerPoint</Application>
  <PresentationFormat>Широкоэкранный</PresentationFormat>
  <Paragraphs>151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вдохновить Как заставить ребенка учиться</vt:lpstr>
      <vt:lpstr>«Мотивация»</vt:lpstr>
      <vt:lpstr>Презентация PowerPoint</vt:lpstr>
      <vt:lpstr>«Мотивация»</vt:lpstr>
      <vt:lpstr>1 классификация мотивации</vt:lpstr>
      <vt:lpstr>2 классификация мотивации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Мотивация – как научиться договариваться с ребенком (особенно после 12 лет)</vt:lpstr>
      <vt:lpstr>Презентация PowerPoint</vt:lpstr>
      <vt:lpstr>Литература: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Наац СФ</cp:lastModifiedBy>
  <cp:revision>36</cp:revision>
  <dcterms:created xsi:type="dcterms:W3CDTF">2020-07-05T17:04:43Z</dcterms:created>
  <dcterms:modified xsi:type="dcterms:W3CDTF">2024-05-23T08:52:20Z</dcterms:modified>
</cp:coreProperties>
</file>