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24"/>
  </p:notesMasterIdLst>
  <p:sldIdLst>
    <p:sldId id="256" r:id="rId2"/>
    <p:sldId id="302" r:id="rId3"/>
    <p:sldId id="306" r:id="rId4"/>
    <p:sldId id="299" r:id="rId5"/>
    <p:sldId id="300" r:id="rId6"/>
    <p:sldId id="296" r:id="rId7"/>
    <p:sldId id="293" r:id="rId8"/>
    <p:sldId id="303" r:id="rId9"/>
    <p:sldId id="307" r:id="rId10"/>
    <p:sldId id="309" r:id="rId11"/>
    <p:sldId id="310" r:id="rId12"/>
    <p:sldId id="311" r:id="rId13"/>
    <p:sldId id="308" r:id="rId14"/>
    <p:sldId id="315" r:id="rId15"/>
    <p:sldId id="314" r:id="rId16"/>
    <p:sldId id="319" r:id="rId17"/>
    <p:sldId id="316" r:id="rId18"/>
    <p:sldId id="312" r:id="rId19"/>
    <p:sldId id="321" r:id="rId20"/>
    <p:sldId id="318" r:id="rId21"/>
    <p:sldId id="294" r:id="rId22"/>
    <p:sldId id="30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todist38" initials="m" lastIdx="0" clrIdx="0">
    <p:extLst>
      <p:ext uri="{19B8F6BF-5375-455C-9EA6-DF929625EA0E}">
        <p15:presenceInfo xmlns:p15="http://schemas.microsoft.com/office/powerpoint/2012/main" userId="metodist3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25C"/>
    <a:srgbClr val="F9FFFE"/>
    <a:srgbClr val="A6D86E"/>
    <a:srgbClr val="33CCCC"/>
    <a:srgbClr val="CDA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3100D-62DD-45F0-BDE0-BB251E9F11A3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2D918-6D44-4E10-93CB-1AAAEECB1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56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6471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52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6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8289B-0B8E-46BF-BF1C-4EF2FB73C3BE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31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16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9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16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8-926-145-87-01.ru/&#1089;&#1086;&#1079;&#1076;&#1072;&#1090;&#1100;-&#1089;&#1083;&#1091;&#1078;&#1073;&#1091;-&#1087;&#1088;&#1080;&#1084;&#1080;&#1088;&#1077;&#1085;&#1080;&#1103;/&#1074;&#1087;-&#1074;-&#1088;&#1072;&#1073;&#1086;&#1090;&#1077;-&#1082;&#1083;&#1072;&#1089;&#1089;&#1085;&#1086;&#1075;&#1086;-&#1088;&#1091;&#1082;&#1086;&#1074;&#1086;&#1076;&#1080;&#1090;&#1077;&#1083;&#1103;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vk.com/tolerancecent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onsultant.ru/document/cons_doc_LAW_185098/1d5a331e22b04694fd4ed9299de5f0008af6c799/" TargetMode="External"/><Relationship Id="rId4" Type="http://schemas.openxmlformats.org/officeDocument/2006/relationships/hyperlink" Target="http://www.consultant.ru/law/hotdocs/30085.html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tolerancecenter?w=wall-183349858_1085" TargetMode="External"/><Relationship Id="rId2" Type="http://schemas.openxmlformats.org/officeDocument/2006/relationships/hyperlink" Target="https://vk.com/tolerancecenter?w=wall-183349858_113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.gppc.ru/bulling/events" TargetMode="External"/><Relationship Id="rId2" Type="http://schemas.openxmlformats.org/officeDocument/2006/relationships/hyperlink" Target="http://imc.tomsk.ru/?page_id=2140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8-926-145-87-01.ru/&#1082;&#1083;&#1091;&#1073;/&#1088;&#1072;&#1073;&#1086;&#1090;&#1072;-&#1084;&#1077;&#1076;&#1080;&#1072;&#1090;&#1086;&#1088;&#1086;&#1074;-&#1089;&#1074;&#1077;&#1088;&#1089;&#1090;&#1085;&#1080;&#1082;&#1086;&#1074;" TargetMode="External"/><Relationship Id="rId4" Type="http://schemas.openxmlformats.org/officeDocument/2006/relationships/hyperlink" Target="https://www.8-926-145-87-01.ru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melkozyor4ik@yandex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telegram.org/a/#-414116715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01372" y="6331256"/>
            <a:ext cx="9591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2024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49490" y="5256342"/>
            <a:ext cx="41533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Мелкозерова Евгения Андреевна</a:t>
            </a:r>
            <a:r>
              <a:rPr lang="ru-RU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по работе школьных служб медиации (примирения)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125" y="521014"/>
            <a:ext cx="10367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</a:t>
            </a:r>
            <a:r>
              <a:rPr lang="ru-RU" sz="1400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ИНФОРМАЦИОННО-МЕТОДИЧЕСКИЙ </a:t>
            </a:r>
            <a:r>
              <a:rPr lang="ru-RU" sz="1400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ГОРОДА ТОМСКА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1664" y="2459504"/>
            <a:ext cx="729593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«Психолого-педагогические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в работе с юными волонтерами-медиаторами»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249" y="130641"/>
            <a:ext cx="7220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/>
              <a:t>Элементы восстановительного подхода в работе педагогов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0979" y="785794"/>
            <a:ext cx="27146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small" dirty="0"/>
              <a:t>Восстановительный подход в работе классного руководителя и педагога для повышения его эффективности и самоорганизации класса </a:t>
            </a:r>
          </a:p>
          <a:p>
            <a:endParaRPr lang="ru-RU" b="1" cap="small" dirty="0"/>
          </a:p>
          <a:p>
            <a:r>
              <a:rPr lang="en-US" cap="small" dirty="0">
                <a:hlinkClick r:id="rId2"/>
              </a:rPr>
              <a:t>https://www.8-926-145-87-01.ru/</a:t>
            </a:r>
            <a:r>
              <a:rPr lang="ru-RU" cap="small" dirty="0" err="1">
                <a:hlinkClick r:id="rId2"/>
              </a:rPr>
              <a:t>создать-службу-примирения</a:t>
            </a:r>
            <a:r>
              <a:rPr lang="ru-RU" cap="small" dirty="0">
                <a:hlinkClick r:id="rId2"/>
              </a:rPr>
              <a:t>/</a:t>
            </a:r>
            <a:r>
              <a:rPr lang="ru-RU" cap="small" dirty="0" err="1">
                <a:hlinkClick r:id="rId2"/>
              </a:rPr>
              <a:t>вп-в-работе-классного-руководителя</a:t>
            </a:r>
            <a:endParaRPr lang="ru-RU" cap="small" dirty="0"/>
          </a:p>
          <a:p>
            <a:endParaRPr lang="ru-RU" cap="smal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3968" t="10032" r="46349" b="21524"/>
          <a:stretch>
            <a:fillRect/>
          </a:stretch>
        </p:blipFill>
        <p:spPr bwMode="auto">
          <a:xfrm>
            <a:off x="5024381" y="794797"/>
            <a:ext cx="1428760" cy="224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3810" t="14139" r="30387" b="8445"/>
          <a:stretch>
            <a:fillRect/>
          </a:stretch>
        </p:blipFill>
        <p:spPr bwMode="auto">
          <a:xfrm>
            <a:off x="6554555" y="740200"/>
            <a:ext cx="1257521" cy="226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978572" y="3036113"/>
            <a:ext cx="5095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Индивидуальная программа построения взаимоотношений с проблемным учеником</a:t>
            </a:r>
          </a:p>
        </p:txBody>
      </p:sp>
      <p:grpSp>
        <p:nvGrpSpPr>
          <p:cNvPr id="5" name="Группа 8"/>
          <p:cNvGrpSpPr/>
          <p:nvPr/>
        </p:nvGrpSpPr>
        <p:grpSpPr>
          <a:xfrm rot="10800000">
            <a:off x="1141588" y="3932618"/>
            <a:ext cx="7613417" cy="803460"/>
            <a:chOff x="1312386" y="3861835"/>
            <a:chExt cx="2262528" cy="8072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Пятиугольник 9"/>
            <p:cNvSpPr/>
            <p:nvPr/>
          </p:nvSpPr>
          <p:spPr>
            <a:xfrm rot="10800000">
              <a:off x="1312386" y="3861835"/>
              <a:ext cx="2262528" cy="80724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Пятиугольник 4"/>
            <p:cNvSpPr/>
            <p:nvPr/>
          </p:nvSpPr>
          <p:spPr>
            <a:xfrm rot="21600000">
              <a:off x="1514197" y="3861835"/>
              <a:ext cx="2060717" cy="80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971" tIns="106680" rIns="199136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141588" y="3984667"/>
            <a:ext cx="5743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Элемент «Организация коммуникации в кругу»</a:t>
            </a:r>
          </a:p>
          <a:p>
            <a:r>
              <a:rPr lang="ru-RU" b="1" dirty="0"/>
              <a:t> (отличать от «Круг поддержки сообщества»)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41588" y="4736078"/>
            <a:ext cx="77777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важно, чтобы:</a:t>
            </a:r>
          </a:p>
          <a:p>
            <a:r>
              <a:rPr lang="ru-RU" dirty="0"/>
              <a:t>- тема была важна всем участникам разговора (а не только педагогу);</a:t>
            </a:r>
          </a:p>
          <a:p>
            <a:r>
              <a:rPr lang="ru-RU" dirty="0"/>
              <a:t>- не возникало обвинения и группового давления на кого-либо;</a:t>
            </a:r>
          </a:p>
          <a:p>
            <a:r>
              <a:rPr lang="ru-RU" dirty="0"/>
              <a:t>- не оценивать ответы на правильность или неправильность, дать свободно высказаться всем желающим, даже если их мнение отличается от мнения педагога;</a:t>
            </a:r>
          </a:p>
        </p:txBody>
      </p:sp>
    </p:spTree>
    <p:extLst>
      <p:ext uri="{BB962C8B-B14F-4D97-AF65-F5344CB8AC3E}">
        <p14:creationId xmlns:p14="http://schemas.microsoft.com/office/powerpoint/2010/main" val="1390112183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0"/>
          <p:cNvGrpSpPr/>
          <p:nvPr/>
        </p:nvGrpSpPr>
        <p:grpSpPr>
          <a:xfrm rot="10800000">
            <a:off x="2309787" y="3926283"/>
            <a:ext cx="6156754" cy="462100"/>
            <a:chOff x="1312386" y="3861835"/>
            <a:chExt cx="2262528" cy="8072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2" name="Пятиугольник 11"/>
            <p:cNvSpPr/>
            <p:nvPr/>
          </p:nvSpPr>
          <p:spPr>
            <a:xfrm rot="10800000">
              <a:off x="1312386" y="3861835"/>
              <a:ext cx="2262528" cy="80724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Пятиугольник 4"/>
            <p:cNvSpPr/>
            <p:nvPr/>
          </p:nvSpPr>
          <p:spPr>
            <a:xfrm rot="21600000">
              <a:off x="1514197" y="3861835"/>
              <a:ext cx="2060717" cy="80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971" tIns="106680" rIns="199136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07244" y="68023"/>
            <a:ext cx="7220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/>
              <a:t>Элементы восстановительного подхода в работе педагогов</a:t>
            </a:r>
          </a:p>
        </p:txBody>
      </p:sp>
      <p:grpSp>
        <p:nvGrpSpPr>
          <p:cNvPr id="9" name="Группа 3"/>
          <p:cNvGrpSpPr/>
          <p:nvPr/>
        </p:nvGrpSpPr>
        <p:grpSpPr>
          <a:xfrm rot="10800000">
            <a:off x="1012984" y="714354"/>
            <a:ext cx="8006260" cy="462100"/>
            <a:chOff x="1312386" y="3861835"/>
            <a:chExt cx="2262528" cy="8072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Пятиугольник 4"/>
            <p:cNvSpPr/>
            <p:nvPr/>
          </p:nvSpPr>
          <p:spPr>
            <a:xfrm rot="10800000">
              <a:off x="1312386" y="3861835"/>
              <a:ext cx="2262528" cy="80724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rotWithShape="0">
                <a:srgbClr val="000000">
                  <a:alpha val="28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Пятиугольник 4"/>
            <p:cNvSpPr/>
            <p:nvPr/>
          </p:nvSpPr>
          <p:spPr>
            <a:xfrm rot="21600000">
              <a:off x="1514197" y="3861835"/>
              <a:ext cx="2060717" cy="80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971" tIns="106680" rIns="199136" bIns="10668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012986" y="703168"/>
            <a:ext cx="9053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Элемент «Открытая коммуникация о чувствах </a:t>
            </a:r>
            <a:r>
              <a:rPr lang="ru-RU" b="1" dirty="0" smtClean="0"/>
              <a:t>и последствиях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5706" y="1179972"/>
            <a:ext cx="78335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  я был очень рад,  когда узнал что ты ….</a:t>
            </a:r>
          </a:p>
          <a:p>
            <a:r>
              <a:rPr lang="ru-RU" dirty="0"/>
              <a:t>- мне было приятно понять, что…</a:t>
            </a:r>
          </a:p>
          <a:p>
            <a:r>
              <a:rPr lang="ru-RU" dirty="0"/>
              <a:t>- меня расстраивает, когда происходит…</a:t>
            </a:r>
          </a:p>
          <a:p>
            <a:r>
              <a:rPr lang="ru-RU" dirty="0"/>
              <a:t>- мне обидно, когда мой труд не ценится,  и когда я чувствую к себе негативное отношение…</a:t>
            </a:r>
          </a:p>
          <a:p>
            <a:pPr>
              <a:buFontTx/>
              <a:buChar char="-"/>
            </a:pPr>
            <a:r>
              <a:rPr lang="ru-RU" dirty="0"/>
              <a:t>я сожалею, что мой труд по подготовке  к уроку, в который я вложил много сил -  остался незамеченным…</a:t>
            </a:r>
          </a:p>
          <a:p>
            <a:r>
              <a:rPr lang="ru-RU" i="1" dirty="0"/>
              <a:t>	Пример: «Ты хочешь сказать, что я способна только так тебя понять? Правильно ли я тебя понимаю? Давай попробуем иначе…»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309787" y="3945486"/>
            <a:ext cx="5077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Элемент «коммуникация через вопросы»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984" t="28572" r="45969" b="67131"/>
          <a:stretch>
            <a:fillRect/>
          </a:stretch>
        </p:blipFill>
        <p:spPr bwMode="auto">
          <a:xfrm>
            <a:off x="1221115" y="4407587"/>
            <a:ext cx="3811013" cy="36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8734" t="36796" r="51886" b="40754"/>
          <a:stretch>
            <a:fillRect/>
          </a:stretch>
        </p:blipFill>
        <p:spPr bwMode="auto">
          <a:xfrm>
            <a:off x="1520988" y="4863787"/>
            <a:ext cx="3022305" cy="192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6905" t="62837" r="46925" b="32822"/>
          <a:stretch>
            <a:fillRect/>
          </a:stretch>
        </p:blipFill>
        <p:spPr bwMode="auto">
          <a:xfrm>
            <a:off x="5539723" y="4407586"/>
            <a:ext cx="3720826" cy="3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18476" t="70734" r="51990" b="6940"/>
          <a:stretch>
            <a:fillRect/>
          </a:stretch>
        </p:blipFill>
        <p:spPr bwMode="auto">
          <a:xfrm>
            <a:off x="5539723" y="4944139"/>
            <a:ext cx="3038254" cy="191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63407142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468" t="40016" r="36848" b="25222"/>
          <a:stretch/>
        </p:blipFill>
        <p:spPr>
          <a:xfrm>
            <a:off x="111759" y="671035"/>
            <a:ext cx="8564881" cy="42200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73484" y="393143"/>
            <a:ext cx="7220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/>
              <a:t>Восстановительная коммуникация</a:t>
            </a:r>
            <a:endParaRPr lang="ru-RU" b="1" cap="all" dirty="0"/>
          </a:p>
        </p:txBody>
      </p:sp>
      <p:pic>
        <p:nvPicPr>
          <p:cNvPr id="7" name="Picture 2" descr="C:\Users\Башлыкова.SCHOOL\Desktop\Семинары подготовка\345d065b-844a-4c46-a8b8-1d48c60ceec0.jpg"/>
          <p:cNvPicPr>
            <a:picLocks noChangeAspect="1" noChangeArrowheads="1"/>
          </p:cNvPicPr>
          <p:nvPr/>
        </p:nvPicPr>
        <p:blipFill>
          <a:blip r:embed="rId3" cstate="print"/>
          <a:srcRect l="13494" t="35300" r="1046" b="32150"/>
          <a:stretch>
            <a:fillRect/>
          </a:stretch>
        </p:blipFill>
        <p:spPr bwMode="auto">
          <a:xfrm>
            <a:off x="7730629" y="3133505"/>
            <a:ext cx="4308971" cy="3515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794" t="21787" r="39910" b="13480"/>
          <a:stretch/>
        </p:blipFill>
        <p:spPr>
          <a:xfrm>
            <a:off x="497378" y="420023"/>
            <a:ext cx="4679965" cy="4968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250" t="20772" r="39752" b="3623"/>
          <a:stretch/>
        </p:blipFill>
        <p:spPr>
          <a:xfrm>
            <a:off x="5486400" y="689617"/>
            <a:ext cx="4810991" cy="58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36596" y="1111093"/>
            <a:ext cx="81439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Кинокоучинг</a:t>
            </a:r>
            <a:r>
              <a:rPr lang="ru-RU" sz="1400" dirty="0"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обучение профессиональным навыкам и развитие личных качеств на примере разбора фильмов. Ведущий руководит этим процессом и помогает понять то, о чем раньше участники могли и не задумываться.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самом деле главное </a:t>
            </a:r>
            <a:r>
              <a:rPr lang="ru-RU" sz="1400" dirty="0"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понять основной принцип и усвоить базовые правила, чтобы эффективно развиваться. Это можно быстро и легко сделать на примере жизненной истории, ошибок и поиска решений героя фильма.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160" y="214290"/>
            <a:ext cx="9832368" cy="8211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ru-RU" sz="2500" b="1" dirty="0" err="1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Кинокоучинг</a:t>
            </a:r>
            <a:r>
              <a:rPr lang="ru-RU" sz="2500" b="1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прием работы с обучающимися</a:t>
            </a:r>
          </a:p>
          <a:p>
            <a:pPr algn="ctr"/>
            <a:r>
              <a:rPr lang="ru-RU" sz="2500" b="1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восстановительном подходе </a:t>
            </a:r>
            <a:endParaRPr lang="ru-RU" sz="2500" dirty="0">
              <a:solidFill>
                <a:srgbClr val="166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666240" y="2862982"/>
            <a:ext cx="479552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Примерные вопросы к фильму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«Призрак», Россия, 2015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с22:04 по 26:30 мин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Сюжет, когда одноклассники просят Ваню проехать на велосипеде.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Вы увидели?  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Вы думаете, по каким причинам одноклассники так поступают с Ваней? 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чем суть конфликта? 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качества Вани позволяют это сделать? 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каким причинам у Вани не получается влиться в коллектив?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как это происходит у Вас в классе? 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Бывают ли похожие ситуации?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вы поступаете в таких ситуациях? </a:t>
            </a: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нужно сделать, чтобы этого возможно было избежать?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848158" y="2713984"/>
            <a:ext cx="421484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Примерные вопросы к мультфильму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«Головоломка», 2015 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Наблюдаем дальше по сюжетам и анализируем происходящие события по примерным вопросам: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происходит в мультфильме? 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меняются настроение и чувства девочки? В связи с чем?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это проявляется во внешнем виде, в поведении?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33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54" t="14888" r="29062" b="4184"/>
          <a:stretch/>
        </p:blipFill>
        <p:spPr>
          <a:xfrm>
            <a:off x="1229359" y="284480"/>
            <a:ext cx="8962507" cy="62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747" t="21484" r="48389" b="21875"/>
          <a:stretch>
            <a:fillRect/>
          </a:stretch>
        </p:blipFill>
        <p:spPr bwMode="auto">
          <a:xfrm>
            <a:off x="5199973" y="2071845"/>
            <a:ext cx="234021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142834"/>
            <a:ext cx="9673878" cy="500083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ресурс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282" y="764639"/>
            <a:ext cx="88484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Приглашенный специалист: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Подкладова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Д.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преподаватель кафедры социальной работы НИ 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ТГУ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программный директор АНО РЦ «Согласие».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Тематика: Современные читательские практики: как услышать голос подростка?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наставничества в работе с подростками группы риска потенциальные возможности и реальная практика. Семейное чтение как социальная практика</a:t>
            </a:r>
          </a:p>
          <a:p>
            <a:pPr algn="ctr"/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8587" t="20703" r="49597" b="22855"/>
          <a:stretch>
            <a:fillRect/>
          </a:stretch>
        </p:blipFill>
        <p:spPr bwMode="auto">
          <a:xfrm>
            <a:off x="231673" y="1893250"/>
            <a:ext cx="235745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7489" t="10937" r="45059" b="12890"/>
          <a:stretch>
            <a:fillRect/>
          </a:stretch>
        </p:blipFill>
        <p:spPr bwMode="auto">
          <a:xfrm>
            <a:off x="2648631" y="2893228"/>
            <a:ext cx="224387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20900" t="12890" r="41215" b="12890"/>
          <a:stretch>
            <a:fillRect/>
          </a:stretch>
        </p:blipFill>
        <p:spPr bwMode="auto">
          <a:xfrm>
            <a:off x="9268380" y="1160690"/>
            <a:ext cx="26591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9102" t="32167" r="49749" b="26183"/>
          <a:stretch/>
        </p:blipFill>
        <p:spPr>
          <a:xfrm>
            <a:off x="7847655" y="4193441"/>
            <a:ext cx="417576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770" y="74614"/>
            <a:ext cx="7124700" cy="330200"/>
          </a:xfrm>
          <a:prstGeom prst="rect">
            <a:avLst/>
          </a:prstGeom>
          <a:noFill/>
        </p:spPr>
        <p:txBody>
          <a:bodyPr lIns="51206" tIns="25603" rIns="51206" bIns="25603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Помоги мне поговорить с тобой</a:t>
            </a:r>
          </a:p>
        </p:txBody>
      </p:sp>
      <p:sp>
        <p:nvSpPr>
          <p:cNvPr id="7171" name="Rectangle 1"/>
          <p:cNvSpPr>
            <a:spLocks noChangeArrowheads="1"/>
          </p:cNvSpPr>
          <p:nvPr/>
        </p:nvSpPr>
        <p:spPr bwMode="auto">
          <a:xfrm>
            <a:off x="775970" y="373859"/>
            <a:ext cx="76962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206" tIns="25603" rIns="51206" bIns="25603" anchor="ctr">
            <a:spAutoFit/>
          </a:bodyPr>
          <a:lstStyle/>
          <a:p>
            <a:pPr algn="ctr" defTabSz="511175"/>
            <a:r>
              <a:rPr lang="ru-RU" sz="2000" b="1" u="sng" dirty="0">
                <a:solidFill>
                  <a:srgbClr val="17375E"/>
                </a:solidFill>
                <a:cs typeface="Calibri" pitchFamily="34" charset="0"/>
              </a:rPr>
              <a:t>Карта работы с последствиями конфликта. </a:t>
            </a:r>
          </a:p>
          <a:p>
            <a:pPr algn="ctr" defTabSz="511175"/>
            <a:r>
              <a:rPr lang="ru-RU" dirty="0">
                <a:solidFill>
                  <a:srgbClr val="17375E"/>
                </a:solidFill>
                <a:cs typeface="Calibri" pitchFamily="34" charset="0"/>
              </a:rPr>
              <a:t>(Авторы: </a:t>
            </a:r>
            <a:r>
              <a:rPr lang="ru-RU" dirty="0" err="1">
                <a:solidFill>
                  <a:srgbClr val="17375E"/>
                </a:solidFill>
                <a:cs typeface="Calibri" pitchFamily="34" charset="0"/>
              </a:rPr>
              <a:t>Женодарова</a:t>
            </a:r>
            <a:r>
              <a:rPr lang="ru-RU" dirty="0">
                <a:solidFill>
                  <a:srgbClr val="17375E"/>
                </a:solidFill>
                <a:cs typeface="Calibri" pitchFamily="34" charset="0"/>
              </a:rPr>
              <a:t> Е. Д. и </a:t>
            </a:r>
            <a:r>
              <a:rPr lang="ru-RU" dirty="0" err="1">
                <a:solidFill>
                  <a:srgbClr val="17375E"/>
                </a:solidFill>
                <a:cs typeface="Calibri" pitchFamily="34" charset="0"/>
              </a:rPr>
              <a:t>Балаева</a:t>
            </a:r>
            <a:r>
              <a:rPr lang="ru-RU" dirty="0">
                <a:solidFill>
                  <a:srgbClr val="17375E"/>
                </a:solidFill>
                <a:cs typeface="Calibri" pitchFamily="34" charset="0"/>
              </a:rPr>
              <a:t> А. В.)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204470" y="4411981"/>
            <a:ext cx="82677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206" tIns="25603" rIns="51206" bIns="25603" anchor="ctr">
            <a:spAutoFit/>
          </a:bodyPr>
          <a:lstStyle/>
          <a:p>
            <a:pPr algn="just" defTabSz="511175"/>
            <a:r>
              <a:rPr lang="ru-RU" sz="1200" b="1" dirty="0">
                <a:cs typeface="Calibri" pitchFamily="34" charset="0"/>
              </a:rPr>
              <a:t>Правила для ведущего</a:t>
            </a:r>
            <a:endParaRPr lang="ru-RU" sz="1200" dirty="0">
              <a:cs typeface="Calibri" pitchFamily="34" charset="0"/>
            </a:endParaRPr>
          </a:p>
          <a:p>
            <a:pPr algn="just" defTabSz="511175" eaLnBrk="0" hangingPunct="0"/>
            <a:r>
              <a:rPr lang="ru-RU" sz="1200" dirty="0">
                <a:cs typeface="Calibri" pitchFamily="34" charset="0"/>
              </a:rPr>
              <a:t>При использовании карточек с изображениями помним, что:</a:t>
            </a:r>
            <a:endParaRPr lang="ru-RU" sz="1200" dirty="0"/>
          </a:p>
          <a:p>
            <a:pPr algn="just" defTabSz="511175" eaLnBrk="0" hangingPunct="0"/>
            <a:r>
              <a:rPr lang="ru-RU" sz="1200" dirty="0">
                <a:cs typeface="Calibri" pitchFamily="34" charset="0"/>
              </a:rPr>
              <a:t>- Картинка принадлежит только автору рассказа о ней</a:t>
            </a:r>
            <a:endParaRPr lang="ru-RU" sz="1200" dirty="0"/>
          </a:p>
          <a:p>
            <a:pPr algn="just" defTabSz="511175" eaLnBrk="0" hangingPunct="0"/>
            <a:r>
              <a:rPr lang="ru-RU" sz="1200" dirty="0">
                <a:cs typeface="Calibri" pitchFamily="34" charset="0"/>
              </a:rPr>
              <a:t>- Не стоит задавать много вопросов – лучше ограничиваться теми, что представлены на «Карте работы с последствиями конфликта»</a:t>
            </a:r>
            <a:endParaRPr lang="ru-RU" sz="1200" dirty="0"/>
          </a:p>
          <a:p>
            <a:pPr algn="just" defTabSz="511175" eaLnBrk="0" hangingPunct="0"/>
            <a:r>
              <a:rPr lang="ru-RU" sz="1200" dirty="0">
                <a:cs typeface="Calibri" pitchFamily="34" charset="0"/>
              </a:rPr>
              <a:t>- Если Вы готовите картинки самостоятельно, постарайтесь, чтобы они включали в себя изображения людей, различных предметов, природы и животных и т.д. Также в колоде должны быть сюжетные картинки. Важно в Вашу колоду добавить картинки, которые призваны вдохновлять и воодушевлять, помогать находить ресурс для преодоления трудностей.</a:t>
            </a:r>
            <a:endParaRPr lang="ru-RU" sz="1200" dirty="0"/>
          </a:p>
          <a:p>
            <a:pPr algn="just" defTabSz="511175" eaLnBrk="0" hangingPunct="0"/>
            <a:r>
              <a:rPr lang="ru-RU" sz="1200" dirty="0">
                <a:cs typeface="Calibri" pitchFamily="34" charset="0"/>
              </a:rPr>
              <a:t>- В работе с детьми можно использовать готовую колоду, но предварительно необходимо отобрать карты с травмирующими ребенка изображениями.</a:t>
            </a:r>
            <a:endParaRPr lang="ru-RU" sz="1200" dirty="0"/>
          </a:p>
          <a:p>
            <a:pPr algn="just" defTabSz="511175" eaLnBrk="0" hangingPunct="0"/>
            <a:r>
              <a:rPr lang="ru-RU" sz="1200" dirty="0">
                <a:cs typeface="Calibri" pitchFamily="34" charset="0"/>
              </a:rPr>
              <a:t>- Количество картинок оптимально 30-40.</a:t>
            </a:r>
            <a:endParaRPr lang="ru-RU" sz="1200" dirty="0"/>
          </a:p>
        </p:txBody>
      </p:sp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871220" y="1121412"/>
            <a:ext cx="7505700" cy="8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206" tIns="25603" rIns="51206" bIns="25603">
            <a:spAutoFit/>
          </a:bodyPr>
          <a:lstStyle/>
          <a:p>
            <a:pPr algn="ctr" eaLnBrk="0" hangingPunct="0"/>
            <a:r>
              <a:rPr lang="ru-RU" sz="1300" dirty="0">
                <a:cs typeface="Calibri" pitchFamily="34" charset="0"/>
              </a:rPr>
              <a:t>Методика разработана с целью ее интеграции в работу специалистов образовательных организаций по ситуациям, где стороной конфликта были дети/подростки (возможно использование на предварительной встрече в работе школьной службы примирения).</a:t>
            </a:r>
          </a:p>
        </p:txBody>
      </p:sp>
      <p:pic>
        <p:nvPicPr>
          <p:cNvPr id="7176" name="Picture 2" descr="C:\Users\Башлыкова.SCHOOL\Desktop\Мастер-класс\карты конф\IMG_20210315_192901.jpg"/>
          <p:cNvPicPr>
            <a:picLocks noChangeAspect="1" noChangeArrowheads="1"/>
          </p:cNvPicPr>
          <p:nvPr/>
        </p:nvPicPr>
        <p:blipFill>
          <a:blip r:embed="rId2" cstate="print"/>
          <a:srcRect l="7777" t="19630" r="10556" b="16666"/>
          <a:stretch>
            <a:fillRect/>
          </a:stretch>
        </p:blipFill>
        <p:spPr bwMode="auto">
          <a:xfrm>
            <a:off x="775970" y="2024259"/>
            <a:ext cx="2997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Users\Башлыкова.SCHOOL\Desktop\Мастер-класс\карты конф\IMG_20210315_192256.jpg"/>
          <p:cNvPicPr>
            <a:picLocks noChangeAspect="1" noChangeArrowheads="1"/>
          </p:cNvPicPr>
          <p:nvPr/>
        </p:nvPicPr>
        <p:blipFill>
          <a:blip r:embed="rId3" cstate="print"/>
          <a:srcRect l="4581" t="18321" r="381" b="12978"/>
          <a:stretch>
            <a:fillRect/>
          </a:stretch>
        </p:blipFill>
        <p:spPr bwMode="auto">
          <a:xfrm>
            <a:off x="4624070" y="2075059"/>
            <a:ext cx="31623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6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Башлыкова.SCHOOL\Desktop\Мастер-класс\карты конф\IMG_20210315_192901.jpg"/>
          <p:cNvPicPr>
            <a:picLocks noChangeAspect="1" noChangeArrowheads="1"/>
          </p:cNvPicPr>
          <p:nvPr/>
        </p:nvPicPr>
        <p:blipFill>
          <a:blip r:embed="rId2" cstate="print"/>
          <a:srcRect l="7777" t="19630" r="10556" b="16666"/>
          <a:stretch>
            <a:fillRect/>
          </a:stretch>
        </p:blipFill>
        <p:spPr bwMode="auto">
          <a:xfrm>
            <a:off x="206694" y="182245"/>
            <a:ext cx="832167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3698" t="6850" r="6677" b="5479"/>
          <a:stretch>
            <a:fillRect/>
          </a:stretch>
        </p:blipFill>
        <p:spPr bwMode="auto">
          <a:xfrm>
            <a:off x="8872171" y="386080"/>
            <a:ext cx="2944862" cy="202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872171" y="3034715"/>
            <a:ext cx="3434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Метафорические карты 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Teenagers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(Тинэйджеры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подростки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 </a:t>
            </a:r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Монстрики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чувств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88164" y="765175"/>
            <a:ext cx="71437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836" t="20183" r="55764" b="12766"/>
          <a:stretch/>
        </p:blipFill>
        <p:spPr>
          <a:xfrm>
            <a:off x="236435" y="277222"/>
            <a:ext cx="4678464" cy="6439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650" t="18928" r="56212" b="13589"/>
          <a:stretch/>
        </p:blipFill>
        <p:spPr>
          <a:xfrm>
            <a:off x="5061601" y="470819"/>
            <a:ext cx="4327236" cy="60527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35539" y="4356160"/>
            <a:ext cx="2580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vk.com/tolerancecenter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8362" t="43868" r="57807" b="42805"/>
          <a:stretch/>
        </p:blipFill>
        <p:spPr>
          <a:xfrm>
            <a:off x="9535539" y="3497186"/>
            <a:ext cx="2213264" cy="6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861" t="25981" r="57689" b="6716"/>
          <a:stretch/>
        </p:blipFill>
        <p:spPr>
          <a:xfrm>
            <a:off x="7581579" y="0"/>
            <a:ext cx="461042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010" t="49354" r="41747" b="24239"/>
          <a:stretch/>
        </p:blipFill>
        <p:spPr>
          <a:xfrm>
            <a:off x="1608083" y="173421"/>
            <a:ext cx="5439104" cy="16080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8579" y="2062944"/>
            <a:ext cx="7168055" cy="4439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Профессиональный стандарт педагога</a:t>
            </a: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Министерства труда и социальной защиты РФ от 18.10.2013 № 544н.</a:t>
            </a: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</a:t>
            </a: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реализации программ основного и среднего общего образования</a:t>
            </a:r>
            <a:r>
              <a:rPr lang="en-US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устанавливает необходимое для педагога умение</a:t>
            </a:r>
            <a:r>
              <a:rPr lang="en-US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i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«владеть технологиями диагностики причин конфликтных ситуаций, их профилактики и разрешения».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Профессиональный стандарт педагога-психолога</a:t>
            </a: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Министерства труда и социальной защиты РФ от 24.07.2015 № 514н. Стандарт фиксирует такую трудовую функцию, как</a:t>
            </a:r>
            <a:r>
              <a:rPr lang="en-US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ru-RU" sz="1200" i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«оказание </a:t>
            </a:r>
            <a:r>
              <a:rPr lang="ru-RU" sz="1200" i="1" dirty="0" err="1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педагогической</a:t>
            </a:r>
            <a:r>
              <a:rPr lang="en-US" sz="1200" i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i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 лицам (…) испытывающим трудности в (…) развитии и социальной адаптации, в том числе несовершеннолетним обучающимся, признанным в случаях и в порядке, которые предусмотрены уголовно-процессуальным законодательством, подозреваемыми, обвиняемыми или подсудимыми по уголовному делу либо являющимся потерпевшими или свидетелями преступления, по запросу органов и учреждений системы профилактики безнадзорности и правонарушений несовершеннолетних».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Профессиональный стандарт социального педагога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Министерства труда и социальной защиты РФ от 10 января 2017 г. №</a:t>
            </a:r>
            <a:r>
              <a:rPr lang="en-US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10н «Об утверждении профессионального стандарта «Специалист в области воспитания».</a:t>
            </a:r>
            <a:r>
              <a:rPr lang="ru-RU" sz="1200" dirty="0">
                <a:solidFill>
                  <a:srgbClr val="1F4E79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 фиксирует такую трудовую функцию как «Разработка мер по социально-педагогической поддержке обучающихся в процессе образования; Проектирование программ формирования у обучающихся социальной компетентности, социокультурного опыта; Разработка мер по социально-педагогическому сопровождению обучающихся в трудной жизненной ситуации; </a:t>
            </a:r>
            <a:r>
              <a:rPr lang="ru-RU" sz="1200" i="1" u="sng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мер по профилактике социальных девиаций среди обучающихся</a:t>
            </a:r>
            <a:r>
              <a:rPr lang="ru-RU" sz="1200" i="1" dirty="0">
                <a:solidFill>
                  <a:srgbClr val="1F4E79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Планирование совместной деятельности с институтами социализации в целях обеспечения позитивной социализации обучающихся.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88164" y="765175"/>
            <a:ext cx="71437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800894"/>
            <a:ext cx="120396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С бинго все просто, более того, тут каждый педагог/просто желающий может использовать на свой вкус.</a:t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r>
              <a:rPr lang="ru-RU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r>
              <a:rPr lang="ru-RU" dirty="0">
                <a:solidFill>
                  <a:srgbClr val="000000"/>
                </a:solidFill>
                <a:latin typeface="-apple-system"/>
              </a:rPr>
              <a:t>Вариант 1. Нужно зачеркнуть все (в случае, если бинго "вредное", то убедиться, что не зачеркиваешь ничего). А значит либо выполнить задание, либо попробовать метод, либо прочитать книгу. На выполнение дается определенное время, потом можно устроить обсуждение.</a:t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r>
              <a:rPr lang="ru-RU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r>
              <a:rPr lang="ru-RU" dirty="0">
                <a:solidFill>
                  <a:srgbClr val="000000"/>
                </a:solidFill>
                <a:latin typeface="-apple-system"/>
              </a:rPr>
              <a:t>Вариант 2. Нужно зачеркнуть любую прямую линию или большую диагональ. В этому случае обсуждение можно провести сразу – у кого сколько выпало, а кто не может "добрать" по какой-то причине. В этом случае можно обсудить, что мешает, чего не хватает.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Например, обсуждаем вредное бинго из последних: </a:t>
            </a:r>
            <a:r>
              <a:rPr lang="ru-RU" dirty="0">
                <a:solidFill>
                  <a:srgbClr val="000000"/>
                </a:solidFill>
                <a:latin typeface="-apple-system"/>
                <a:hlinkClick r:id="rId2"/>
              </a:rPr>
              <a:t>https://vk.com/tolerancecenter?w=wall-183349858_1135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r>
              <a:rPr lang="ru-RU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dirty="0">
                <a:solidFill>
                  <a:srgbClr val="000000"/>
                </a:solidFill>
                <a:latin typeface="-apple-system"/>
              </a:rPr>
            </a:br>
            <a:r>
              <a:rPr lang="ru-RU" sz="1400" dirty="0">
                <a:solidFill>
                  <a:srgbClr val="000000"/>
                </a:solidFill>
                <a:latin typeface="-apple-system"/>
              </a:rPr>
              <a:t>Все читают утверждения и думают: было у них такое или не было?</a:t>
            </a:r>
            <a:br>
              <a:rPr lang="ru-RU" sz="1400" dirty="0">
                <a:solidFill>
                  <a:srgbClr val="000000"/>
                </a:solidFill>
                <a:latin typeface="-apple-system"/>
              </a:rPr>
            </a:br>
            <a:r>
              <a:rPr lang="ru-RU" sz="1400" dirty="0">
                <a:solidFill>
                  <a:srgbClr val="000000"/>
                </a:solidFill>
                <a:latin typeface="-apple-system"/>
              </a:rPr>
              <a:t>Если что-то было, да так часто, что собирается линия – это повод обсудить способы </a:t>
            </a:r>
            <a:r>
              <a:rPr lang="ru-RU" sz="1400" dirty="0" err="1">
                <a:solidFill>
                  <a:srgbClr val="000000"/>
                </a:solidFill>
                <a:latin typeface="-apple-system"/>
              </a:rPr>
              <a:t>ассертивного</a:t>
            </a:r>
            <a:r>
              <a:rPr lang="ru-RU" sz="1400" dirty="0">
                <a:solidFill>
                  <a:srgbClr val="000000"/>
                </a:solidFill>
                <a:latin typeface="-apple-system"/>
              </a:rPr>
              <a:t> поведения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-apple-system"/>
              </a:rPr>
              <a:t>Или полезное бинго – про методы снятия стресса – </a:t>
            </a:r>
            <a:r>
              <a:rPr lang="ru-RU" sz="1400" dirty="0">
                <a:solidFill>
                  <a:srgbClr val="000000"/>
                </a:solidFill>
                <a:latin typeface="-apple-system"/>
                <a:hlinkClick r:id="rId3"/>
              </a:rPr>
              <a:t>https://vk.com/tolerancecenter?w=wall-183349858_1085</a:t>
            </a:r>
            <a:r>
              <a:rPr lang="ru-RU" sz="1400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-apple-system"/>
              </a:rPr>
            </a:br>
            <a:r>
              <a:rPr lang="ru-RU" sz="1400" dirty="0">
                <a:solidFill>
                  <a:srgbClr val="000000"/>
                </a:solidFill>
                <a:latin typeface="-apple-system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-apple-system"/>
              </a:rPr>
            </a:br>
            <a:r>
              <a:rPr lang="ru-RU" sz="1400" dirty="0">
                <a:solidFill>
                  <a:srgbClr val="000000"/>
                </a:solidFill>
                <a:latin typeface="-apple-system"/>
              </a:rPr>
              <a:t>Например, можно не раздать, а отправить в школьный чат/группу. Тогда участники должны будут через неделю скинуть скриншоты с проставленными галочками или зачеркиваниями – что удалось попробовать. А затем можно обсудить, что легко далось, что трудно, а что вообще не помогло снизить стресс.</a:t>
            </a:r>
            <a:endParaRPr lang="ru-RU" sz="1400" b="0" i="0" dirty="0">
              <a:solidFill>
                <a:srgbClr val="000000"/>
              </a:solidFill>
              <a:effectLst/>
              <a:latin typeface="-apple-system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8362" t="43868" r="57807" b="42805"/>
          <a:stretch/>
        </p:blipFill>
        <p:spPr>
          <a:xfrm>
            <a:off x="433102" y="68984"/>
            <a:ext cx="2213264" cy="6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4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18570" y="370643"/>
            <a:ext cx="9290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ресурсы для обогащения профессионального опыта: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3134372"/>
            <a:ext cx="8101042" cy="2071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lvl="0" algn="just">
              <a:spcBef>
                <a:spcPct val="0"/>
              </a:spcBef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</a:pPr>
            <a:endParaRPr lang="ru-RU" sz="2000" dirty="0" smtClean="0">
              <a:latin typeface="+mj-lt"/>
              <a:ea typeface="+mj-ea"/>
              <a:cs typeface="+mj-cs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r>
              <a:rPr lang="ru-RU" sz="6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МАУ ИМЦ г. Томска рубрика </a:t>
            </a:r>
            <a:r>
              <a:rPr lang="ru-RU" sz="6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</a:t>
            </a:r>
            <a:r>
              <a:rPr lang="ru-RU" sz="6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http://imc.tomsk.ru/?page_id=21400</a:t>
            </a:r>
            <a:r>
              <a:rPr lang="ru-RU" sz="6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endParaRPr lang="ru-RU" sz="6400" cap="all" dirty="0" smtClean="0">
              <a:latin typeface="Times New Roman" panose="02020603050405020304" pitchFamily="18" charset="0"/>
              <a:ea typeface="Open Sans 1 Bold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ru-RU" sz="6400" cap="all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</a:rPr>
              <a:t>ГППЦ </a:t>
            </a:r>
            <a:r>
              <a:rPr lang="ru-RU" sz="6400" cap="all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</a:rPr>
              <a:t>г. Москва Семинары в рамках проекта 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ru-RU" sz="6400" cap="all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</a:rPr>
              <a:t>«ВОССТАНОВИТЕЛЬНЫЕ ТЕХНОЛОГИИ И ШКОЛЬНАЯ СЛУЖБА ПРИМИРЕНИЯ»</a:t>
            </a: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r>
              <a:rPr lang="en-US" sz="6400" dirty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6400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  <a:hlinkClick r:id="rId3"/>
              </a:rPr>
              <a:t>forum.gppc.ru/bulling/events</a:t>
            </a:r>
            <a:r>
              <a:rPr lang="ru-RU" sz="6400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endParaRPr lang="ru-RU" sz="6400" dirty="0" smtClean="0">
              <a:latin typeface="Times New Roman" panose="02020603050405020304" pitchFamily="18" charset="0"/>
              <a:ea typeface="Open Sans 1 Bold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r>
              <a:rPr lang="ru-RU" sz="6400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</a:rPr>
              <a:t>Сайт Школьные службы примирения </a:t>
            </a:r>
            <a:r>
              <a:rPr lang="en-US" sz="6400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  <a:hlinkClick r:id="rId4"/>
              </a:rPr>
              <a:t>https://www.8-926-145-87-01.ru/</a:t>
            </a:r>
            <a:r>
              <a:rPr lang="ru-RU" sz="6400" dirty="0" smtClean="0">
                <a:latin typeface="Times New Roman" panose="02020603050405020304" pitchFamily="18" charset="0"/>
                <a:ea typeface="Open Sans 1 Bold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endParaRPr lang="ru-RU" sz="6400" dirty="0" smtClean="0">
              <a:latin typeface="Times New Roman" panose="02020603050405020304" pitchFamily="18" charset="0"/>
              <a:ea typeface="Open Sans 1 Bold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практика в службах примирения: </a:t>
            </a:r>
            <a:r>
              <a:rPr lang="ru-RU" sz="64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www.8-926-145-87-01.ru/клуб/работа-медиаторов-сверстников</a:t>
            </a:r>
            <a:endParaRPr lang="ru-RU" sz="6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endParaRPr lang="ru-RU" sz="6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endParaRPr lang="ru-RU" sz="6400" u="sng" dirty="0">
              <a:latin typeface="Times New Roman" panose="02020603050405020304" pitchFamily="18" charset="0"/>
              <a:ea typeface="Open Sans 1 Bold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endParaRPr lang="ru-RU" sz="6400" dirty="0" smtClean="0">
              <a:latin typeface="Times New Roman" panose="02020603050405020304" pitchFamily="18" charset="0"/>
              <a:ea typeface="Open Sans 1 Bold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Bef>
                <a:spcPct val="0"/>
              </a:spcBef>
            </a:pPr>
            <a:endParaRPr kumimoji="0" lang="ru-RU" sz="6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 1 Bold" charset="0"/>
              <a:ea typeface="Open Sans 1 Bold" charset="0"/>
              <a:cs typeface="Open Sans 1 Bold" charset="0"/>
            </a:endParaRPr>
          </a:p>
          <a:p>
            <a:pPr lvl="0" algn="ctr">
              <a:spcBef>
                <a:spcPct val="0"/>
              </a:spcBef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991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121713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Мелкозерова Евгения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89138825060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  <a:hlinkClick r:id="rId2"/>
              </a:rPr>
              <a:t>melkozyor4ik@yandex.ru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3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0436" y="291707"/>
            <a:ext cx="9171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Курсовая подготовка</a:t>
            </a:r>
            <a:endParaRPr lang="ru-RU" b="1" dirty="0">
              <a:solidFill>
                <a:srgbClr val="16625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6877" t="17217" r="39492" b="8088"/>
          <a:stretch/>
        </p:blipFill>
        <p:spPr>
          <a:xfrm>
            <a:off x="955040" y="752575"/>
            <a:ext cx="4886960" cy="61054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14720" y="235380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КПК 08.04-30.04.2024 г.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Предполагаемое время с 9.00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16.20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Очная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- это полноценная учёба, а дистанционная - это работа с материалами (самостоятельное изучение) и выполнение аттестационной практической работы.</a:t>
            </a:r>
            <a:endParaRPr lang="ru-RU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cxnSp>
        <p:nvCxnSpPr>
          <p:cNvPr id="13" name="Прямая соединительная линия 12"/>
          <p:cNvCxnSpPr>
            <a:stCxn id="4" idx="1"/>
          </p:cNvCxnSpPr>
          <p:nvPr/>
        </p:nvCxnSpPr>
        <p:spPr>
          <a:xfrm>
            <a:off x="720436" y="476373"/>
            <a:ext cx="0" cy="4715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014720" y="4762994"/>
            <a:ext cx="50294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служб примирения Томской области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://web.telegram.org/a/#-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4141167150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453" t="32693" r="19348" b="21223"/>
          <a:stretch/>
        </p:blipFill>
        <p:spPr>
          <a:xfrm>
            <a:off x="1644791" y="690879"/>
            <a:ext cx="8571264" cy="53931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61658" y="6273224"/>
            <a:ext cx="95042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r">
              <a:spcAft>
                <a:spcPts val="0"/>
              </a:spcAft>
            </a:pPr>
            <a:r>
              <a:rPr lang="en-US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ru-RU" sz="1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Ю. Коновалов</a:t>
            </a:r>
            <a:endParaRPr lang="ru-RU" sz="16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32312" y="370643"/>
            <a:ext cx="929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окументация  ШСП и СШМ: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2312" y="971724"/>
            <a:ext cx="95042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создании ШСП/СШМ;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раз)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оложение о деятельности;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раз в 5 лет)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курсовая подготовка специалистов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раз в 3 года)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риказ о составе на текущий учебный год;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раз в год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лан работы на текущий учебный год;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раз в год)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учета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обращений;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(постоянно)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примирительный договор;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(постоянно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другие документы, регулирующие деятельность…. 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3476" t="22375" r="17471" b="68024"/>
          <a:stretch/>
        </p:blipFill>
        <p:spPr>
          <a:xfrm>
            <a:off x="408046" y="3467188"/>
            <a:ext cx="11418736" cy="8930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0848" t="25024" r="19277" b="53309"/>
          <a:stretch/>
        </p:blipFill>
        <p:spPr>
          <a:xfrm>
            <a:off x="6702989" y="4499684"/>
            <a:ext cx="5123793" cy="20903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64157" y="5079277"/>
            <a:ext cx="3532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08098" y="5079276"/>
            <a:ext cx="4402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MS Mincho"/>
              </a:rPr>
              <a:t>ФОРМА </a:t>
            </a:r>
            <a:r>
              <a:rPr lang="ru-RU" b="1" dirty="0" smtClean="0">
                <a:latin typeface="Times New Roman" panose="02020603050405020304" pitchFamily="18" charset="0"/>
                <a:ea typeface="MS Mincho"/>
              </a:rPr>
              <a:t>ОТЧЕТА ?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MS Mincho"/>
              </a:rPr>
              <a:t>(пригодится в ежегодном мониторинге)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08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015" t="17327" r="35025" b="7426"/>
          <a:stretch/>
        </p:blipFill>
        <p:spPr>
          <a:xfrm>
            <a:off x="1718442" y="394137"/>
            <a:ext cx="4293199" cy="6274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906" t="17577" r="36145" b="9284"/>
          <a:stretch/>
        </p:blipFill>
        <p:spPr>
          <a:xfrm>
            <a:off x="6416567" y="394137"/>
            <a:ext cx="4020207" cy="613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 l="29042" t="41846" r="11519" b="15063"/>
          <a:stretch>
            <a:fillRect/>
          </a:stretch>
        </p:blipFill>
        <p:spPr>
          <a:xfrm>
            <a:off x="4654059" y="2773070"/>
            <a:ext cx="6908645" cy="37544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2472" y="169478"/>
            <a:ext cx="929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юных волонтеров-медиаторов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0371" y="631143"/>
            <a:ext cx="915451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реализуем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Программа воспитания (Раздел «уклад школьной жизни»; раздел «виды, формы деятельности» модули «Профилактика и безопасность», «Волонтерство», внеурочная деятельность)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безопасность </a:t>
            </a:r>
            <a:r>
              <a:rPr lang="ru-RU" b="1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комфортность </a:t>
            </a:r>
            <a:r>
              <a:rPr lang="ru-RU" b="1" dirty="0">
                <a:solidFill>
                  <a:srgbClr val="1662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среды</a:t>
            </a:r>
            <a:endParaRPr lang="ru-RU" b="1" dirty="0" smtClean="0">
              <a:solidFill>
                <a:srgbClr val="16625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 мероприятий по результатам СПТ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Внесение пунктов в ИПР…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Система самоуправления</a:t>
            </a:r>
          </a:p>
          <a:p>
            <a:pPr marL="342900" indent="-342900" algn="just">
              <a:buAutoNum type="arabicPeriod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ВОЛОНТЕРСТВО</a:t>
            </a:r>
          </a:p>
          <a:p>
            <a:pPr marL="342900" indent="-342900" algn="just">
              <a:buAutoNum type="arabicPeriod"/>
            </a:pPr>
            <a:endParaRPr lang="ru-RU" b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5904" t="26029" r="26277" b="8156"/>
          <a:stretch/>
        </p:blipFill>
        <p:spPr>
          <a:xfrm>
            <a:off x="517551" y="594161"/>
            <a:ext cx="5173603" cy="5064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5819" t="44655" r="26275" b="9468"/>
          <a:stretch/>
        </p:blipFill>
        <p:spPr>
          <a:xfrm>
            <a:off x="5880539" y="2353266"/>
            <a:ext cx="5997782" cy="40832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58671" y="9152"/>
            <a:ext cx="6504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подготовки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6573" t="25786" r="47287" b="44045"/>
          <a:stretch/>
        </p:blipFill>
        <p:spPr>
          <a:xfrm>
            <a:off x="7254239" y="594161"/>
            <a:ext cx="2519681" cy="16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600" t="26044" r="43098" b="8770"/>
          <a:stretch/>
        </p:blipFill>
        <p:spPr>
          <a:xfrm>
            <a:off x="335280" y="314960"/>
            <a:ext cx="3677920" cy="3820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814" t="37373" r="43178" b="16069"/>
          <a:stretch/>
        </p:blipFill>
        <p:spPr>
          <a:xfrm>
            <a:off x="4013200" y="1686560"/>
            <a:ext cx="3992881" cy="2987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447" t="21319" r="43027" b="12833"/>
          <a:stretch/>
        </p:blipFill>
        <p:spPr>
          <a:xfrm>
            <a:off x="8006081" y="2540000"/>
            <a:ext cx="3769360" cy="404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МАУ ИМЦ">
  <a:themeElements>
    <a:clrScheme name="Другая 4">
      <a:dk1>
        <a:srgbClr val="00666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МАУ ИМЦ" id="{EF005E62-8E39-46C4-86E1-32C29D8EC3E5}" vid="{0298A1A0-F84A-4BB2-9A20-FD4CD75B416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МАУ ИМЦ</Template>
  <TotalTime>2694</TotalTime>
  <Words>874</Words>
  <Application>Microsoft Office PowerPoint</Application>
  <PresentationFormat>Широкоэкранный</PresentationFormat>
  <Paragraphs>122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-apple-system</vt:lpstr>
      <vt:lpstr>Arial</vt:lpstr>
      <vt:lpstr>Calibri</vt:lpstr>
      <vt:lpstr>Century Gothic</vt:lpstr>
      <vt:lpstr>MS Mincho</vt:lpstr>
      <vt:lpstr>Open Sans 1 Bold</vt:lpstr>
      <vt:lpstr>Times New Roman</vt:lpstr>
      <vt:lpstr>Шаблон МАУ ИМЦ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Чтение как психолого-педагогический ресурс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Марина Валерьевна Ефремова</cp:lastModifiedBy>
  <cp:revision>144</cp:revision>
  <dcterms:created xsi:type="dcterms:W3CDTF">2020-08-10T04:19:49Z</dcterms:created>
  <dcterms:modified xsi:type="dcterms:W3CDTF">2024-03-20T03:10:11Z</dcterms:modified>
</cp:coreProperties>
</file>