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1628800"/>
            <a:ext cx="4390256" cy="1370583"/>
          </a:xfrm>
        </p:spPr>
        <p:txBody>
          <a:bodyPr/>
          <a:lstStyle/>
          <a:p>
            <a:r>
              <a:rPr lang="ru-RU" dirty="0"/>
              <a:t>Изотерапия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5733256"/>
            <a:ext cx="3344416" cy="8640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1800" dirty="0">
                <a:solidFill>
                  <a:schemeClr val="tx1"/>
                </a:solidFill>
              </a:rPr>
              <a:t>Подготовил: педагог-психолог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МАОУ СОШ № 12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Черемисина А.А.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203848" y="3501008"/>
            <a:ext cx="3888432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Рисование солью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pPr lvl="0" algn="just"/>
            <a:r>
              <a:rPr lang="ru-RU" sz="3200" b="1" dirty="0"/>
              <a:t>Изотерапия </a:t>
            </a:r>
            <a:r>
              <a:rPr lang="ru-RU" sz="3200" dirty="0"/>
              <a:t>- рисование цветным песком, пальчиками на зеркале и на бумаге, пластилиновое рисование, рисование солью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Цель:</a:t>
            </a:r>
            <a:r>
              <a:rPr lang="ru-RU" dirty="0"/>
              <a:t> коррекция эмоциональной сферы, гармонизация душевного равновесия, получение нового опыта.</a:t>
            </a:r>
          </a:p>
          <a:p>
            <a:pPr>
              <a:buNone/>
            </a:pPr>
            <a:r>
              <a:rPr lang="ru-RU" b="1" dirty="0"/>
              <a:t>Задачи:</a:t>
            </a:r>
            <a:endParaRPr lang="ru-RU" dirty="0"/>
          </a:p>
          <a:p>
            <a:pPr>
              <a:buNone/>
            </a:pPr>
            <a:r>
              <a:rPr lang="ru-RU" dirty="0"/>
              <a:t>	•снижение уровня эмоционального напряжения и тревожности;</a:t>
            </a:r>
          </a:p>
          <a:p>
            <a:pPr>
              <a:buNone/>
            </a:pPr>
            <a:r>
              <a:rPr lang="ru-RU" dirty="0"/>
              <a:t>	• развитие творческого потенциала;</a:t>
            </a:r>
          </a:p>
          <a:p>
            <a:pPr>
              <a:buNone/>
            </a:pPr>
            <a:r>
              <a:rPr lang="ru-RU" dirty="0"/>
              <a:t>	• активизации внутренних ресурсов;</a:t>
            </a:r>
          </a:p>
          <a:p>
            <a:pPr>
              <a:buNone/>
            </a:pPr>
            <a:r>
              <a:rPr lang="ru-RU" dirty="0"/>
              <a:t>	• гармонизации внутреннего состояния;</a:t>
            </a:r>
          </a:p>
          <a:p>
            <a:pPr>
              <a:buNone/>
            </a:pPr>
            <a:r>
              <a:rPr lang="ru-RU" dirty="0"/>
              <a:t>	• релаксация.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pPr lvl="0" algn="just"/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6192688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/>
              <a:t>Преимущества:</a:t>
            </a:r>
          </a:p>
          <a:p>
            <a:pPr lvl="0"/>
            <a:r>
              <a:rPr lang="ru-RU" dirty="0"/>
              <a:t>предоставляет возможность для выражения агрессивных чувств в социально-приемлемой манере: рисование, живопись, лепка являются безопасными способами разрядки напряжения;</a:t>
            </a:r>
          </a:p>
          <a:p>
            <a:pPr lvl="0"/>
            <a:r>
              <a:rPr lang="ru-RU" dirty="0"/>
              <a:t>ускоряет прогресс в терапии: подсознательные конфликты и внутренние переживания легче выражаются с помощью зрительных образов;</a:t>
            </a:r>
          </a:p>
          <a:p>
            <a:pPr lvl="0"/>
            <a:r>
              <a:rPr lang="ru-RU" dirty="0"/>
              <a:t>позволяет работать с мыслями и чувствами, которые кажутся непреодолимыми;</a:t>
            </a:r>
          </a:p>
          <a:p>
            <a:pPr lvl="0"/>
            <a:r>
              <a:rPr lang="ru-RU" dirty="0"/>
              <a:t>помогает укрепить взаимоотношения между участниками; </a:t>
            </a:r>
          </a:p>
          <a:p>
            <a:pPr lvl="0"/>
            <a:r>
              <a:rPr lang="ru-RU" dirty="0"/>
              <a:t>способствует возникновению чувства внутреннего контроля и порядка;</a:t>
            </a:r>
          </a:p>
          <a:p>
            <a:pPr lvl="0"/>
            <a:r>
              <a:rPr lang="ru-RU" dirty="0"/>
              <a:t>развивает и усиливает внимание к чувствам;</a:t>
            </a:r>
          </a:p>
          <a:p>
            <a:pPr lvl="0"/>
            <a:r>
              <a:rPr lang="ru-RU" dirty="0"/>
              <a:t>усиливает ощущение собственной личностной ценности, повышает художественную компетентность.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2400" b="1" dirty="0"/>
              <a:t>История возникновения </a:t>
            </a:r>
            <a:r>
              <a:rPr lang="ru-RU" sz="2400" b="1" dirty="0" err="1"/>
              <a:t>изотерапии</a:t>
            </a:r>
            <a:br>
              <a:rPr lang="ru-RU" sz="3200" dirty="0"/>
            </a:b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Изотерапия возникла на пересечении 3 наук – </a:t>
            </a:r>
            <a:r>
              <a:rPr lang="ru-RU" b="1" dirty="0"/>
              <a:t>психологии, психиатрии, искусствоведения. </a:t>
            </a:r>
          </a:p>
          <a:p>
            <a:pPr algn="just">
              <a:buNone/>
            </a:pPr>
            <a:r>
              <a:rPr lang="ru-RU" dirty="0"/>
              <a:t>Всё началось в </a:t>
            </a:r>
            <a:r>
              <a:rPr lang="ru-RU" b="1" dirty="0"/>
              <a:t>1872</a:t>
            </a:r>
            <a:r>
              <a:rPr lang="ru-RU" dirty="0"/>
              <a:t> году с наблюдения за душевнобольными, которые начинали рисовать при ухудшении своего состояния. Но как только оно стабилизировалось, больные тут же прекращали рисовать. </a:t>
            </a:r>
          </a:p>
          <a:p>
            <a:pPr algn="just">
              <a:buNone/>
            </a:pPr>
            <a:r>
              <a:rPr lang="ru-RU" dirty="0"/>
              <a:t>Основоположниками методики считают психиатра </a:t>
            </a:r>
            <a:r>
              <a:rPr lang="ru-RU" dirty="0" err="1"/>
              <a:t>М.Симона</a:t>
            </a:r>
            <a:r>
              <a:rPr lang="ru-RU" dirty="0"/>
              <a:t> и судебного медика </a:t>
            </a:r>
            <a:r>
              <a:rPr lang="ru-RU" dirty="0" err="1"/>
              <a:t>А.Ардье</a:t>
            </a:r>
            <a:r>
              <a:rPr lang="ru-RU" dirty="0"/>
              <a:t>. </a:t>
            </a:r>
          </a:p>
          <a:p>
            <a:pPr algn="just">
              <a:buNone/>
            </a:pPr>
            <a:r>
              <a:rPr lang="ru-RU" dirty="0"/>
              <a:t>Сам термин </a:t>
            </a:r>
            <a:r>
              <a:rPr lang="ru-RU" dirty="0" err="1"/>
              <a:t>изотерапия</a:t>
            </a:r>
            <a:r>
              <a:rPr lang="ru-RU" dirty="0"/>
              <a:t> был введен в употребление художником </a:t>
            </a:r>
            <a:r>
              <a:rPr lang="ru-RU" b="1" dirty="0" err="1"/>
              <a:t>Адрианом</a:t>
            </a:r>
            <a:r>
              <a:rPr lang="ru-RU" b="1" dirty="0"/>
              <a:t> Хиллом</a:t>
            </a:r>
            <a:r>
              <a:rPr lang="ru-RU" dirty="0"/>
              <a:t> в 1938 году.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pPr lvl="0" algn="just"/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19256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/>
              <a:t>Методы </a:t>
            </a:r>
            <a:r>
              <a:rPr lang="ru-RU" b="1" dirty="0" err="1"/>
              <a:t>изотерапии</a:t>
            </a:r>
            <a:endParaRPr lang="ru-RU" dirty="0"/>
          </a:p>
          <a:p>
            <a:pPr>
              <a:buNone/>
            </a:pPr>
            <a:r>
              <a:rPr lang="ru-RU" dirty="0"/>
              <a:t>Вся </a:t>
            </a:r>
            <a:r>
              <a:rPr lang="ru-RU" dirty="0" err="1"/>
              <a:t>изотерапия</a:t>
            </a:r>
            <a:r>
              <a:rPr lang="ru-RU" dirty="0"/>
              <a:t> делится на два основных вида:</a:t>
            </a:r>
          </a:p>
          <a:p>
            <a:r>
              <a:rPr lang="ru-RU" b="1" dirty="0"/>
              <a:t> Пассивный</a:t>
            </a:r>
            <a:r>
              <a:rPr lang="ru-RU" dirty="0"/>
              <a:t> – он заключается в работе с уже созданными произведениями искусства (срисовка, создание уменьшенных копий и т.д.);</a:t>
            </a:r>
          </a:p>
          <a:p>
            <a:r>
              <a:rPr lang="ru-RU" b="1" dirty="0"/>
              <a:t> Активный</a:t>
            </a:r>
            <a:r>
              <a:rPr lang="ru-RU" dirty="0"/>
              <a:t> – создание чего-то нового, своего собственного видения каких-то вещей и предметов и отражения их в рисовании или лепке.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188640"/>
            <a:ext cx="3384376" cy="1728192"/>
          </a:xfrm>
        </p:spPr>
        <p:txBody>
          <a:bodyPr>
            <a:noAutofit/>
          </a:bodyPr>
          <a:lstStyle/>
          <a:p>
            <a:pPr algn="r"/>
            <a:br>
              <a:rPr lang="ru-RU" sz="1600" dirty="0"/>
            </a:br>
            <a:br>
              <a:rPr lang="ru-RU" sz="1600" dirty="0"/>
            </a:br>
            <a:br>
              <a:rPr lang="ru-RU" sz="1600" dirty="0"/>
            </a:br>
            <a:br>
              <a:rPr lang="ru-RU" sz="1600" dirty="0"/>
            </a:br>
            <a:r>
              <a:rPr lang="ru-RU" sz="1600" b="1" dirty="0"/>
              <a:t>Для работы понадобятся:</a:t>
            </a:r>
            <a:br>
              <a:rPr lang="ru-RU" sz="1600" b="1" dirty="0"/>
            </a:br>
            <a:r>
              <a:rPr lang="ru-RU" sz="1600" dirty="0"/>
              <a:t>Соль</a:t>
            </a:r>
            <a:br>
              <a:rPr lang="ru-RU" sz="1600" dirty="0"/>
            </a:br>
            <a:r>
              <a:rPr lang="ru-RU" sz="1600" dirty="0"/>
              <a:t>Бумага (картон)</a:t>
            </a:r>
            <a:br>
              <a:rPr lang="ru-RU" sz="1600" dirty="0"/>
            </a:br>
            <a:r>
              <a:rPr lang="ru-RU" sz="1600" dirty="0"/>
              <a:t>Клей ПВА</a:t>
            </a:r>
            <a:br>
              <a:rPr lang="ru-RU" sz="1600" dirty="0"/>
            </a:br>
            <a:r>
              <a:rPr lang="ru-RU" sz="1600" dirty="0"/>
              <a:t>Краски (гуашь)</a:t>
            </a:r>
            <a:br>
              <a:rPr lang="ru-RU" sz="1600" dirty="0"/>
            </a:br>
            <a:r>
              <a:rPr lang="ru-RU" sz="1600" dirty="0"/>
              <a:t>Кисточка</a:t>
            </a:r>
            <a:br>
              <a:rPr lang="ru-RU" sz="3200" dirty="0"/>
            </a:b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4499992" cy="5229200"/>
          </a:xfrm>
        </p:spPr>
        <p:txBody>
          <a:bodyPr>
            <a:normAutofit fontScale="92500"/>
          </a:bodyPr>
          <a:lstStyle/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ru-RU" sz="2400" dirty="0"/>
              <a:t>Обведите клеем контур рисунка, дайте немного времени подсохнуть.</a:t>
            </a:r>
          </a:p>
          <a:p>
            <a:pPr marL="457200" indent="-457200" algn="just">
              <a:spcBef>
                <a:spcPts val="0"/>
              </a:spcBef>
              <a:buNone/>
            </a:pPr>
            <a:endParaRPr lang="ru-RU" sz="2400" dirty="0"/>
          </a:p>
          <a:p>
            <a:pPr algn="just">
              <a:spcBef>
                <a:spcPts val="0"/>
              </a:spcBef>
              <a:buNone/>
            </a:pPr>
            <a:r>
              <a:rPr lang="ru-RU" sz="2400" dirty="0"/>
              <a:t>2. Теперь посыпьте рисунок солью.</a:t>
            </a:r>
          </a:p>
          <a:p>
            <a:pPr algn="just">
              <a:spcBef>
                <a:spcPts val="0"/>
              </a:spcBef>
              <a:buNone/>
            </a:pPr>
            <a:endParaRPr lang="ru-RU" sz="2400" dirty="0"/>
          </a:p>
          <a:p>
            <a:pPr algn="just">
              <a:spcBef>
                <a:spcPts val="0"/>
              </a:spcBef>
              <a:buNone/>
            </a:pPr>
            <a:r>
              <a:rPr lang="ru-RU" sz="2400" dirty="0"/>
              <a:t>3. После того как клей подсохнет, стряхните излишки соли.</a:t>
            </a:r>
          </a:p>
          <a:p>
            <a:pPr algn="just">
              <a:spcBef>
                <a:spcPts val="0"/>
              </a:spcBef>
              <a:buNone/>
            </a:pPr>
            <a:endParaRPr lang="ru-RU" sz="2400" dirty="0"/>
          </a:p>
          <a:p>
            <a:pPr algn="just">
              <a:spcBef>
                <a:spcPts val="0"/>
              </a:spcBef>
              <a:buNone/>
            </a:pPr>
            <a:r>
              <a:rPr lang="ru-RU" sz="2400" dirty="0"/>
              <a:t>4. Обмакните кисточку в краску и аккуратно прикоснитесь к солевой линии и наблюдайте за тем, как цвет растекается по контуру.</a:t>
            </a:r>
            <a:endParaRPr lang="ru-RU" dirty="0"/>
          </a:p>
        </p:txBody>
      </p:sp>
      <p:pic>
        <p:nvPicPr>
          <p:cNvPr id="2050" name="Picture 2" descr="C:\Users\user\Desktop\Выступление\соль 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916832"/>
            <a:ext cx="4716016" cy="4716016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51520" y="260648"/>
            <a:ext cx="4968552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Инструкция</a:t>
            </a:r>
            <a:br>
              <a:rPr kumimoji="0" lang="ru-RU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pPr lvl="0" algn="just"/>
            <a:br>
              <a:rPr lang="ru-RU" sz="3200" dirty="0"/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55776" y="2780928"/>
            <a:ext cx="5904656" cy="1080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800" dirty="0"/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277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Изотерапия</vt:lpstr>
      <vt:lpstr>Изотерапия - рисование цветным песком, пальчиками на зеркале и на бумаге, пластилиновое рисование, рисование солью </vt:lpstr>
      <vt:lpstr> </vt:lpstr>
      <vt:lpstr>История возникновения изотерапии  </vt:lpstr>
      <vt:lpstr> </vt:lpstr>
      <vt:lpstr>    Для работы понадобятся: Соль Бумага (картон) Клей ПВА Краски (гуашь) Кисточка 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4eremisinaalisa@gmail.com</cp:lastModifiedBy>
  <cp:revision>9</cp:revision>
  <dcterms:created xsi:type="dcterms:W3CDTF">2024-03-19T08:03:51Z</dcterms:created>
  <dcterms:modified xsi:type="dcterms:W3CDTF">2024-03-21T03:27:10Z</dcterms:modified>
</cp:coreProperties>
</file>