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7" r:id="rId5"/>
    <p:sldId id="269" r:id="rId6"/>
    <p:sldId id="257" r:id="rId7"/>
    <p:sldId id="259" r:id="rId8"/>
    <p:sldId id="260" r:id="rId9"/>
    <p:sldId id="264" r:id="rId10"/>
    <p:sldId id="261" r:id="rId11"/>
    <p:sldId id="270" r:id="rId12"/>
    <p:sldId id="262" r:id="rId13"/>
    <p:sldId id="263" r:id="rId14"/>
    <p:sldId id="265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A2A-ED13-4D61-BB19-94E053030CE8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FD58-E4A7-4FCC-AC09-E17D1E2C3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139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A2A-ED13-4D61-BB19-94E053030CE8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FD58-E4A7-4FCC-AC09-E17D1E2C3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415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A2A-ED13-4D61-BB19-94E053030CE8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FD58-E4A7-4FCC-AC09-E17D1E2C3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43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A2A-ED13-4D61-BB19-94E053030CE8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FD58-E4A7-4FCC-AC09-E17D1E2C3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83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A2A-ED13-4D61-BB19-94E053030CE8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FD58-E4A7-4FCC-AC09-E17D1E2C3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960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A2A-ED13-4D61-BB19-94E053030CE8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FD58-E4A7-4FCC-AC09-E17D1E2C3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66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A2A-ED13-4D61-BB19-94E053030CE8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FD58-E4A7-4FCC-AC09-E17D1E2C3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45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A2A-ED13-4D61-BB19-94E053030CE8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FD58-E4A7-4FCC-AC09-E17D1E2C3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95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A2A-ED13-4D61-BB19-94E053030CE8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FD58-E4A7-4FCC-AC09-E17D1E2C3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43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A2A-ED13-4D61-BB19-94E053030CE8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FD58-E4A7-4FCC-AC09-E17D1E2C3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38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DA2A-ED13-4D61-BB19-94E053030CE8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0FD58-E4A7-4FCC-AC09-E17D1E2C3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77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FDA2A-ED13-4D61-BB19-94E053030CE8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0FD58-E4A7-4FCC-AC09-E17D1E2C3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73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trofimova@cpc.tomsk.ru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Школьный формат профориентационной консультации.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274" y="5239510"/>
            <a:ext cx="2642155" cy="77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088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для клиента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1995487"/>
            <a:ext cx="5967412" cy="4194176"/>
          </a:xfrm>
        </p:spPr>
        <p:txBody>
          <a:bodyPr/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Снижение тревоги</a:t>
            </a:r>
          </a:p>
          <a:p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Согласование интересов, способностей, возможностей с потребностями рынка труда</a:t>
            </a:r>
          </a:p>
          <a:p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Готовность планировать и проектировать свое будущее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823200" y="1995487"/>
            <a:ext cx="3684588" cy="368458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527534"/>
            <a:ext cx="1411288" cy="41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676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Результаты для клиента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6478" y="1995487"/>
            <a:ext cx="7566722" cy="4081347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«Я хочу» - обретение своей, а не чужой цели, узнавание будущего результата </a:t>
            </a:r>
          </a:p>
          <a:p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«Я могу» – открытие и освоение своих способностей</a:t>
            </a:r>
          </a:p>
          <a:p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«Мои ограничения» – выявление преград на жизненном пути в достижении значимых целей </a:t>
            </a:r>
          </a:p>
          <a:p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«Мой план» – совместный поиск путей и способов преодоления препятствий на пути к целям, проба сил в выбираемых сферах профессиональной деятельности</a:t>
            </a:r>
          </a:p>
          <a:p>
            <a:r>
              <a:rPr lang="ru-RU" sz="2000" b="1" dirty="0">
                <a:latin typeface="Cambria" panose="02040503050406030204" pitchFamily="18" charset="0"/>
                <a:ea typeface="Cambria" panose="02040503050406030204" pitchFamily="18" charset="0"/>
              </a:rPr>
              <a:t>«Мои достижения» – оценка промежуточных результатов (где я сейчас нахожусь, в нужном ли направлении двигаюсь), корректировка целей или путей достижения (оценка, анализ, новый план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823200" y="1995487"/>
            <a:ext cx="3684588" cy="368458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527534"/>
            <a:ext cx="1411288" cy="41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037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ВАЖНО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6145212" cy="4398963"/>
          </a:xfrm>
        </p:spPr>
        <p:txBody>
          <a:bodyPr/>
          <a:lstStyle/>
          <a:p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Конфиденциальность</a:t>
            </a:r>
          </a:p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Есть пределы компетентности</a:t>
            </a:r>
          </a:p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Мы помним про индивидуальные и культурные отличия</a:t>
            </a:r>
          </a:p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Всегда с уважением</a:t>
            </a:r>
          </a:p>
          <a:p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892256" y="2172494"/>
            <a:ext cx="3138488" cy="313848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527534"/>
            <a:ext cx="1411288" cy="41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815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800" y="304801"/>
            <a:ext cx="9918700" cy="1385888"/>
          </a:xfrm>
        </p:spPr>
        <p:txBody>
          <a:bodyPr/>
          <a:lstStyle/>
          <a:p>
            <a:r>
              <a:rPr lang="ru-RU" sz="4000" b="1" dirty="0">
                <a:latin typeface="Cambria" panose="02040503050406030204" pitchFamily="18" charset="0"/>
                <a:ea typeface="Cambria" panose="02040503050406030204" pitchFamily="18" charset="0"/>
              </a:rPr>
              <a:t>В чём прокачаться профконсультанту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6700" y="1600200"/>
            <a:ext cx="7429500" cy="4589463"/>
          </a:xfrm>
        </p:spPr>
        <p:txBody>
          <a:bodyPr/>
          <a:lstStyle/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Рынок труда</a:t>
            </a: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Требования к профессиям</a:t>
            </a: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Уровень зарплат</a:t>
            </a: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Маршруты профессионального образования</a:t>
            </a: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Условия поступления</a:t>
            </a:r>
          </a:p>
          <a:p>
            <a:pPr marL="0" indent="0" algn="ctr">
              <a:buNone/>
            </a:pP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или</a:t>
            </a:r>
          </a:p>
          <a:p>
            <a:pPr marL="0" indent="0">
              <a:buNone/>
            </a:pP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Где это все искать?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8251824" y="2093119"/>
            <a:ext cx="2570163" cy="257016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527534"/>
            <a:ext cx="1411288" cy="41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294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622" y="234156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Cambria" panose="02040503050406030204" pitchFamily="18" charset="0"/>
                <a:ea typeface="Cambria" panose="02040503050406030204" pitchFamily="18" charset="0"/>
              </a:rPr>
              <a:t>Давайте к практике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2594" y="1208485"/>
            <a:ext cx="9255513" cy="823912"/>
          </a:xfrm>
        </p:spPr>
        <p:txBody>
          <a:bodyPr/>
          <a:lstStyle/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Активные приемы профконсультирования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2594" y="2248596"/>
            <a:ext cx="6936060" cy="4375247"/>
          </a:xfrm>
        </p:spPr>
        <p:txBody>
          <a:bodyPr/>
          <a:lstStyle/>
          <a:p>
            <a:r>
              <a:rPr lang="ru-RU" dirty="0"/>
              <a:t>Элементы игры "Минус-плюс»</a:t>
            </a:r>
          </a:p>
          <a:p>
            <a:pPr marL="0" indent="0">
              <a:buNone/>
            </a:pPr>
            <a:r>
              <a:rPr lang="ru-RU" dirty="0"/>
              <a:t>Необходимо вспомнить вписать в бланк 3 пары глаголов – антонимов</a:t>
            </a:r>
          </a:p>
          <a:p>
            <a:pPr marL="0" indent="0">
              <a:buNone/>
            </a:pPr>
            <a:r>
              <a:rPr lang="ru-RU" dirty="0"/>
              <a:t>К каждому антониму подобрать соответствующую профессию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Обсудить и проанализировать результат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B73700C-9D09-496F-A4FE-5BC644517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7860" y="772715"/>
            <a:ext cx="4876800" cy="48768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0753BE2-D834-4B2C-854A-A9CED88EFBB3}"/>
              </a:ext>
            </a:extLst>
          </p:cNvPr>
          <p:cNvSpPr/>
          <p:nvPr/>
        </p:nvSpPr>
        <p:spPr>
          <a:xfrm>
            <a:off x="7360733" y="1791396"/>
            <a:ext cx="170613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молчать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50DD913-F5C0-4D62-AD7F-016700AAD60B}"/>
              </a:ext>
            </a:extLst>
          </p:cNvPr>
          <p:cNvSpPr/>
          <p:nvPr/>
        </p:nvSpPr>
        <p:spPr>
          <a:xfrm>
            <a:off x="9406189" y="1791396"/>
            <a:ext cx="182349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говорить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58E8632-5750-4B47-9AE5-9801F7AE73DF}"/>
              </a:ext>
            </a:extLst>
          </p:cNvPr>
          <p:cNvSpPr/>
          <p:nvPr/>
        </p:nvSpPr>
        <p:spPr>
          <a:xfrm>
            <a:off x="6785361" y="3885728"/>
            <a:ext cx="243096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библиотекарь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2061066-7CA5-4BEA-9679-7FA888CDA2DE}"/>
              </a:ext>
            </a:extLst>
          </p:cNvPr>
          <p:cNvSpPr/>
          <p:nvPr/>
        </p:nvSpPr>
        <p:spPr>
          <a:xfrm>
            <a:off x="9406189" y="3885728"/>
            <a:ext cx="2578333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радиоведущий</a:t>
            </a:r>
          </a:p>
        </p:txBody>
      </p:sp>
    </p:spTree>
    <p:extLst>
      <p:ext uri="{BB962C8B-B14F-4D97-AF65-F5344CB8AC3E}">
        <p14:creationId xmlns:p14="http://schemas.microsoft.com/office/powerpoint/2010/main" val="3962939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03E35EF-F653-4303-9073-3B912A86E6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712" y="1600200"/>
            <a:ext cx="3109912" cy="3109912"/>
          </a:xfrm>
          <a:prstGeom prst="rect">
            <a:avLst/>
          </a:prstGeom>
        </p:spPr>
      </p:pic>
      <p:sp>
        <p:nvSpPr>
          <p:cNvPr id="14" name="Объект 13">
            <a:extLst>
              <a:ext uri="{FF2B5EF4-FFF2-40B4-BE49-F238E27FC236}">
                <a16:creationId xmlns:a16="http://schemas.microsoft.com/office/drawing/2014/main" id="{8C8D1042-12B0-4A92-9C39-F9AB25239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00625" y="1120775"/>
            <a:ext cx="701516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latin typeface="Cambria" panose="02040503050406030204" pitchFamily="18" charset="0"/>
                <a:ea typeface="Cambria" panose="02040503050406030204" pitchFamily="18" charset="0"/>
              </a:rPr>
              <a:t>901179</a:t>
            </a:r>
          </a:p>
          <a:p>
            <a:pPr marL="0" indent="0">
              <a:buNone/>
            </a:pPr>
            <a:endParaRPr lang="ru-RU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trofimova@cpc.tomsk.ru</a:t>
            </a:r>
            <a:endParaRPr lang="ru-RU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ru-RU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sz="3600" b="1" dirty="0">
                <a:latin typeface="Cambria" panose="02040503050406030204" pitchFamily="18" charset="0"/>
                <a:ea typeface="Cambria" panose="02040503050406030204" pitchFamily="18" charset="0"/>
              </a:rPr>
              <a:t>Трофимова Анна 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val="3820947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Кто клиент?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942012" cy="3684588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Cambria" panose="02040503050406030204" pitchFamily="18" charset="0"/>
                <a:ea typeface="Cambria" panose="02040503050406030204" pitchFamily="18" charset="0"/>
              </a:rPr>
              <a:t>Обучающиеся</a:t>
            </a:r>
          </a:p>
          <a:p>
            <a:pPr algn="ctr"/>
            <a:r>
              <a:rPr lang="ru-RU" sz="4000" dirty="0">
                <a:latin typeface="Cambria" panose="02040503050406030204" pitchFamily="18" charset="0"/>
                <a:ea typeface="Cambria" panose="02040503050406030204" pitchFamily="18" charset="0"/>
              </a:rPr>
              <a:t>Родители/законные представители</a:t>
            </a:r>
          </a:p>
          <a:p>
            <a:pPr algn="ctr"/>
            <a:r>
              <a:rPr lang="ru-RU" sz="4000" dirty="0">
                <a:latin typeface="Cambria" panose="02040503050406030204" pitchFamily="18" charset="0"/>
                <a:ea typeface="Cambria" panose="02040503050406030204" pitchFamily="18" charset="0"/>
              </a:rPr>
              <a:t>Педагоги</a:t>
            </a:r>
          </a:p>
          <a:p>
            <a:pPr marL="0" indent="0" algn="ctr">
              <a:buNone/>
            </a:pP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Ваши варианты?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797800" y="2505075"/>
            <a:ext cx="2808288" cy="280828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527534"/>
            <a:ext cx="1411288" cy="41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559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С чем приходит «клиент»?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254000" y="2882899"/>
            <a:ext cx="8040688" cy="3294063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трудности, связанные с выбором профессии: незрелость личности для самостоятельного принятия решения, растерянность, неадекватные представления о профессии, противоречивость выборов и т.п.</a:t>
            </a:r>
          </a:p>
          <a:p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294688" y="1982788"/>
            <a:ext cx="3059112" cy="305911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527534"/>
            <a:ext cx="1411288" cy="41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282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С чем приходит «клиент»?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254000" y="2882899"/>
            <a:ext cx="8040688" cy="3294063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трудности, связанные с успеваемостью школьника: высокие притязания при слабой успеваемости, хорошие способности при низкой успеваемости и т.п.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294688" y="1982788"/>
            <a:ext cx="3059112" cy="305911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527534"/>
            <a:ext cx="1411288" cy="41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904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С чем приходит «клиент»?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254000" y="1828801"/>
            <a:ext cx="8040688" cy="4348162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 трудности, связанные с особенностями личности подростка: сложный или трудный характер, сложности адаптации в незнакомой социальной среде, особенности ментального здоровья и/или развития</a:t>
            </a:r>
          </a:p>
          <a:p>
            <a:pPr marL="0" indent="0">
              <a:buNone/>
            </a:pP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трудности, связанные с состоянием здоровья:</a:t>
            </a:r>
          </a:p>
          <a:p>
            <a:pPr marL="0" indent="0">
              <a:buNone/>
            </a:pPr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близорукость, тугоухость, заикание и </a:t>
            </a:r>
            <a:r>
              <a:rPr lang="ru-RU" b="1" dirty="0" err="1">
                <a:latin typeface="Cambria" panose="02040503050406030204" pitchFamily="18" charset="0"/>
                <a:ea typeface="Cambria" panose="02040503050406030204" pitchFamily="18" charset="0"/>
              </a:rPr>
              <a:t>т.п</a:t>
            </a: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294688" y="1982788"/>
            <a:ext cx="3059112" cy="305911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527534"/>
            <a:ext cx="1411288" cy="41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863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Задачи профориентационного консультирования в школе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ВЫБОР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Дополнительное образование</a:t>
            </a:r>
          </a:p>
          <a:p>
            <a:pPr marL="0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Профиль обучения</a:t>
            </a:r>
          </a:p>
          <a:p>
            <a:pPr marL="0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Образовательный маршрут после школы</a:t>
            </a:r>
          </a:p>
          <a:p>
            <a:pPr marL="0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Профессиональная область</a:t>
            </a:r>
          </a:p>
          <a:p>
            <a:pPr marL="0" indent="0">
              <a:buNone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Профессия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527534"/>
            <a:ext cx="1411288" cy="413060"/>
          </a:xfrm>
          <a:prstGeom prst="rect">
            <a:avLst/>
          </a:prstGeom>
        </p:spPr>
      </p:pic>
      <p:pic>
        <p:nvPicPr>
          <p:cNvPr id="1026" name="Picture 2" descr="Выбор – Бесплатные иконки: люди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0" y="2505075"/>
            <a:ext cx="3684588" cy="368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508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Типы профконсультирования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5157787" cy="4498975"/>
          </a:xfrm>
        </p:spPr>
        <p:txBody>
          <a:bodyPr/>
          <a:lstStyle/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Индивидуальная</a:t>
            </a:r>
          </a:p>
          <a:p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Групповая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1690688"/>
            <a:ext cx="5183188" cy="4498975"/>
          </a:xfrm>
        </p:spPr>
        <p:txBody>
          <a:bodyPr/>
          <a:lstStyle/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Просветительская</a:t>
            </a:r>
          </a:p>
          <a:p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Срочная по запросу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743" y="4724400"/>
            <a:ext cx="1346200" cy="13462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162" y="2209801"/>
            <a:ext cx="1358900" cy="13589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5499" y="2209802"/>
            <a:ext cx="1358900" cy="13589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8799" y="4445000"/>
            <a:ext cx="1625600" cy="16256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527534"/>
            <a:ext cx="1411288" cy="41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068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Содержание консультирования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1816100"/>
            <a:ext cx="5942012" cy="4373563"/>
          </a:xfrm>
        </p:spPr>
        <p:txBody>
          <a:bodyPr/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Диагностика</a:t>
            </a:r>
          </a:p>
          <a:p>
            <a:pPr marL="0" indent="0">
              <a:buNone/>
            </a:pP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Выявление контекстной информации (диагностическая беседа)</a:t>
            </a:r>
          </a:p>
          <a:p>
            <a:pPr marL="0" indent="0">
              <a:buNone/>
            </a:pP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Интерпретация результатов</a:t>
            </a:r>
          </a:p>
          <a:p>
            <a:pPr marL="0" indent="0">
              <a:buNone/>
            </a:pPr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Рекомендации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527534"/>
            <a:ext cx="1411288" cy="413060"/>
          </a:xfrm>
          <a:prstGeom prst="rect">
            <a:avLst/>
          </a:prstGeom>
        </p:spPr>
      </p:pic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826375" y="2486025"/>
            <a:ext cx="3033712" cy="303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355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Этапы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6100" y="1690688"/>
            <a:ext cx="5451475" cy="4498975"/>
          </a:xfrm>
        </p:spPr>
        <p:txBody>
          <a:bodyPr/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Установление контакта</a:t>
            </a:r>
          </a:p>
          <a:p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Сбор информации</a:t>
            </a:r>
          </a:p>
          <a:p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Постановка цели</a:t>
            </a:r>
          </a:p>
          <a:p>
            <a:endParaRPr lang="ru-RU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Обобщение и разработка решений</a:t>
            </a:r>
          </a:p>
        </p:txBody>
      </p:sp>
      <p:pic>
        <p:nvPicPr>
          <p:cNvPr id="7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921500" y="2505075"/>
            <a:ext cx="3684588" cy="368458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527534"/>
            <a:ext cx="1411288" cy="41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076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384</Words>
  <Application>Microsoft Office PowerPoint</Application>
  <PresentationFormat>Широкоэкранный</PresentationFormat>
  <Paragraphs>91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</vt:lpstr>
      <vt:lpstr>Тема Office</vt:lpstr>
      <vt:lpstr>Школьный формат профориентационной консультации. </vt:lpstr>
      <vt:lpstr>Кто клиент?</vt:lpstr>
      <vt:lpstr>С чем приходит «клиент»?</vt:lpstr>
      <vt:lpstr>С чем приходит «клиент»?</vt:lpstr>
      <vt:lpstr>С чем приходит «клиент»?</vt:lpstr>
      <vt:lpstr>Задачи профориентационного консультирования в школе</vt:lpstr>
      <vt:lpstr>Типы профконсультирования</vt:lpstr>
      <vt:lpstr>Содержание консультирования</vt:lpstr>
      <vt:lpstr>Этапы</vt:lpstr>
      <vt:lpstr>Результаты для клиента</vt:lpstr>
      <vt:lpstr>Результаты для клиента</vt:lpstr>
      <vt:lpstr>ВАЖНО</vt:lpstr>
      <vt:lpstr>В чём прокачаться профконсультанту?</vt:lpstr>
      <vt:lpstr>Давайте к практике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Школьный формат профориентационной консультации.</dc:title>
  <dc:creator>педагог</dc:creator>
  <cp:lastModifiedBy>Anna Trofimova</cp:lastModifiedBy>
  <cp:revision>24</cp:revision>
  <dcterms:created xsi:type="dcterms:W3CDTF">2024-02-27T08:59:35Z</dcterms:created>
  <dcterms:modified xsi:type="dcterms:W3CDTF">2024-02-27T16:57:03Z</dcterms:modified>
</cp:coreProperties>
</file>