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2" r:id="rId4"/>
    <p:sldId id="263" r:id="rId5"/>
    <p:sldId id="267" r:id="rId6"/>
    <p:sldId id="271" r:id="rId7"/>
    <p:sldId id="272" r:id="rId8"/>
    <p:sldId id="273" r:id="rId9"/>
    <p:sldId id="270" r:id="rId10"/>
    <p:sldId id="264" r:id="rId11"/>
    <p:sldId id="265" r:id="rId12"/>
    <p:sldId id="266" r:id="rId13"/>
    <p:sldId id="259" r:id="rId14"/>
    <p:sldId id="275" r:id="rId15"/>
    <p:sldId id="274" r:id="rId16"/>
    <p:sldId id="278" r:id="rId17"/>
    <p:sldId id="277" r:id="rId18"/>
    <p:sldId id="26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74" autoAdjust="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CE1DF9-1998-49C9-AEB1-DEA7CB874A7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65A9E5-F4EF-48DA-B507-381B91F62AF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ДДО</a:t>
          </a:r>
          <a:endParaRPr lang="ru-RU" dirty="0"/>
        </a:p>
      </dgm:t>
    </dgm:pt>
    <dgm:pt modelId="{2B03A35A-610E-41D1-99C1-219EEFE4C0F9}" type="parTrans" cxnId="{F2429C1E-AE05-4D28-A190-E140C505956F}">
      <dgm:prSet/>
      <dgm:spPr/>
      <dgm:t>
        <a:bodyPr/>
        <a:lstStyle/>
        <a:p>
          <a:endParaRPr lang="ru-RU"/>
        </a:p>
      </dgm:t>
    </dgm:pt>
    <dgm:pt modelId="{023FA975-902D-400E-AC18-3E399CB00E5A}" type="sibTrans" cxnId="{F2429C1E-AE05-4D28-A190-E140C505956F}">
      <dgm:prSet/>
      <dgm:spPr/>
      <dgm:t>
        <a:bodyPr/>
        <a:lstStyle/>
        <a:p>
          <a:endParaRPr lang="ru-RU"/>
        </a:p>
      </dgm:t>
    </dgm:pt>
    <dgm:pt modelId="{826AA113-B3FC-49E1-B48D-BE981ADAE386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Ч-П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Ч-Т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Ч-З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Ч-Ч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Ч-ХО</a:t>
          </a:r>
        </a:p>
        <a:p>
          <a:pPr>
            <a:lnSpc>
              <a:spcPct val="90000"/>
            </a:lnSpc>
          </a:pPr>
          <a:endParaRPr lang="ru-RU" sz="800" dirty="0"/>
        </a:p>
      </dgm:t>
    </dgm:pt>
    <dgm:pt modelId="{7848D1E3-C5C9-4BFB-9C56-D0AFEC36CDF3}" type="parTrans" cxnId="{1DE46873-6015-40DA-B43B-3A0421C26EB7}">
      <dgm:prSet/>
      <dgm:spPr/>
      <dgm:t>
        <a:bodyPr/>
        <a:lstStyle/>
        <a:p>
          <a:endParaRPr lang="ru-RU"/>
        </a:p>
      </dgm:t>
    </dgm:pt>
    <dgm:pt modelId="{9FA2B759-BA80-45C9-8222-D5E561140F79}" type="sibTrans" cxnId="{1DE46873-6015-40DA-B43B-3A0421C26EB7}">
      <dgm:prSet/>
      <dgm:spPr/>
      <dgm:t>
        <a:bodyPr/>
        <a:lstStyle/>
        <a:p>
          <a:endParaRPr lang="ru-RU"/>
        </a:p>
      </dgm:t>
    </dgm:pt>
    <dgm:pt modelId="{E022CDF9-1B4F-4779-A862-613E8D019D9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/>
            <a:t>САМ ЧЕЛОВЕК </a:t>
          </a:r>
        </a:p>
        <a:p>
          <a:r>
            <a:rPr lang="ru-RU" sz="1600" b="1" dirty="0" smtClean="0"/>
            <a:t>Ч-П</a:t>
          </a:r>
        </a:p>
        <a:p>
          <a:r>
            <a:rPr lang="ru-RU" sz="1600" b="1" dirty="0" smtClean="0"/>
            <a:t>Ч-Т</a:t>
          </a:r>
        </a:p>
        <a:p>
          <a:r>
            <a:rPr lang="ru-RU" sz="1600" b="1" dirty="0" smtClean="0"/>
            <a:t>Ч-З</a:t>
          </a:r>
        </a:p>
        <a:p>
          <a:r>
            <a:rPr lang="ru-RU" sz="1600" b="1" dirty="0" smtClean="0"/>
            <a:t>Ч-Ч</a:t>
          </a:r>
        </a:p>
        <a:p>
          <a:r>
            <a:rPr lang="ru-RU" sz="1600" b="1" dirty="0" smtClean="0"/>
            <a:t>Ч-ХО</a:t>
          </a:r>
          <a:endParaRPr lang="ru-RU" sz="1600" dirty="0"/>
        </a:p>
      </dgm:t>
    </dgm:pt>
    <dgm:pt modelId="{D8DCC1A1-24C9-445E-8C6A-9C4F09BB1FB0}" type="parTrans" cxnId="{CC28E6C0-090C-466B-9CCE-D9D295D0756F}">
      <dgm:prSet/>
      <dgm:spPr/>
      <dgm:t>
        <a:bodyPr/>
        <a:lstStyle/>
        <a:p>
          <a:endParaRPr lang="ru-RU"/>
        </a:p>
      </dgm:t>
    </dgm:pt>
    <dgm:pt modelId="{807F263C-BA17-4102-82BD-AEB65ED567D1}" type="sibTrans" cxnId="{CC28E6C0-090C-466B-9CCE-D9D295D0756F}">
      <dgm:prSet/>
      <dgm:spPr/>
      <dgm:t>
        <a:bodyPr/>
        <a:lstStyle/>
        <a:p>
          <a:endParaRPr lang="ru-RU"/>
        </a:p>
      </dgm:t>
    </dgm:pt>
    <dgm:pt modelId="{4F58BCBA-986C-4CCC-B912-287BBFA7D287}" type="pres">
      <dgm:prSet presAssocID="{E5CE1DF9-1998-49C9-AEB1-DEA7CB874A7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15BF9B-E81C-4648-8486-67914312D2F7}" type="pres">
      <dgm:prSet presAssocID="{FC65A9E5-F4EF-48DA-B507-381B91F62AF6}" presName="horFlow" presStyleCnt="0"/>
      <dgm:spPr/>
    </dgm:pt>
    <dgm:pt modelId="{26E25F11-D8F9-44AA-9532-DBD24557A165}" type="pres">
      <dgm:prSet presAssocID="{FC65A9E5-F4EF-48DA-B507-381B91F62AF6}" presName="bigChev" presStyleLbl="node1" presStyleIdx="0" presStyleCnt="1"/>
      <dgm:spPr/>
      <dgm:t>
        <a:bodyPr/>
        <a:lstStyle/>
        <a:p>
          <a:endParaRPr lang="ru-RU"/>
        </a:p>
      </dgm:t>
    </dgm:pt>
    <dgm:pt modelId="{DF8A3C82-FB4A-4C26-8098-526F0924E619}" type="pres">
      <dgm:prSet presAssocID="{7848D1E3-C5C9-4BFB-9C56-D0AFEC36CDF3}" presName="parTrans" presStyleCnt="0"/>
      <dgm:spPr/>
    </dgm:pt>
    <dgm:pt modelId="{C4C49352-A5F8-4BEA-A288-0CEB73D63D3A}" type="pres">
      <dgm:prSet presAssocID="{826AA113-B3FC-49E1-B48D-BE981ADAE386}" presName="node" presStyleLbl="alignAccFollowNode1" presStyleIdx="0" presStyleCnt="2" custScaleX="100783" custScaleY="199306" custLinFactNeighborX="1822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FC45E-B965-415A-B0FA-2FFE9A30995F}" type="pres">
      <dgm:prSet presAssocID="{9FA2B759-BA80-45C9-8222-D5E561140F79}" presName="sibTrans" presStyleCnt="0"/>
      <dgm:spPr/>
    </dgm:pt>
    <dgm:pt modelId="{D953FDED-721F-4A90-99CE-D69766D99634}" type="pres">
      <dgm:prSet presAssocID="{E022CDF9-1B4F-4779-A862-613E8D019D94}" presName="node" presStyleLbl="alignAccFollowNode1" presStyleIdx="1" presStyleCnt="2" custScaleX="123451" custScaleY="202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3F8404-6EF2-4510-81A0-EA5462840FF7}" type="presOf" srcId="{E022CDF9-1B4F-4779-A862-613E8D019D94}" destId="{D953FDED-721F-4A90-99CE-D69766D99634}" srcOrd="0" destOrd="0" presId="urn:microsoft.com/office/officeart/2005/8/layout/lProcess3"/>
    <dgm:cxn modelId="{CC28E6C0-090C-466B-9CCE-D9D295D0756F}" srcId="{FC65A9E5-F4EF-48DA-B507-381B91F62AF6}" destId="{E022CDF9-1B4F-4779-A862-613E8D019D94}" srcOrd="1" destOrd="0" parTransId="{D8DCC1A1-24C9-445E-8C6A-9C4F09BB1FB0}" sibTransId="{807F263C-BA17-4102-82BD-AEB65ED567D1}"/>
    <dgm:cxn modelId="{40674BB7-FFB1-44A3-A827-49FFF3637689}" type="presOf" srcId="{FC65A9E5-F4EF-48DA-B507-381B91F62AF6}" destId="{26E25F11-D8F9-44AA-9532-DBD24557A165}" srcOrd="0" destOrd="0" presId="urn:microsoft.com/office/officeart/2005/8/layout/lProcess3"/>
    <dgm:cxn modelId="{1DE46873-6015-40DA-B43B-3A0421C26EB7}" srcId="{FC65A9E5-F4EF-48DA-B507-381B91F62AF6}" destId="{826AA113-B3FC-49E1-B48D-BE981ADAE386}" srcOrd="0" destOrd="0" parTransId="{7848D1E3-C5C9-4BFB-9C56-D0AFEC36CDF3}" sibTransId="{9FA2B759-BA80-45C9-8222-D5E561140F79}"/>
    <dgm:cxn modelId="{66E9B172-981E-4892-8A94-4D710CC87CB8}" type="presOf" srcId="{826AA113-B3FC-49E1-B48D-BE981ADAE386}" destId="{C4C49352-A5F8-4BEA-A288-0CEB73D63D3A}" srcOrd="0" destOrd="0" presId="urn:microsoft.com/office/officeart/2005/8/layout/lProcess3"/>
    <dgm:cxn modelId="{0485C88B-4C2B-49FF-A6A7-7A4231A207D1}" type="presOf" srcId="{E5CE1DF9-1998-49C9-AEB1-DEA7CB874A79}" destId="{4F58BCBA-986C-4CCC-B912-287BBFA7D287}" srcOrd="0" destOrd="0" presId="urn:microsoft.com/office/officeart/2005/8/layout/lProcess3"/>
    <dgm:cxn modelId="{F2429C1E-AE05-4D28-A190-E140C505956F}" srcId="{E5CE1DF9-1998-49C9-AEB1-DEA7CB874A79}" destId="{FC65A9E5-F4EF-48DA-B507-381B91F62AF6}" srcOrd="0" destOrd="0" parTransId="{2B03A35A-610E-41D1-99C1-219EEFE4C0F9}" sibTransId="{023FA975-902D-400E-AC18-3E399CB00E5A}"/>
    <dgm:cxn modelId="{9ED1E9B8-1E43-48F6-BE76-365AC54DCD66}" type="presParOf" srcId="{4F58BCBA-986C-4CCC-B912-287BBFA7D287}" destId="{BD15BF9B-E81C-4648-8486-67914312D2F7}" srcOrd="0" destOrd="0" presId="urn:microsoft.com/office/officeart/2005/8/layout/lProcess3"/>
    <dgm:cxn modelId="{8F3DE46F-F998-4272-ACDA-3B7B74B4BD7A}" type="presParOf" srcId="{BD15BF9B-E81C-4648-8486-67914312D2F7}" destId="{26E25F11-D8F9-44AA-9532-DBD24557A165}" srcOrd="0" destOrd="0" presId="urn:microsoft.com/office/officeart/2005/8/layout/lProcess3"/>
    <dgm:cxn modelId="{817B622C-BF21-4586-A904-C911934D6E5F}" type="presParOf" srcId="{BD15BF9B-E81C-4648-8486-67914312D2F7}" destId="{DF8A3C82-FB4A-4C26-8098-526F0924E619}" srcOrd="1" destOrd="0" presId="urn:microsoft.com/office/officeart/2005/8/layout/lProcess3"/>
    <dgm:cxn modelId="{9419DD10-9754-4B7E-81F3-163EAC6DDE83}" type="presParOf" srcId="{BD15BF9B-E81C-4648-8486-67914312D2F7}" destId="{C4C49352-A5F8-4BEA-A288-0CEB73D63D3A}" srcOrd="2" destOrd="0" presId="urn:microsoft.com/office/officeart/2005/8/layout/lProcess3"/>
    <dgm:cxn modelId="{6F30DA9B-02B8-420D-B273-5B1425F0621C}" type="presParOf" srcId="{BD15BF9B-E81C-4648-8486-67914312D2F7}" destId="{7DDFC45E-B965-415A-B0FA-2FFE9A30995F}" srcOrd="3" destOrd="0" presId="urn:microsoft.com/office/officeart/2005/8/layout/lProcess3"/>
    <dgm:cxn modelId="{3255D7E8-57D8-4756-A5C5-BEDB4844DDAD}" type="presParOf" srcId="{BD15BF9B-E81C-4648-8486-67914312D2F7}" destId="{D953FDED-721F-4A90-99CE-D69766D9963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CE1DF9-1998-49C9-AEB1-DEA7CB874A7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65A9E5-F4EF-48DA-B507-381B91F62AF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ОРИЕНТИР</a:t>
          </a:r>
          <a:endParaRPr lang="ru-RU" dirty="0"/>
        </a:p>
      </dgm:t>
    </dgm:pt>
    <dgm:pt modelId="{2B03A35A-610E-41D1-99C1-219EEFE4C0F9}" type="parTrans" cxnId="{F2429C1E-AE05-4D28-A190-E140C505956F}">
      <dgm:prSet/>
      <dgm:spPr/>
      <dgm:t>
        <a:bodyPr/>
        <a:lstStyle/>
        <a:p>
          <a:endParaRPr lang="ru-RU"/>
        </a:p>
      </dgm:t>
    </dgm:pt>
    <dgm:pt modelId="{023FA975-902D-400E-AC18-3E399CB00E5A}" type="sibTrans" cxnId="{F2429C1E-AE05-4D28-A190-E140C505956F}">
      <dgm:prSet/>
      <dgm:spPr/>
      <dgm:t>
        <a:bodyPr/>
        <a:lstStyle/>
        <a:p>
          <a:endParaRPr lang="ru-RU"/>
        </a:p>
      </dgm:t>
    </dgm:pt>
    <dgm:pt modelId="{826AA113-B3FC-49E1-B48D-BE981ADAE386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Ч-П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Ч-Т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Ч-З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Ч-Ч</a:t>
          </a:r>
        </a:p>
        <a:p>
          <a:pPr>
            <a:lnSpc>
              <a:spcPct val="100000"/>
            </a:lnSpc>
          </a:pPr>
          <a:r>
            <a:rPr lang="ru-RU" sz="1800" b="1" dirty="0" smtClean="0"/>
            <a:t>Ч-ХО</a:t>
          </a:r>
        </a:p>
        <a:p>
          <a:pPr>
            <a:lnSpc>
              <a:spcPct val="90000"/>
            </a:lnSpc>
          </a:pPr>
          <a:endParaRPr lang="ru-RU" sz="800" dirty="0"/>
        </a:p>
      </dgm:t>
    </dgm:pt>
    <dgm:pt modelId="{9FA2B759-BA80-45C9-8222-D5E561140F79}" type="sibTrans" cxnId="{1DE46873-6015-40DA-B43B-3A0421C26EB7}">
      <dgm:prSet/>
      <dgm:spPr/>
      <dgm:t>
        <a:bodyPr/>
        <a:lstStyle/>
        <a:p>
          <a:endParaRPr lang="ru-RU"/>
        </a:p>
      </dgm:t>
    </dgm:pt>
    <dgm:pt modelId="{7848D1E3-C5C9-4BFB-9C56-D0AFEC36CDF3}" type="parTrans" cxnId="{1DE46873-6015-40DA-B43B-3A0421C26EB7}">
      <dgm:prSet/>
      <dgm:spPr/>
      <dgm:t>
        <a:bodyPr/>
        <a:lstStyle/>
        <a:p>
          <a:endParaRPr lang="ru-RU"/>
        </a:p>
      </dgm:t>
    </dgm:pt>
    <dgm:pt modelId="{4F58BCBA-986C-4CCC-B912-287BBFA7D287}" type="pres">
      <dgm:prSet presAssocID="{E5CE1DF9-1998-49C9-AEB1-DEA7CB874A7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15BF9B-E81C-4648-8486-67914312D2F7}" type="pres">
      <dgm:prSet presAssocID="{FC65A9E5-F4EF-48DA-B507-381B91F62AF6}" presName="horFlow" presStyleCnt="0"/>
      <dgm:spPr/>
    </dgm:pt>
    <dgm:pt modelId="{26E25F11-D8F9-44AA-9532-DBD24557A165}" type="pres">
      <dgm:prSet presAssocID="{FC65A9E5-F4EF-48DA-B507-381B91F62AF6}" presName="bigChev" presStyleLbl="node1" presStyleIdx="0" presStyleCnt="1"/>
      <dgm:spPr/>
      <dgm:t>
        <a:bodyPr/>
        <a:lstStyle/>
        <a:p>
          <a:endParaRPr lang="ru-RU"/>
        </a:p>
      </dgm:t>
    </dgm:pt>
    <dgm:pt modelId="{DF8A3C82-FB4A-4C26-8098-526F0924E619}" type="pres">
      <dgm:prSet presAssocID="{7848D1E3-C5C9-4BFB-9C56-D0AFEC36CDF3}" presName="parTrans" presStyleCnt="0"/>
      <dgm:spPr/>
    </dgm:pt>
    <dgm:pt modelId="{C4C49352-A5F8-4BEA-A288-0CEB73D63D3A}" type="pres">
      <dgm:prSet presAssocID="{826AA113-B3FC-49E1-B48D-BE981ADAE386}" presName="node" presStyleLbl="alignAccFollowNode1" presStyleIdx="0" presStyleCnt="1" custScaleX="100783" custScaleY="199306" custLinFactNeighborX="1822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E46873-6015-40DA-B43B-3A0421C26EB7}" srcId="{FC65A9E5-F4EF-48DA-B507-381B91F62AF6}" destId="{826AA113-B3FC-49E1-B48D-BE981ADAE386}" srcOrd="0" destOrd="0" parTransId="{7848D1E3-C5C9-4BFB-9C56-D0AFEC36CDF3}" sibTransId="{9FA2B759-BA80-45C9-8222-D5E561140F79}"/>
    <dgm:cxn modelId="{40674BB7-FFB1-44A3-A827-49FFF3637689}" type="presOf" srcId="{FC65A9E5-F4EF-48DA-B507-381B91F62AF6}" destId="{26E25F11-D8F9-44AA-9532-DBD24557A165}" srcOrd="0" destOrd="0" presId="urn:microsoft.com/office/officeart/2005/8/layout/lProcess3"/>
    <dgm:cxn modelId="{66E9B172-981E-4892-8A94-4D710CC87CB8}" type="presOf" srcId="{826AA113-B3FC-49E1-B48D-BE981ADAE386}" destId="{C4C49352-A5F8-4BEA-A288-0CEB73D63D3A}" srcOrd="0" destOrd="0" presId="urn:microsoft.com/office/officeart/2005/8/layout/lProcess3"/>
    <dgm:cxn modelId="{0485C88B-4C2B-49FF-A6A7-7A4231A207D1}" type="presOf" srcId="{E5CE1DF9-1998-49C9-AEB1-DEA7CB874A79}" destId="{4F58BCBA-986C-4CCC-B912-287BBFA7D287}" srcOrd="0" destOrd="0" presId="urn:microsoft.com/office/officeart/2005/8/layout/lProcess3"/>
    <dgm:cxn modelId="{F2429C1E-AE05-4D28-A190-E140C505956F}" srcId="{E5CE1DF9-1998-49C9-AEB1-DEA7CB874A79}" destId="{FC65A9E5-F4EF-48DA-B507-381B91F62AF6}" srcOrd="0" destOrd="0" parTransId="{2B03A35A-610E-41D1-99C1-219EEFE4C0F9}" sibTransId="{023FA975-902D-400E-AC18-3E399CB00E5A}"/>
    <dgm:cxn modelId="{9ED1E9B8-1E43-48F6-BE76-365AC54DCD66}" type="presParOf" srcId="{4F58BCBA-986C-4CCC-B912-287BBFA7D287}" destId="{BD15BF9B-E81C-4648-8486-67914312D2F7}" srcOrd="0" destOrd="0" presId="urn:microsoft.com/office/officeart/2005/8/layout/lProcess3"/>
    <dgm:cxn modelId="{8F3DE46F-F998-4272-ACDA-3B7B74B4BD7A}" type="presParOf" srcId="{BD15BF9B-E81C-4648-8486-67914312D2F7}" destId="{26E25F11-D8F9-44AA-9532-DBD24557A165}" srcOrd="0" destOrd="0" presId="urn:microsoft.com/office/officeart/2005/8/layout/lProcess3"/>
    <dgm:cxn modelId="{817B622C-BF21-4586-A904-C911934D6E5F}" type="presParOf" srcId="{BD15BF9B-E81C-4648-8486-67914312D2F7}" destId="{DF8A3C82-FB4A-4C26-8098-526F0924E619}" srcOrd="1" destOrd="0" presId="urn:microsoft.com/office/officeart/2005/8/layout/lProcess3"/>
    <dgm:cxn modelId="{9419DD10-9754-4B7E-81F3-163EAC6DDE83}" type="presParOf" srcId="{BD15BF9B-E81C-4648-8486-67914312D2F7}" destId="{C4C49352-A5F8-4BEA-A288-0CEB73D63D3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CE1DF9-1998-49C9-AEB1-DEA7CB874A7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65A9E5-F4EF-48DA-B507-381B91F62AF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ТЕСТ ОПРЕДЕЛЕНИЯ ПРОФЕССИОНАЛЬНОЙ НАПРАВЛЕННОСТИ ЛИЧНОСТИ</a:t>
          </a:r>
        </a:p>
        <a:p>
          <a:r>
            <a:rPr lang="ru-RU" b="1" dirty="0" smtClean="0">
              <a:latin typeface="+mj-lt"/>
            </a:rPr>
            <a:t>(ДЖ. ХОЛЛАНД)</a:t>
          </a:r>
          <a:endParaRPr lang="ru-RU" dirty="0"/>
        </a:p>
      </dgm:t>
    </dgm:pt>
    <dgm:pt modelId="{2B03A35A-610E-41D1-99C1-219EEFE4C0F9}" type="parTrans" cxnId="{F2429C1E-AE05-4D28-A190-E140C505956F}">
      <dgm:prSet/>
      <dgm:spPr/>
      <dgm:t>
        <a:bodyPr/>
        <a:lstStyle/>
        <a:p>
          <a:endParaRPr lang="ru-RU"/>
        </a:p>
      </dgm:t>
    </dgm:pt>
    <dgm:pt modelId="{023FA975-902D-400E-AC18-3E399CB00E5A}" type="sibTrans" cxnId="{F2429C1E-AE05-4D28-A190-E140C505956F}">
      <dgm:prSet/>
      <dgm:spPr/>
      <dgm:t>
        <a:bodyPr/>
        <a:lstStyle/>
        <a:p>
          <a:endParaRPr lang="ru-RU"/>
        </a:p>
      </dgm:t>
    </dgm:pt>
    <dgm:pt modelId="{4F58BCBA-986C-4CCC-B912-287BBFA7D287}" type="pres">
      <dgm:prSet presAssocID="{E5CE1DF9-1998-49C9-AEB1-DEA7CB874A7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15BF9B-E81C-4648-8486-67914312D2F7}" type="pres">
      <dgm:prSet presAssocID="{FC65A9E5-F4EF-48DA-B507-381B91F62AF6}" presName="horFlow" presStyleCnt="0"/>
      <dgm:spPr/>
    </dgm:pt>
    <dgm:pt modelId="{26E25F11-D8F9-44AA-9532-DBD24557A165}" type="pres">
      <dgm:prSet presAssocID="{FC65A9E5-F4EF-48DA-B507-381B91F62AF6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40674BB7-FFB1-44A3-A827-49FFF3637689}" type="presOf" srcId="{FC65A9E5-F4EF-48DA-B507-381B91F62AF6}" destId="{26E25F11-D8F9-44AA-9532-DBD24557A165}" srcOrd="0" destOrd="0" presId="urn:microsoft.com/office/officeart/2005/8/layout/lProcess3"/>
    <dgm:cxn modelId="{0485C88B-4C2B-49FF-A6A7-7A4231A207D1}" type="presOf" srcId="{E5CE1DF9-1998-49C9-AEB1-DEA7CB874A79}" destId="{4F58BCBA-986C-4CCC-B912-287BBFA7D287}" srcOrd="0" destOrd="0" presId="urn:microsoft.com/office/officeart/2005/8/layout/lProcess3"/>
    <dgm:cxn modelId="{F2429C1E-AE05-4D28-A190-E140C505956F}" srcId="{E5CE1DF9-1998-49C9-AEB1-DEA7CB874A79}" destId="{FC65A9E5-F4EF-48DA-B507-381B91F62AF6}" srcOrd="0" destOrd="0" parTransId="{2B03A35A-610E-41D1-99C1-219EEFE4C0F9}" sibTransId="{023FA975-902D-400E-AC18-3E399CB00E5A}"/>
    <dgm:cxn modelId="{9ED1E9B8-1E43-48F6-BE76-365AC54DCD66}" type="presParOf" srcId="{4F58BCBA-986C-4CCC-B912-287BBFA7D287}" destId="{BD15BF9B-E81C-4648-8486-67914312D2F7}" srcOrd="0" destOrd="0" presId="urn:microsoft.com/office/officeart/2005/8/layout/lProcess3"/>
    <dgm:cxn modelId="{8F3DE46F-F998-4272-ACDA-3B7B74B4BD7A}" type="presParOf" srcId="{BD15BF9B-E81C-4648-8486-67914312D2F7}" destId="{26E25F11-D8F9-44AA-9532-DBD24557A16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CFA0BB-DF7B-4888-8671-C3FF03B2F88D}" type="doc">
      <dgm:prSet loTypeId="urn:microsoft.com/office/officeart/2005/8/layout/chevron1" loCatId="process" qsTypeId="urn:microsoft.com/office/officeart/2005/8/quickstyle/simple2" qsCatId="simple" csTypeId="urn:microsoft.com/office/officeart/2005/8/colors/colorful1" csCatId="colorful" phldr="1"/>
      <dgm:spPr/>
    </dgm:pt>
    <dgm:pt modelId="{64B16C61-44C5-4A9D-8D7B-3E7D86D6ADFA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ТЕСТ С ОБНОВЛЕННЫМИ ВАРИАНТАМИ </a:t>
          </a:r>
        </a:p>
        <a:p>
          <a:r>
            <a:rPr lang="ru-RU" sz="2000" dirty="0" smtClean="0">
              <a:latin typeface="+mj-lt"/>
            </a:rPr>
            <a:t>НАЗВАНИЙ ПРОФЕССИЙ</a:t>
          </a:r>
          <a:endParaRPr lang="ru-RU" sz="2000" dirty="0">
            <a:latin typeface="+mj-lt"/>
          </a:endParaRPr>
        </a:p>
      </dgm:t>
    </dgm:pt>
    <dgm:pt modelId="{10BF292D-E038-4708-99F8-850072EE8C64}" type="parTrans" cxnId="{6124B04F-C1D1-4AC7-8D73-47A9267BF954}">
      <dgm:prSet/>
      <dgm:spPr/>
      <dgm:t>
        <a:bodyPr/>
        <a:lstStyle/>
        <a:p>
          <a:endParaRPr lang="ru-RU"/>
        </a:p>
      </dgm:t>
    </dgm:pt>
    <dgm:pt modelId="{B01CFE8B-AD92-41B3-A301-BF26536BDC9F}" type="sibTrans" cxnId="{6124B04F-C1D1-4AC7-8D73-47A9267BF954}">
      <dgm:prSet/>
      <dgm:spPr/>
      <dgm:t>
        <a:bodyPr/>
        <a:lstStyle/>
        <a:p>
          <a:endParaRPr lang="ru-RU"/>
        </a:p>
      </dgm:t>
    </dgm:pt>
    <dgm:pt modelId="{7693CCCD-FF17-4C01-8ED7-346C878CF02E}" type="pres">
      <dgm:prSet presAssocID="{5DCFA0BB-DF7B-4888-8671-C3FF03B2F88D}" presName="Name0" presStyleCnt="0">
        <dgm:presLayoutVars>
          <dgm:dir/>
          <dgm:animLvl val="lvl"/>
          <dgm:resizeHandles val="exact"/>
        </dgm:presLayoutVars>
      </dgm:prSet>
      <dgm:spPr/>
    </dgm:pt>
    <dgm:pt modelId="{C38E543B-4E50-4544-AAE9-A9B772B571FE}" type="pres">
      <dgm:prSet presAssocID="{64B16C61-44C5-4A9D-8D7B-3E7D86D6ADFA}" presName="parTxOnly" presStyleLbl="node1" presStyleIdx="0" presStyleCnt="1" custScaleX="100098" custScaleY="130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4B04F-C1D1-4AC7-8D73-47A9267BF954}" srcId="{5DCFA0BB-DF7B-4888-8671-C3FF03B2F88D}" destId="{64B16C61-44C5-4A9D-8D7B-3E7D86D6ADFA}" srcOrd="0" destOrd="0" parTransId="{10BF292D-E038-4708-99F8-850072EE8C64}" sibTransId="{B01CFE8B-AD92-41B3-A301-BF26536BDC9F}"/>
    <dgm:cxn modelId="{2D98D6D3-4B8E-443C-B646-E9DC430922F4}" type="presOf" srcId="{64B16C61-44C5-4A9D-8D7B-3E7D86D6ADFA}" destId="{C38E543B-4E50-4544-AAE9-A9B772B571FE}" srcOrd="0" destOrd="0" presId="urn:microsoft.com/office/officeart/2005/8/layout/chevron1"/>
    <dgm:cxn modelId="{A07709C8-EBE4-483E-9EBA-76404F773BCB}" type="presOf" srcId="{5DCFA0BB-DF7B-4888-8671-C3FF03B2F88D}" destId="{7693CCCD-FF17-4C01-8ED7-346C878CF02E}" srcOrd="0" destOrd="0" presId="urn:microsoft.com/office/officeart/2005/8/layout/chevron1"/>
    <dgm:cxn modelId="{A7049FFD-C111-4B00-8916-3E7A1B718D3E}" type="presParOf" srcId="{7693CCCD-FF17-4C01-8ED7-346C878CF02E}" destId="{C38E543B-4E50-4544-AAE9-A9B772B571FE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CFA0BB-DF7B-4888-8671-C3FF03B2F88D}" type="doc">
      <dgm:prSet loTypeId="urn:microsoft.com/office/officeart/2005/8/layout/chevron1" loCatId="process" qsTypeId="urn:microsoft.com/office/officeart/2005/8/quickstyle/simple2" qsCatId="simple" csTypeId="urn:microsoft.com/office/officeart/2005/8/colors/colorful1" csCatId="colorful" phldr="1"/>
      <dgm:spPr/>
    </dgm:pt>
    <dgm:pt modelId="{64B16C61-44C5-4A9D-8D7B-3E7D86D6ADFA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ОБНОВЛЕННЫЕ ВАРИАНТЫ </a:t>
          </a:r>
        </a:p>
        <a:p>
          <a:r>
            <a:rPr lang="ru-RU" sz="2000" dirty="0" smtClean="0">
              <a:latin typeface="+mj-lt"/>
            </a:rPr>
            <a:t>НАЗВАНИЙ ПРОФЕССИЙ</a:t>
          </a:r>
          <a:endParaRPr lang="ru-RU" sz="2000" dirty="0">
            <a:latin typeface="+mj-lt"/>
          </a:endParaRPr>
        </a:p>
      </dgm:t>
    </dgm:pt>
    <dgm:pt modelId="{10BF292D-E038-4708-99F8-850072EE8C64}" type="parTrans" cxnId="{6124B04F-C1D1-4AC7-8D73-47A9267BF954}">
      <dgm:prSet/>
      <dgm:spPr/>
      <dgm:t>
        <a:bodyPr/>
        <a:lstStyle/>
        <a:p>
          <a:endParaRPr lang="ru-RU"/>
        </a:p>
      </dgm:t>
    </dgm:pt>
    <dgm:pt modelId="{B01CFE8B-AD92-41B3-A301-BF26536BDC9F}" type="sibTrans" cxnId="{6124B04F-C1D1-4AC7-8D73-47A9267BF954}">
      <dgm:prSet/>
      <dgm:spPr/>
      <dgm:t>
        <a:bodyPr/>
        <a:lstStyle/>
        <a:p>
          <a:endParaRPr lang="ru-RU"/>
        </a:p>
      </dgm:t>
    </dgm:pt>
    <dgm:pt modelId="{7693CCCD-FF17-4C01-8ED7-346C878CF02E}" type="pres">
      <dgm:prSet presAssocID="{5DCFA0BB-DF7B-4888-8671-C3FF03B2F88D}" presName="Name0" presStyleCnt="0">
        <dgm:presLayoutVars>
          <dgm:dir/>
          <dgm:animLvl val="lvl"/>
          <dgm:resizeHandles val="exact"/>
        </dgm:presLayoutVars>
      </dgm:prSet>
      <dgm:spPr/>
    </dgm:pt>
    <dgm:pt modelId="{C38E543B-4E50-4544-AAE9-A9B772B571FE}" type="pres">
      <dgm:prSet presAssocID="{64B16C61-44C5-4A9D-8D7B-3E7D86D6ADFA}" presName="parTxOnly" presStyleLbl="node1" presStyleIdx="0" presStyleCnt="1" custLinFactX="-100000" custLinFactNeighborX="-147517" custLinFactNeighborY="-811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4B04F-C1D1-4AC7-8D73-47A9267BF954}" srcId="{5DCFA0BB-DF7B-4888-8671-C3FF03B2F88D}" destId="{64B16C61-44C5-4A9D-8D7B-3E7D86D6ADFA}" srcOrd="0" destOrd="0" parTransId="{10BF292D-E038-4708-99F8-850072EE8C64}" sibTransId="{B01CFE8B-AD92-41B3-A301-BF26536BDC9F}"/>
    <dgm:cxn modelId="{2D98D6D3-4B8E-443C-B646-E9DC430922F4}" type="presOf" srcId="{64B16C61-44C5-4A9D-8D7B-3E7D86D6ADFA}" destId="{C38E543B-4E50-4544-AAE9-A9B772B571FE}" srcOrd="0" destOrd="0" presId="urn:microsoft.com/office/officeart/2005/8/layout/chevron1"/>
    <dgm:cxn modelId="{A07709C8-EBE4-483E-9EBA-76404F773BCB}" type="presOf" srcId="{5DCFA0BB-DF7B-4888-8671-C3FF03B2F88D}" destId="{7693CCCD-FF17-4C01-8ED7-346C878CF02E}" srcOrd="0" destOrd="0" presId="urn:microsoft.com/office/officeart/2005/8/layout/chevron1"/>
    <dgm:cxn modelId="{A7049FFD-C111-4B00-8916-3E7A1B718D3E}" type="presParOf" srcId="{7693CCCD-FF17-4C01-8ED7-346C878CF02E}" destId="{C38E543B-4E50-4544-AAE9-A9B772B571FE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CFA0BB-DF7B-4888-8671-C3FF03B2F88D}" type="doc">
      <dgm:prSet loTypeId="urn:microsoft.com/office/officeart/2005/8/layout/chevron1" loCatId="process" qsTypeId="urn:microsoft.com/office/officeart/2005/8/quickstyle/simple2" qsCatId="simple" csTypeId="urn:microsoft.com/office/officeart/2005/8/colors/colorful1" csCatId="colorful" phldr="1"/>
      <dgm:spPr/>
    </dgm:pt>
    <dgm:pt modelId="{64B16C61-44C5-4A9D-8D7B-3E7D86D6ADFA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ОБНОВЛЕННЫЕ ВАРИАНТЫ </a:t>
          </a:r>
        </a:p>
        <a:p>
          <a:r>
            <a:rPr lang="ru-RU" sz="2000" dirty="0" smtClean="0">
              <a:latin typeface="+mj-lt"/>
            </a:rPr>
            <a:t>НАЗВАНИЙ ПРОФЕССИЙ</a:t>
          </a:r>
          <a:endParaRPr lang="ru-RU" sz="2000" dirty="0">
            <a:latin typeface="+mj-lt"/>
          </a:endParaRPr>
        </a:p>
      </dgm:t>
    </dgm:pt>
    <dgm:pt modelId="{10BF292D-E038-4708-99F8-850072EE8C64}" type="parTrans" cxnId="{6124B04F-C1D1-4AC7-8D73-47A9267BF954}">
      <dgm:prSet/>
      <dgm:spPr/>
      <dgm:t>
        <a:bodyPr/>
        <a:lstStyle/>
        <a:p>
          <a:endParaRPr lang="ru-RU"/>
        </a:p>
      </dgm:t>
    </dgm:pt>
    <dgm:pt modelId="{B01CFE8B-AD92-41B3-A301-BF26536BDC9F}" type="sibTrans" cxnId="{6124B04F-C1D1-4AC7-8D73-47A9267BF954}">
      <dgm:prSet/>
      <dgm:spPr/>
      <dgm:t>
        <a:bodyPr/>
        <a:lstStyle/>
        <a:p>
          <a:endParaRPr lang="ru-RU"/>
        </a:p>
      </dgm:t>
    </dgm:pt>
    <dgm:pt modelId="{7693CCCD-FF17-4C01-8ED7-346C878CF02E}" type="pres">
      <dgm:prSet presAssocID="{5DCFA0BB-DF7B-4888-8671-C3FF03B2F88D}" presName="Name0" presStyleCnt="0">
        <dgm:presLayoutVars>
          <dgm:dir/>
          <dgm:animLvl val="lvl"/>
          <dgm:resizeHandles val="exact"/>
        </dgm:presLayoutVars>
      </dgm:prSet>
      <dgm:spPr/>
    </dgm:pt>
    <dgm:pt modelId="{C38E543B-4E50-4544-AAE9-A9B772B571FE}" type="pres">
      <dgm:prSet presAssocID="{64B16C61-44C5-4A9D-8D7B-3E7D86D6ADFA}" presName="parTxOnly" presStyleLbl="node1" presStyleIdx="0" presStyleCnt="1" custLinFactX="-100000" custLinFactNeighborX="-147517" custLinFactNeighborY="-811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4B04F-C1D1-4AC7-8D73-47A9267BF954}" srcId="{5DCFA0BB-DF7B-4888-8671-C3FF03B2F88D}" destId="{64B16C61-44C5-4A9D-8D7B-3E7D86D6ADFA}" srcOrd="0" destOrd="0" parTransId="{10BF292D-E038-4708-99F8-850072EE8C64}" sibTransId="{B01CFE8B-AD92-41B3-A301-BF26536BDC9F}"/>
    <dgm:cxn modelId="{2D98D6D3-4B8E-443C-B646-E9DC430922F4}" type="presOf" srcId="{64B16C61-44C5-4A9D-8D7B-3E7D86D6ADFA}" destId="{C38E543B-4E50-4544-AAE9-A9B772B571FE}" srcOrd="0" destOrd="0" presId="urn:microsoft.com/office/officeart/2005/8/layout/chevron1"/>
    <dgm:cxn modelId="{A07709C8-EBE4-483E-9EBA-76404F773BCB}" type="presOf" srcId="{5DCFA0BB-DF7B-4888-8671-C3FF03B2F88D}" destId="{7693CCCD-FF17-4C01-8ED7-346C878CF02E}" srcOrd="0" destOrd="0" presId="urn:microsoft.com/office/officeart/2005/8/layout/chevron1"/>
    <dgm:cxn modelId="{A7049FFD-C111-4B00-8916-3E7A1B718D3E}" type="presParOf" srcId="{7693CCCD-FF17-4C01-8ED7-346C878CF02E}" destId="{C38E543B-4E50-4544-AAE9-A9B772B571FE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0A2CEC-7D56-440D-8DD5-6AA6F96156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FA6BEE-32B2-438C-83B7-B0A4B91FA6EA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0" i="0" dirty="0" smtClean="0">
              <a:solidFill>
                <a:schemeClr val="tx1"/>
              </a:solidFill>
              <a:latin typeface="+mj-lt"/>
            </a:rPr>
            <a:t>ПРОФОРИЕНТАЦИОННЫЙ ТЕСТ «ПРОФИТИП»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D2B460A5-0B55-4D04-A5CC-293C7FA07CAC}" type="parTrans" cxnId="{E8156652-5177-450F-8837-0968C3708725}">
      <dgm:prSet/>
      <dgm:spPr/>
      <dgm:t>
        <a:bodyPr/>
        <a:lstStyle/>
        <a:p>
          <a:endParaRPr lang="ru-RU"/>
        </a:p>
      </dgm:t>
    </dgm:pt>
    <dgm:pt modelId="{69B22223-9D92-4EEF-95E8-A299DD2C9349}" type="sibTrans" cxnId="{E8156652-5177-450F-8837-0968C3708725}">
      <dgm:prSet/>
      <dgm:spPr/>
      <dgm:t>
        <a:bodyPr/>
        <a:lstStyle/>
        <a:p>
          <a:endParaRPr lang="ru-RU"/>
        </a:p>
      </dgm:t>
    </dgm:pt>
    <dgm:pt modelId="{4AE703EC-12B7-4EE0-85AC-E8DBC7F35597}" type="pres">
      <dgm:prSet presAssocID="{FD0A2CEC-7D56-440D-8DD5-6AA6F9615644}" presName="diagram" presStyleCnt="0">
        <dgm:presLayoutVars>
          <dgm:dir/>
          <dgm:resizeHandles val="exact"/>
        </dgm:presLayoutVars>
      </dgm:prSet>
      <dgm:spPr/>
    </dgm:pt>
    <dgm:pt modelId="{C89DD04E-A467-4526-B73A-944B6F9217F2}" type="pres">
      <dgm:prSet presAssocID="{36FA6BEE-32B2-438C-83B7-B0A4B91FA6EA}" presName="node" presStyleLbl="node1" presStyleIdx="0" presStyleCnt="1" custLinFactNeighborX="-8089" custLinFactNeighborY="8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56652-5177-450F-8837-0968C3708725}" srcId="{FD0A2CEC-7D56-440D-8DD5-6AA6F9615644}" destId="{36FA6BEE-32B2-438C-83B7-B0A4B91FA6EA}" srcOrd="0" destOrd="0" parTransId="{D2B460A5-0B55-4D04-A5CC-293C7FA07CAC}" sibTransId="{69B22223-9D92-4EEF-95E8-A299DD2C9349}"/>
    <dgm:cxn modelId="{FD340AAF-0BE3-4F84-BA4C-D2FBFBBA7C98}" type="presOf" srcId="{36FA6BEE-32B2-438C-83B7-B0A4B91FA6EA}" destId="{C89DD04E-A467-4526-B73A-944B6F9217F2}" srcOrd="0" destOrd="0" presId="urn:microsoft.com/office/officeart/2005/8/layout/default"/>
    <dgm:cxn modelId="{175C17F6-C8B6-4349-955C-7508C3653535}" type="presOf" srcId="{FD0A2CEC-7D56-440D-8DD5-6AA6F9615644}" destId="{4AE703EC-12B7-4EE0-85AC-E8DBC7F35597}" srcOrd="0" destOrd="0" presId="urn:microsoft.com/office/officeart/2005/8/layout/default"/>
    <dgm:cxn modelId="{764B93CA-E395-4FC2-843F-ED34854A57CB}" type="presParOf" srcId="{4AE703EC-12B7-4EE0-85AC-E8DBC7F35597}" destId="{C89DD04E-A467-4526-B73A-944B6F9217F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0A2CEC-7D56-440D-8DD5-6AA6F96156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E703EC-12B7-4EE0-85AC-E8DBC7F35597}" type="pres">
      <dgm:prSet presAssocID="{FD0A2CEC-7D56-440D-8DD5-6AA6F9615644}" presName="diagram" presStyleCnt="0">
        <dgm:presLayoutVars>
          <dgm:dir/>
          <dgm:resizeHandles val="exact"/>
        </dgm:presLayoutVars>
      </dgm:prSet>
      <dgm:spPr/>
    </dgm:pt>
  </dgm:ptLst>
  <dgm:cxnLst>
    <dgm:cxn modelId="{175C17F6-C8B6-4349-955C-7508C3653535}" type="presOf" srcId="{FD0A2CEC-7D56-440D-8DD5-6AA6F9615644}" destId="{4AE703EC-12B7-4EE0-85AC-E8DBC7F3559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0A2CEC-7D56-440D-8DD5-6AA6F96156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FA6BEE-32B2-438C-83B7-B0A4B91FA6E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3200" b="0" i="0" dirty="0" smtClean="0">
              <a:solidFill>
                <a:schemeClr val="tx1"/>
              </a:solidFill>
              <a:latin typeface="+mj-lt"/>
            </a:rPr>
            <a:t>КЕЙСЫ</a:t>
          </a:r>
        </a:p>
        <a:p>
          <a:r>
            <a:rPr lang="ru-RU" sz="3200" b="0" i="0" dirty="0" smtClean="0">
              <a:solidFill>
                <a:schemeClr val="tx1"/>
              </a:solidFill>
              <a:latin typeface="+mj-lt"/>
            </a:rPr>
            <a:t>«ПРО поступление»</a:t>
          </a:r>
          <a:endParaRPr lang="ru-RU" sz="3200" dirty="0">
            <a:solidFill>
              <a:schemeClr val="tx1"/>
            </a:solidFill>
            <a:latin typeface="+mj-lt"/>
          </a:endParaRPr>
        </a:p>
      </dgm:t>
    </dgm:pt>
    <dgm:pt modelId="{D2B460A5-0B55-4D04-A5CC-293C7FA07CAC}" type="parTrans" cxnId="{E8156652-5177-450F-8837-0968C3708725}">
      <dgm:prSet/>
      <dgm:spPr/>
      <dgm:t>
        <a:bodyPr/>
        <a:lstStyle/>
        <a:p>
          <a:endParaRPr lang="ru-RU"/>
        </a:p>
      </dgm:t>
    </dgm:pt>
    <dgm:pt modelId="{69B22223-9D92-4EEF-95E8-A299DD2C9349}" type="sibTrans" cxnId="{E8156652-5177-450F-8837-0968C3708725}">
      <dgm:prSet/>
      <dgm:spPr/>
      <dgm:t>
        <a:bodyPr/>
        <a:lstStyle/>
        <a:p>
          <a:endParaRPr lang="ru-RU"/>
        </a:p>
      </dgm:t>
    </dgm:pt>
    <dgm:pt modelId="{4AE703EC-12B7-4EE0-85AC-E8DBC7F35597}" type="pres">
      <dgm:prSet presAssocID="{FD0A2CEC-7D56-440D-8DD5-6AA6F9615644}" presName="diagram" presStyleCnt="0">
        <dgm:presLayoutVars>
          <dgm:dir/>
          <dgm:resizeHandles val="exact"/>
        </dgm:presLayoutVars>
      </dgm:prSet>
      <dgm:spPr/>
    </dgm:pt>
    <dgm:pt modelId="{C89DD04E-A467-4526-B73A-944B6F9217F2}" type="pres">
      <dgm:prSet presAssocID="{36FA6BEE-32B2-438C-83B7-B0A4B91FA6EA}" presName="node" presStyleLbl="node1" presStyleIdx="0" presStyleCnt="1" custScaleX="248544" custScaleY="106782" custLinFactY="-20595" custLinFactNeighborX="-3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56652-5177-450F-8837-0968C3708725}" srcId="{FD0A2CEC-7D56-440D-8DD5-6AA6F9615644}" destId="{36FA6BEE-32B2-438C-83B7-B0A4B91FA6EA}" srcOrd="0" destOrd="0" parTransId="{D2B460A5-0B55-4D04-A5CC-293C7FA07CAC}" sibTransId="{69B22223-9D92-4EEF-95E8-A299DD2C9349}"/>
    <dgm:cxn modelId="{FD340AAF-0BE3-4F84-BA4C-D2FBFBBA7C98}" type="presOf" srcId="{36FA6BEE-32B2-438C-83B7-B0A4B91FA6EA}" destId="{C89DD04E-A467-4526-B73A-944B6F9217F2}" srcOrd="0" destOrd="0" presId="urn:microsoft.com/office/officeart/2005/8/layout/default"/>
    <dgm:cxn modelId="{175C17F6-C8B6-4349-955C-7508C3653535}" type="presOf" srcId="{FD0A2CEC-7D56-440D-8DD5-6AA6F9615644}" destId="{4AE703EC-12B7-4EE0-85AC-E8DBC7F35597}" srcOrd="0" destOrd="0" presId="urn:microsoft.com/office/officeart/2005/8/layout/default"/>
    <dgm:cxn modelId="{764B93CA-E395-4FC2-843F-ED34854A57CB}" type="presParOf" srcId="{4AE703EC-12B7-4EE0-85AC-E8DBC7F35597}" destId="{C89DD04E-A467-4526-B73A-944B6F9217F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25F11-D8F9-44AA-9532-DBD24557A165}">
      <dsp:nvSpPr>
        <dsp:cNvPr id="0" name=""/>
        <dsp:cNvSpPr/>
      </dsp:nvSpPr>
      <dsp:spPr>
        <a:xfrm>
          <a:off x="992" y="833221"/>
          <a:ext cx="3107531" cy="1243012"/>
        </a:xfrm>
        <a:prstGeom prst="chevr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ДДО</a:t>
          </a:r>
          <a:endParaRPr lang="ru-RU" sz="6500" kern="1200" dirty="0"/>
        </a:p>
      </dsp:txBody>
      <dsp:txXfrm>
        <a:off x="622498" y="833221"/>
        <a:ext cx="1864519" cy="1243012"/>
      </dsp:txXfrm>
    </dsp:sp>
    <dsp:sp modelId="{C4C49352-A5F8-4BEA-A288-0CEB73D63D3A}">
      <dsp:nvSpPr>
        <dsp:cNvPr id="0" name=""/>
        <dsp:cNvSpPr/>
      </dsp:nvSpPr>
      <dsp:spPr>
        <a:xfrm>
          <a:off x="2770336" y="426607"/>
          <a:ext cx="2599446" cy="205624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Ч-П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Ч-Т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Ч-З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Ч-Ч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Ч-ХО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3798456" y="426607"/>
        <a:ext cx="543206" cy="2056240"/>
      </dsp:txXfrm>
    </dsp:sp>
    <dsp:sp modelId="{D953FDED-721F-4A90-99CE-D69766D99634}">
      <dsp:nvSpPr>
        <dsp:cNvPr id="0" name=""/>
        <dsp:cNvSpPr/>
      </dsp:nvSpPr>
      <dsp:spPr>
        <a:xfrm>
          <a:off x="4942896" y="408634"/>
          <a:ext cx="3184111" cy="2092185"/>
        </a:xfrm>
        <a:prstGeom prst="chevr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САМ ЧЕЛОВЕК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Ч-П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Ч-Т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Ч-З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Ч-Ч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Ч-ХО</a:t>
          </a:r>
          <a:endParaRPr lang="ru-RU" sz="1600" kern="1200" dirty="0"/>
        </a:p>
      </dsp:txBody>
      <dsp:txXfrm>
        <a:off x="5988989" y="408634"/>
        <a:ext cx="1091926" cy="2092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25F11-D8F9-44AA-9532-DBD24557A165}">
      <dsp:nvSpPr>
        <dsp:cNvPr id="0" name=""/>
        <dsp:cNvSpPr/>
      </dsp:nvSpPr>
      <dsp:spPr>
        <a:xfrm>
          <a:off x="130274" y="523726"/>
          <a:ext cx="4000612" cy="1600244"/>
        </a:xfrm>
        <a:prstGeom prst="chevr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ОРИЕНТИР</a:t>
          </a:r>
          <a:endParaRPr lang="ru-RU" sz="4000" kern="1200" dirty="0"/>
        </a:p>
      </dsp:txBody>
      <dsp:txXfrm>
        <a:off x="930396" y="523726"/>
        <a:ext cx="2400368" cy="1600244"/>
      </dsp:txXfrm>
    </dsp:sp>
    <dsp:sp modelId="{C4C49352-A5F8-4BEA-A288-0CEB73D63D3A}">
      <dsp:nvSpPr>
        <dsp:cNvPr id="0" name=""/>
        <dsp:cNvSpPr/>
      </dsp:nvSpPr>
      <dsp:spPr>
        <a:xfrm>
          <a:off x="3705565" y="254"/>
          <a:ext cx="3346507" cy="264718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Ч-П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Ч-Т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Ч-З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Ч-Ч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Ч-ХО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5029159" y="254"/>
        <a:ext cx="699319" cy="26471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25F11-D8F9-44AA-9532-DBD24557A165}">
      <dsp:nvSpPr>
        <dsp:cNvPr id="0" name=""/>
        <dsp:cNvSpPr/>
      </dsp:nvSpPr>
      <dsp:spPr>
        <a:xfrm>
          <a:off x="0" y="758832"/>
          <a:ext cx="3182588" cy="1273035"/>
        </a:xfrm>
        <a:prstGeom prst="chevr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ТЕСТ ОПРЕДЕЛЕНИЯ ПРОФЕССИОНАЛЬНОЙ НАПРАВЛЕННОСТИ ЛИЧНОСТИ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j-lt"/>
            </a:rPr>
            <a:t>(ДЖ. ХОЛЛАНД)</a:t>
          </a:r>
          <a:endParaRPr lang="ru-RU" sz="1500" kern="1200" dirty="0"/>
        </a:p>
      </dsp:txBody>
      <dsp:txXfrm>
        <a:off x="636518" y="758832"/>
        <a:ext cx="1909553" cy="1273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E543B-4E50-4544-AAE9-A9B772B571FE}">
      <dsp:nvSpPr>
        <dsp:cNvPr id="0" name=""/>
        <dsp:cNvSpPr/>
      </dsp:nvSpPr>
      <dsp:spPr>
        <a:xfrm>
          <a:off x="2100" y="359437"/>
          <a:ext cx="4304562" cy="22528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ТЕСТ С ОБНОВЛЕННЫМИ ВАРИАНТАМИ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НАЗВАНИЙ ПРОФЕССИЙ</a:t>
          </a:r>
          <a:endParaRPr lang="ru-RU" sz="2000" kern="1200" dirty="0">
            <a:latin typeface="+mj-lt"/>
          </a:endParaRPr>
        </a:p>
      </dsp:txBody>
      <dsp:txXfrm>
        <a:off x="1128542" y="359437"/>
        <a:ext cx="2051679" cy="22528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E543B-4E50-4544-AAE9-A9B772B571FE}">
      <dsp:nvSpPr>
        <dsp:cNvPr id="0" name=""/>
        <dsp:cNvSpPr/>
      </dsp:nvSpPr>
      <dsp:spPr>
        <a:xfrm>
          <a:off x="0" y="0"/>
          <a:ext cx="3395939" cy="135837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ОБНОВЛЕННЫЕ ВАРИАНТЫ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НАЗВАНИЙ ПРОФЕССИЙ</a:t>
          </a:r>
          <a:endParaRPr lang="ru-RU" sz="2000" kern="1200" dirty="0">
            <a:latin typeface="+mj-lt"/>
          </a:endParaRPr>
        </a:p>
      </dsp:txBody>
      <dsp:txXfrm>
        <a:off x="679188" y="0"/>
        <a:ext cx="2037564" cy="13583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E543B-4E50-4544-AAE9-A9B772B571FE}">
      <dsp:nvSpPr>
        <dsp:cNvPr id="0" name=""/>
        <dsp:cNvSpPr/>
      </dsp:nvSpPr>
      <dsp:spPr>
        <a:xfrm>
          <a:off x="0" y="0"/>
          <a:ext cx="3395939" cy="135837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ОБНОВЛЕННЫЕ ВАРИАНТЫ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НАЗВАНИЙ ПРОФЕССИЙ</a:t>
          </a:r>
          <a:endParaRPr lang="ru-RU" sz="2000" kern="1200" dirty="0">
            <a:latin typeface="+mj-lt"/>
          </a:endParaRPr>
        </a:p>
      </dsp:txBody>
      <dsp:txXfrm>
        <a:off x="679188" y="0"/>
        <a:ext cx="2037564" cy="13583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DD04E-A467-4526-B73A-944B6F9217F2}">
      <dsp:nvSpPr>
        <dsp:cNvPr id="0" name=""/>
        <dsp:cNvSpPr/>
      </dsp:nvSpPr>
      <dsp:spPr>
        <a:xfrm>
          <a:off x="0" y="238820"/>
          <a:ext cx="3236025" cy="194161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>
              <a:solidFill>
                <a:schemeClr val="tx1"/>
              </a:solidFill>
              <a:latin typeface="+mj-lt"/>
            </a:rPr>
            <a:t>ПРОФОРИЕНТАЦИОННЫЙ ТЕСТ «ПРОФИТИП»</a:t>
          </a:r>
          <a:endParaRPr lang="ru-RU" sz="2200" kern="1200" dirty="0">
            <a:solidFill>
              <a:schemeClr val="tx1"/>
            </a:solidFill>
            <a:latin typeface="+mj-lt"/>
          </a:endParaRPr>
        </a:p>
      </dsp:txBody>
      <dsp:txXfrm>
        <a:off x="0" y="238820"/>
        <a:ext cx="3236025" cy="19416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DD04E-A467-4526-B73A-944B6F9217F2}">
      <dsp:nvSpPr>
        <dsp:cNvPr id="0" name=""/>
        <dsp:cNvSpPr/>
      </dsp:nvSpPr>
      <dsp:spPr>
        <a:xfrm>
          <a:off x="0" y="0"/>
          <a:ext cx="4989578" cy="128620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dirty="0" smtClean="0">
              <a:solidFill>
                <a:schemeClr val="tx1"/>
              </a:solidFill>
              <a:latin typeface="+mj-lt"/>
            </a:rPr>
            <a:t>КЕЙСЫ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dirty="0" smtClean="0">
              <a:solidFill>
                <a:schemeClr val="tx1"/>
              </a:solidFill>
              <a:latin typeface="+mj-lt"/>
            </a:rPr>
            <a:t>«ПРО поступление»</a:t>
          </a:r>
          <a:endParaRPr lang="ru-RU" sz="3200" kern="1200" dirty="0">
            <a:solidFill>
              <a:schemeClr val="tx1"/>
            </a:solidFill>
            <a:latin typeface="+mj-lt"/>
          </a:endParaRPr>
        </a:p>
      </dsp:txBody>
      <dsp:txXfrm>
        <a:off x="0" y="0"/>
        <a:ext cx="4989578" cy="1286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85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5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5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75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6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8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8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6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2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1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80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CA9DB-CFB6-4BC6-9811-AF237C41ED2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EEDB5-0368-4FAF-AAB2-D945BD89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6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0.png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profguide.io/professions/" TargetMode="External"/><Relationship Id="rId7" Type="http://schemas.openxmlformats.org/officeDocument/2006/relationships/hyperlink" Target="https://imaton.com/catalog/metodika-orientir-individualnoe-testirovanie/" TargetMode="External"/><Relationship Id="rId2" Type="http://schemas.openxmlformats.org/officeDocument/2006/relationships/hyperlink" Target="https://onlinetestpad.com/ru/tests/psychological/proforient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vigatum.ru/product/proforientaczionnyj-test-profitip/" TargetMode="External"/><Relationship Id="rId5" Type="http://schemas.openxmlformats.org/officeDocument/2006/relationships/hyperlink" Target="https://vuzopedia.ru/proforient/odna-iz-dvuh" TargetMode="External"/><Relationship Id="rId4" Type="http://schemas.openxmlformats.org/officeDocument/2006/relationships/hyperlink" Target="https://careertest.ru/tests/ddo-klimova-azbel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468" y="552202"/>
            <a:ext cx="6919355" cy="3236027"/>
          </a:xfrm>
          <a:ln w="28575"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ДИАГНОСТИЧЕСКИЕ </a:t>
            </a:r>
            <a:r>
              <a:rPr lang="ru-RU" sz="5300" dirty="0" smtClean="0"/>
              <a:t>ПРОФОРИЕНТАЦИОННЫЕ</a:t>
            </a:r>
            <a:r>
              <a:rPr lang="ru-RU" dirty="0" smtClean="0"/>
              <a:t> ИНСТРУМЕНТЫ В РАБОТЕ ПСИХОЛОГА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468" y="4610191"/>
            <a:ext cx="6919355" cy="1472541"/>
          </a:xfrm>
          <a:ln w="28575">
            <a:solidFill>
              <a:srgbClr val="7030A0"/>
            </a:solidFill>
          </a:ln>
        </p:spPr>
        <p:txBody>
          <a:bodyPr anchor="ctr">
            <a:normAutofit/>
          </a:bodyPr>
          <a:lstStyle/>
          <a:p>
            <a:r>
              <a:rPr lang="ru-RU" dirty="0" smtClean="0">
                <a:latin typeface="+mj-lt"/>
              </a:rPr>
              <a:t>КУСТОВА ГУЗЕЛЬ НАИЛОВНА, </a:t>
            </a:r>
          </a:p>
          <a:p>
            <a:r>
              <a:rPr lang="ru-RU" dirty="0" smtClean="0">
                <a:latin typeface="+mj-lt"/>
              </a:rPr>
              <a:t>ПЕДАГОГ-ПСИХОЛОГ </a:t>
            </a:r>
          </a:p>
          <a:p>
            <a:r>
              <a:rPr lang="ru-RU" dirty="0" smtClean="0">
                <a:latin typeface="+mj-lt"/>
              </a:rPr>
              <a:t>МАОУ «ПЛАНИРОВАНИЕ КАРЬЕРЫ»</a:t>
            </a:r>
            <a:endParaRPr lang="ru-RU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152" y="1376723"/>
            <a:ext cx="2711097" cy="793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768" r="1887"/>
          <a:stretch/>
        </p:blipFill>
        <p:spPr>
          <a:xfrm>
            <a:off x="7825836" y="2624445"/>
            <a:ext cx="3835731" cy="39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29173" y="866899"/>
            <a:ext cx="5572125" cy="580703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070" y="1069151"/>
            <a:ext cx="5476228" cy="2974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02620130"/>
              </p:ext>
            </p:extLst>
          </p:nvPr>
        </p:nvGraphicFramePr>
        <p:xfrm>
          <a:off x="291605" y="1252848"/>
          <a:ext cx="3182588" cy="279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r="2336" b="6114"/>
          <a:stretch/>
        </p:blipFill>
        <p:spPr>
          <a:xfrm>
            <a:off x="3644518" y="3817916"/>
            <a:ext cx="5341433" cy="2826327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55393863"/>
              </p:ext>
            </p:extLst>
          </p:nvPr>
        </p:nvGraphicFramePr>
        <p:xfrm>
          <a:off x="7980219" y="1162319"/>
          <a:ext cx="4308764" cy="297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2534" y="3054001"/>
            <a:ext cx="437922" cy="400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969" y="4245801"/>
            <a:ext cx="445737" cy="410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1659" y="3428803"/>
            <a:ext cx="445047" cy="4145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8445" y="5902568"/>
            <a:ext cx="445047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163431703"/>
              </p:ext>
            </p:extLst>
          </p:nvPr>
        </p:nvGraphicFramePr>
        <p:xfrm>
          <a:off x="287638" y="1541455"/>
          <a:ext cx="3395939" cy="1438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b="22104"/>
          <a:stretch/>
        </p:blipFill>
        <p:spPr>
          <a:xfrm>
            <a:off x="3683577" y="972314"/>
            <a:ext cx="8369878" cy="2258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0109" y="3526971"/>
            <a:ext cx="7441870" cy="3110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1891" y="4167489"/>
            <a:ext cx="3170712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+mj-lt"/>
              </a:rPr>
              <a:t>Выбрав профессию «Резчик стекла», она переходит в следующий выбор. 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42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843" r="21153"/>
          <a:stretch/>
        </p:blipFill>
        <p:spPr>
          <a:xfrm>
            <a:off x="11115303" y="1899581"/>
            <a:ext cx="843149" cy="13173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163431703"/>
              </p:ext>
            </p:extLst>
          </p:nvPr>
        </p:nvGraphicFramePr>
        <p:xfrm>
          <a:off x="287638" y="1541455"/>
          <a:ext cx="3395939" cy="1438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383" y="1131982"/>
            <a:ext cx="4695825" cy="36957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49" y="4218542"/>
            <a:ext cx="5179103" cy="18849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71947" y="4218542"/>
            <a:ext cx="4506493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j-lt"/>
              </a:rPr>
              <a:t>ОПИСАНИЕ ПРОФЕССИИ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j-lt"/>
              </a:rPr>
              <a:t>ВОСТРЕБОВАННОСТЬ ПРОФЕССИИ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j-lt"/>
              </a:rPr>
              <a:t>ДЛЯ КОГО ПОДХОДИТ ПРОФЕССИЯ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j-lt"/>
              </a:rPr>
              <a:t>КАРЬЕРА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j-lt"/>
              </a:rPr>
              <a:t>ОБЯЗАННОСТИ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j-lt"/>
              </a:rPr>
              <a:t>ГДЕ ПОЛУЧИТЬ ЭТУ ПРОФЕССИЮ</a:t>
            </a:r>
            <a:endParaRPr lang="ru-RU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8854" y="2016591"/>
            <a:ext cx="2386940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Визуально представлена профессия </a:t>
            </a:r>
          </a:p>
        </p:txBody>
      </p:sp>
    </p:spTree>
    <p:extLst>
      <p:ext uri="{BB962C8B-B14F-4D97-AF65-F5344CB8AC3E}">
        <p14:creationId xmlns:p14="http://schemas.microsoft.com/office/powerpoint/2010/main" val="24494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128169" cy="689798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</a:t>
            </a:r>
            <a:r>
              <a:rPr lang="ru-RU" sz="2400" dirty="0" smtClean="0"/>
              <a:t>ПСИХОЛОГА</a:t>
            </a:r>
            <a:br>
              <a:rPr lang="ru-RU" sz="2400" dirty="0" smtClean="0"/>
            </a:br>
            <a:r>
              <a:rPr lang="ru-RU" sz="2400" b="1" dirty="0" smtClean="0"/>
              <a:t>НОВЫЕ МЕТОДИКИ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644" b="3276"/>
          <a:stretch/>
        </p:blipFill>
        <p:spPr>
          <a:xfrm>
            <a:off x="3901795" y="1540150"/>
            <a:ext cx="8290205" cy="531785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53596" y="916563"/>
            <a:ext cx="5437909" cy="612776"/>
          </a:xfrm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ДЕФИЦИТ ДИАГНОСТИЧЕСКИХ ИНСТРУМЕНТОВ ДЛЯ 5-7 КЛАССОВ (11-13 ЛЕТ)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843" r="21153"/>
          <a:stretch/>
        </p:blipFill>
        <p:spPr>
          <a:xfrm>
            <a:off x="629392" y="832418"/>
            <a:ext cx="499913" cy="781065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3423812" y="1620307"/>
            <a:ext cx="955964" cy="81971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586943809"/>
              </p:ext>
            </p:extLst>
          </p:nvPr>
        </p:nvGraphicFramePr>
        <p:xfrm>
          <a:off x="2283782" y="2252071"/>
          <a:ext cx="3236025" cy="218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51" y="4567185"/>
            <a:ext cx="2866049" cy="21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128169" cy="689798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</a:t>
            </a:r>
            <a:r>
              <a:rPr lang="ru-RU" sz="2400" dirty="0" smtClean="0"/>
              <a:t>ПСИХОЛОГА</a:t>
            </a:r>
            <a:br>
              <a:rPr lang="ru-RU" sz="2400" dirty="0" smtClean="0"/>
            </a:br>
            <a:r>
              <a:rPr lang="ru-RU" sz="2400" b="1" dirty="0" smtClean="0"/>
              <a:t>НОВЫЕ МЕТОДИКИ</a:t>
            </a:r>
            <a:endParaRPr lang="ru-RU" sz="2400" b="1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32945678"/>
              </p:ext>
            </p:extLst>
          </p:nvPr>
        </p:nvGraphicFramePr>
        <p:xfrm>
          <a:off x="2283782" y="2252071"/>
          <a:ext cx="3236025" cy="218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9392" y="948690"/>
            <a:ext cx="10814462" cy="424731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СОВРЕМЕННЫЙ ВИЗУАЛИЗИРОВАННЫЙ ПРОФОРИЕНТАЦИОННЫЙ ТЕСТ </a:t>
            </a:r>
          </a:p>
          <a:p>
            <a:pPr algn="ctr"/>
            <a:r>
              <a:rPr lang="ru-RU" b="1" dirty="0" smtClean="0"/>
              <a:t>НА ОПРЕДЕЛЕНИЕ СКЛОННОСТИ К ТИПУ ПРОФЕССИИ «ПРОФИТИП».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Возрастная категория: </a:t>
            </a:r>
            <a:r>
              <a:rPr lang="ru-RU" dirty="0" smtClean="0"/>
              <a:t>10-17 лет.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Характеристики теста</a:t>
            </a:r>
            <a:r>
              <a:rPr lang="ru-RU" dirty="0" smtClean="0"/>
              <a:t>:</a:t>
            </a:r>
            <a:endParaRPr lang="ru-RU" dirty="0"/>
          </a:p>
          <a:p>
            <a:pPr algn="just"/>
            <a:r>
              <a:rPr lang="ru-RU" b="1" dirty="0" err="1"/>
              <a:t>Кейсовый</a:t>
            </a:r>
            <a:r>
              <a:rPr lang="ru-RU" b="1" dirty="0"/>
              <a:t>.</a:t>
            </a:r>
            <a:r>
              <a:rPr lang="ru-RU" dirty="0"/>
              <a:t> Вопросы теста представляют собой кейсы – описания </a:t>
            </a:r>
            <a:r>
              <a:rPr lang="ru-RU" dirty="0" smtClean="0"/>
              <a:t>ситуаций </a:t>
            </a:r>
            <a:r>
              <a:rPr lang="ru-RU" dirty="0"/>
              <a:t>с набором готовых решений, каждое из которых само по себе «правильное», и требуется выбрать наиболее привычное. </a:t>
            </a:r>
            <a:endParaRPr lang="ru-RU" dirty="0" smtClean="0"/>
          </a:p>
          <a:p>
            <a:pPr algn="just"/>
            <a:r>
              <a:rPr lang="ru-RU" b="1" dirty="0" smtClean="0"/>
              <a:t>Валидный</a:t>
            </a:r>
            <a:r>
              <a:rPr lang="ru-RU" b="1" dirty="0"/>
              <a:t>. </a:t>
            </a:r>
            <a:r>
              <a:rPr lang="ru-RU" dirty="0" smtClean="0"/>
              <a:t>50 </a:t>
            </a:r>
            <a:r>
              <a:rPr lang="ru-RU" dirty="0"/>
              <a:t>вопросов (кейсов), позволяющих достоверно определить выраженную склонность к типам профессий.</a:t>
            </a:r>
          </a:p>
          <a:p>
            <a:pPr algn="just"/>
            <a:r>
              <a:rPr lang="ru-RU" b="1" dirty="0"/>
              <a:t>Разработанный для школьников.</a:t>
            </a:r>
            <a:r>
              <a:rPr lang="ru-RU" dirty="0"/>
              <a:t> «</a:t>
            </a:r>
            <a:r>
              <a:rPr lang="ru-RU" dirty="0" err="1"/>
              <a:t>Профитип</a:t>
            </a:r>
            <a:r>
              <a:rPr lang="ru-RU" dirty="0"/>
              <a:t>» </a:t>
            </a:r>
            <a:r>
              <a:rPr lang="ru-RU" b="1" dirty="0"/>
              <a:t>не является адаптацией или переделкой взрослого теста</a:t>
            </a:r>
            <a:r>
              <a:rPr lang="ru-RU" dirty="0"/>
              <a:t>, а специально создан для школьников – с ситуациями, наиболее характерными для </a:t>
            </a:r>
            <a:r>
              <a:rPr lang="ru-RU" dirty="0" smtClean="0"/>
              <a:t>городского </a:t>
            </a:r>
            <a:r>
              <a:rPr lang="ru-RU" dirty="0"/>
              <a:t>подростка.</a:t>
            </a:r>
          </a:p>
          <a:p>
            <a:pPr algn="just"/>
            <a:r>
              <a:rPr lang="ru-RU" b="1" dirty="0"/>
              <a:t>Гендерный.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тесте учтены гендерные особенности.</a:t>
            </a:r>
          </a:p>
          <a:p>
            <a:pPr algn="just"/>
            <a:r>
              <a:rPr lang="ru-RU" b="1" dirty="0"/>
              <a:t>Визуализированный. </a:t>
            </a:r>
            <a:r>
              <a:rPr lang="ru-RU" dirty="0" smtClean="0"/>
              <a:t>Иллюстрация </a:t>
            </a:r>
            <a:r>
              <a:rPr lang="ru-RU" dirty="0"/>
              <a:t>дополняет кейс, делает его наглядным и понятым, упрощает восприятие. Тест становится интересно проходить.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392" y="5327279"/>
            <a:ext cx="4973782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Результаты предоставляются в </a:t>
            </a:r>
            <a:r>
              <a:rPr lang="ru-RU" dirty="0"/>
              <a:t>виде процентного соотношения с визуализацией. </a:t>
            </a:r>
            <a:endParaRPr lang="ru-RU" dirty="0" smtClean="0"/>
          </a:p>
          <a:p>
            <a:pPr algn="just"/>
            <a:r>
              <a:rPr lang="ru-RU" dirty="0" smtClean="0"/>
              <a:t>Можно </a:t>
            </a:r>
            <a:r>
              <a:rPr lang="ru-RU" dirty="0"/>
              <a:t>распечатать на принтере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Время прохождения теста 20-25 минут.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31046" t="18466" r="30088" b="65467"/>
          <a:stretch/>
        </p:blipFill>
        <p:spPr>
          <a:xfrm>
            <a:off x="6951022" y="5327279"/>
            <a:ext cx="4492832" cy="10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128169" cy="561150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</a:t>
            </a:r>
            <a:r>
              <a:rPr lang="ru-RU" sz="2400" dirty="0" smtClean="0"/>
              <a:t>ПСИХОЛОГА</a:t>
            </a:r>
            <a:br>
              <a:rPr lang="ru-RU" sz="2400" dirty="0" smtClean="0"/>
            </a:br>
            <a:r>
              <a:rPr lang="ru-RU" sz="2400" b="1" dirty="0"/>
              <a:t>НОВЫЕ МЕТОДИКИ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92" y="842962"/>
            <a:ext cx="7568974" cy="5682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421" y="842962"/>
            <a:ext cx="7459850" cy="5606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973" y="842961"/>
            <a:ext cx="7522588" cy="5682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91" y="766762"/>
            <a:ext cx="7584437" cy="5682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3686"/>
          <a:stretch/>
        </p:blipFill>
        <p:spPr>
          <a:xfrm>
            <a:off x="4114762" y="764970"/>
            <a:ext cx="7642799" cy="5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320"/>
          <a:stretch/>
        </p:blipFill>
        <p:spPr>
          <a:xfrm>
            <a:off x="6414655" y="1529339"/>
            <a:ext cx="5777345" cy="53161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128169" cy="689798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</a:t>
            </a:r>
            <a:r>
              <a:rPr lang="ru-RU" sz="2400" dirty="0" smtClean="0"/>
              <a:t>ПСИХОЛОГА</a:t>
            </a:r>
            <a:br>
              <a:rPr lang="ru-RU" sz="2400" dirty="0" smtClean="0"/>
            </a:br>
            <a:r>
              <a:rPr lang="ru-RU" sz="2400" b="1" dirty="0" smtClean="0"/>
              <a:t>НОВЫЕ МЕТОДИКИ</a:t>
            </a:r>
            <a:endParaRPr lang="ru-RU" sz="24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53596" y="916563"/>
            <a:ext cx="5437909" cy="612776"/>
          </a:xfrm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ИНДИВИДУАЛЬНЫЕ И ГРУППОВЫЕ ОБСУЖДЕНИЯ ВАРИАНТОВ ПОСТУПЛЕНИЯ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843" r="21153"/>
          <a:stretch/>
        </p:blipFill>
        <p:spPr>
          <a:xfrm>
            <a:off x="629392" y="832418"/>
            <a:ext cx="499913" cy="781065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3356144" y="1595642"/>
            <a:ext cx="955964" cy="81971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11436984"/>
              </p:ext>
            </p:extLst>
          </p:nvPr>
        </p:nvGraphicFramePr>
        <p:xfrm>
          <a:off x="1208536" y="2507209"/>
          <a:ext cx="4995635" cy="2234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3687" y="4054042"/>
            <a:ext cx="2511265" cy="143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8414" y="4138186"/>
            <a:ext cx="5675273" cy="258532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+mj-lt"/>
              </a:rPr>
              <a:t>ДАЖЕ ИМЕЯ ЗНАНИЯ О ПОСТУПЛЕНИИ </a:t>
            </a:r>
            <a:r>
              <a:rPr lang="ru-RU" b="1" dirty="0" smtClean="0">
                <a:latin typeface="+mj-lt"/>
              </a:rPr>
              <a:t>НЕ УЧИТЫВАЮТ ВСЕ ФАКТОРЫ ВМЕСТЕ</a:t>
            </a:r>
            <a:r>
              <a:rPr lang="ru-RU" dirty="0" smtClean="0">
                <a:latin typeface="+mj-lt"/>
              </a:rPr>
              <a:t> (НАПРИМЕР, РАЗНЫЕ ВУЗЫ – РАЗНЫЕ ЭКЗАМЕНЫ). </a:t>
            </a:r>
          </a:p>
          <a:p>
            <a:pPr algn="just"/>
            <a:endParaRPr lang="ru-RU" dirty="0" smtClean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РАБОТА С КЕЙСОВОЙ СИТУАЦИЕЙ ПОЗВОЛЯЕТ ДЕТЯМ ПРИМЕНЯТЬ НА ПРАКТИКЕ ПОЛУЧЕННЫЕ ТЕОРЕТИЧЕСКИЕ ЗНАНИЯ, АКТУАЛИЗИРОВАТЬ ПОЗНАВАТЕЛЬНУЮ / ПОИСКОВУЮ АКТИВНОСТЬ И ЯВЛЯЕТСЯ ДИАГНОСТИЧЕСКИМ ИНСТРУМЕНТОМ.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80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128169" cy="561150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</a:t>
            </a:r>
            <a:r>
              <a:rPr lang="ru-RU" sz="2400" dirty="0" smtClean="0"/>
              <a:t>ПСИХОЛОГА</a:t>
            </a:r>
            <a:br>
              <a:rPr lang="ru-RU" sz="2400" dirty="0" smtClean="0"/>
            </a:br>
            <a:r>
              <a:rPr lang="ru-RU" sz="2400" b="1" dirty="0"/>
              <a:t>НОВЫЕ МЕТОДИКИ</a:t>
            </a:r>
            <a:endParaRPr lang="ru-RU" sz="2400" dirty="0"/>
          </a:p>
        </p:txBody>
      </p:sp>
      <p:pic>
        <p:nvPicPr>
          <p:cNvPr id="3" name="роли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5982" cy="854075"/>
          </a:xfrm>
          <a:ln>
            <a:solidFill>
              <a:srgbClr val="7030A0"/>
            </a:solidFill>
          </a:ln>
        </p:spPr>
        <p:txBody>
          <a:bodyPr/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ДИАГНОСТИЧЕСКИЕ ПРОФОРИЕНТАЦИОННЫЕ ИНСТРУМЕНТЫ В РАБОТЕ ПСИХОЛОГА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4680"/>
            <a:ext cx="11145982" cy="2718666"/>
          </a:xfrm>
          <a:ln>
            <a:solidFill>
              <a:srgbClr val="7030A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onlinetestpad.com/ru/tests/psychological/proforientation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https://www.profguide.io/professions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https://careertest.ru/tests/ddo-klimova-azbel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vuzopedia.ru/proforient/odna-iz-dvuh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https://navigatum.ru/product/proforientaczionnyj-test-profitip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https://imaton.com/catalog/metodika-orientir-individualnoe-testirovanie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859772"/>
            <a:ext cx="5299364" cy="14440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+mj-lt"/>
              </a:rPr>
              <a:t>БЛАГОДАРЮ ЗА ВНИМАНИЕ!</a:t>
            </a:r>
            <a:endParaRPr lang="ru-RU" sz="44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3849" y="4859772"/>
            <a:ext cx="4943079" cy="14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473" y="1608612"/>
            <a:ext cx="2871966" cy="18827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>
                <a:cs typeface="Times New Roman" panose="02020603050405020304" pitchFamily="18" charset="0"/>
              </a:rPr>
              <a:t>КЛАССИЧЕСКИЕ ТЕСТОВЫЕ МЕТОДИКИ</a:t>
            </a:r>
            <a:endParaRPr lang="ru-RU" sz="2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9392" y="1157037"/>
            <a:ext cx="4778829" cy="5286314"/>
          </a:xfrm>
          <a:ln>
            <a:solidFill>
              <a:srgbClr val="7030A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+mj-lt"/>
              </a:rPr>
              <a:t>ДИФФЕРЕНЦИАЛЬНО — ДИАГНОСТИЧЕСКИЙ ОПРОСНИК (Е.А. КЛИМОВ)</a:t>
            </a:r>
          </a:p>
          <a:p>
            <a:r>
              <a:rPr lang="ru-RU" dirty="0" smtClean="0">
                <a:latin typeface="+mj-lt"/>
              </a:rPr>
              <a:t>Человек </a:t>
            </a:r>
            <a:r>
              <a:rPr lang="ru-RU" dirty="0">
                <a:latin typeface="+mj-lt"/>
              </a:rPr>
              <a:t>– природа</a:t>
            </a:r>
          </a:p>
          <a:p>
            <a:r>
              <a:rPr lang="ru-RU" dirty="0">
                <a:latin typeface="+mj-lt"/>
              </a:rPr>
              <a:t>Человек – техника</a:t>
            </a:r>
          </a:p>
          <a:p>
            <a:r>
              <a:rPr lang="ru-RU" dirty="0">
                <a:latin typeface="+mj-lt"/>
              </a:rPr>
              <a:t>Человек – знак</a:t>
            </a:r>
          </a:p>
          <a:p>
            <a:r>
              <a:rPr lang="ru-RU" dirty="0">
                <a:latin typeface="+mj-lt"/>
              </a:rPr>
              <a:t>Человек – человек</a:t>
            </a:r>
          </a:p>
          <a:p>
            <a:r>
              <a:rPr lang="ru-RU" dirty="0">
                <a:latin typeface="+mj-lt"/>
              </a:rPr>
              <a:t>Человек – художественный образ</a:t>
            </a:r>
          </a:p>
          <a:p>
            <a:pPr marL="0" indent="0">
              <a:buNone/>
            </a:pPr>
            <a:endParaRPr lang="ru-RU" dirty="0">
              <a:latin typeface="+mj-lt"/>
            </a:endParaRPr>
          </a:p>
          <a:p>
            <a:pPr marL="0" indent="0">
              <a:buNone/>
            </a:pPr>
            <a:r>
              <a:rPr lang="ru-RU" b="1" dirty="0" smtClean="0">
                <a:latin typeface="+mj-lt"/>
              </a:rPr>
              <a:t>КАРТА ИНТЕРЕСОВ (А.Е. ГОЛОМШТОК) </a:t>
            </a:r>
          </a:p>
          <a:p>
            <a:r>
              <a:rPr lang="ru-RU" dirty="0" smtClean="0">
                <a:latin typeface="+mj-lt"/>
              </a:rPr>
              <a:t>Физкультура, спорт</a:t>
            </a:r>
          </a:p>
          <a:p>
            <a:r>
              <a:rPr lang="ru-RU" dirty="0" smtClean="0">
                <a:latin typeface="+mj-lt"/>
              </a:rPr>
              <a:t>Музыка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Сценическое искусство </a:t>
            </a:r>
          </a:p>
          <a:p>
            <a:r>
              <a:rPr lang="ru-RU" dirty="0">
                <a:latin typeface="+mj-lt"/>
              </a:rPr>
              <a:t>Изобразительное искусство</a:t>
            </a:r>
          </a:p>
          <a:p>
            <a:r>
              <a:rPr lang="ru-RU" dirty="0">
                <a:latin typeface="+mj-lt"/>
              </a:rPr>
              <a:t>Иностранные языки</a:t>
            </a:r>
          </a:p>
          <a:p>
            <a:r>
              <a:rPr lang="ru-RU" dirty="0">
                <a:latin typeface="+mj-lt"/>
              </a:rPr>
              <a:t>Экономика </a:t>
            </a:r>
          </a:p>
          <a:p>
            <a:r>
              <a:rPr lang="ru-RU" dirty="0">
                <a:latin typeface="+mj-lt"/>
              </a:rPr>
              <a:t>Математика</a:t>
            </a:r>
          </a:p>
          <a:p>
            <a:r>
              <a:rPr lang="ru-RU" dirty="0">
                <a:latin typeface="+mj-lt"/>
              </a:rPr>
              <a:t>Сфера </a:t>
            </a:r>
            <a:r>
              <a:rPr lang="ru-RU" dirty="0" smtClean="0">
                <a:latin typeface="+mj-lt"/>
              </a:rPr>
              <a:t>обслуживания и т.д.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99710" y="984038"/>
            <a:ext cx="6382493" cy="563231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+mj-lt"/>
              </a:rPr>
              <a:t>ДИАГНОСТИКА ПРОФЕССИОНАЛЬНОЙ НАПРАВЛЕННОСТИ ЛИЧНОСТИ </a:t>
            </a:r>
          </a:p>
          <a:p>
            <a:r>
              <a:rPr lang="ru-RU" sz="1500" b="1" dirty="0" smtClean="0">
                <a:latin typeface="+mj-lt"/>
              </a:rPr>
              <a:t>(Н.А. ДАНИЛИЧЕВА, Л.А. БАЛАКИРЕВА) </a:t>
            </a:r>
          </a:p>
          <a:p>
            <a:r>
              <a:rPr lang="ru-RU" sz="1500" dirty="0" smtClean="0">
                <a:latin typeface="+mj-lt"/>
              </a:rPr>
              <a:t>СКЛОННОСТИ </a:t>
            </a:r>
            <a:r>
              <a:rPr lang="ru-RU" sz="1500" dirty="0">
                <a:latin typeface="+mj-lt"/>
              </a:rPr>
              <a:t>К СФЕРАМ </a:t>
            </a:r>
            <a:r>
              <a:rPr lang="ru-RU" sz="1500" dirty="0" smtClean="0">
                <a:latin typeface="+mj-lt"/>
              </a:rPr>
              <a:t>ДЕЯТЕЛЬНОСТИ  </a:t>
            </a:r>
            <a:endParaRPr lang="ru-RU" sz="1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С</a:t>
            </a:r>
            <a:r>
              <a:rPr lang="ru-RU" sz="1500" dirty="0" smtClean="0"/>
              <a:t>портивно </a:t>
            </a:r>
            <a:r>
              <a:rPr lang="ru-RU" sz="1500" dirty="0"/>
              <a:t>– </a:t>
            </a:r>
            <a:r>
              <a:rPr lang="ru-RU" sz="1500" dirty="0" smtClean="0"/>
              <a:t>физическая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О</a:t>
            </a:r>
            <a:r>
              <a:rPr lang="ru-RU" sz="1500" dirty="0" smtClean="0"/>
              <a:t>рганизаторская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err="1"/>
              <a:t>А</a:t>
            </a:r>
            <a:r>
              <a:rPr lang="ru-RU" sz="1500" dirty="0" err="1" smtClean="0"/>
              <a:t>налитико</a:t>
            </a:r>
            <a:r>
              <a:rPr lang="ru-RU" sz="1500" dirty="0" smtClean="0"/>
              <a:t> </a:t>
            </a:r>
            <a:r>
              <a:rPr lang="ru-RU" sz="1500" dirty="0"/>
              <a:t>- </a:t>
            </a:r>
            <a:r>
              <a:rPr lang="ru-RU" sz="1500" dirty="0" smtClean="0"/>
              <a:t>математическая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err="1"/>
              <a:t>К</a:t>
            </a:r>
            <a:r>
              <a:rPr lang="ru-RU" sz="1500" dirty="0" err="1" smtClean="0"/>
              <a:t>онструкторско</a:t>
            </a:r>
            <a:r>
              <a:rPr lang="ru-RU" sz="1500" dirty="0" smtClean="0"/>
              <a:t> </a:t>
            </a:r>
            <a:r>
              <a:rPr lang="ru-RU" sz="1500" dirty="0"/>
              <a:t>– </a:t>
            </a:r>
            <a:r>
              <a:rPr lang="ru-RU" sz="1500" dirty="0" smtClean="0"/>
              <a:t>техническая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О</a:t>
            </a:r>
            <a:r>
              <a:rPr lang="ru-RU" sz="1500" dirty="0" smtClean="0"/>
              <a:t>бращение </a:t>
            </a:r>
            <a:r>
              <a:rPr lang="ru-RU" sz="1500" dirty="0"/>
              <a:t>со знаковыми </a:t>
            </a:r>
            <a:r>
              <a:rPr lang="ru-RU" sz="1500" dirty="0" smtClean="0"/>
              <a:t>системами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К</a:t>
            </a:r>
            <a:r>
              <a:rPr lang="ru-RU" sz="1500" dirty="0" smtClean="0"/>
              <a:t>оммуникативная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Художественная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И</a:t>
            </a:r>
            <a:r>
              <a:rPr lang="ru-RU" sz="1500" dirty="0" smtClean="0"/>
              <a:t>зобразительная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М</a:t>
            </a:r>
            <a:r>
              <a:rPr lang="ru-RU" sz="1500" dirty="0" smtClean="0"/>
              <a:t>узыкальная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Ф</a:t>
            </a:r>
            <a:r>
              <a:rPr lang="ru-RU" sz="1500" dirty="0" smtClean="0"/>
              <a:t>илологическая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П</a:t>
            </a:r>
            <a:r>
              <a:rPr lang="ru-RU" sz="1500" dirty="0" smtClean="0"/>
              <a:t>риродоохранная </a:t>
            </a:r>
            <a:r>
              <a:rPr lang="ru-RU" sz="1500" dirty="0"/>
              <a:t>и </a:t>
            </a:r>
            <a:r>
              <a:rPr lang="ru-RU" sz="1500" dirty="0" smtClean="0"/>
              <a:t>сельскохозяйственная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С</a:t>
            </a:r>
            <a:r>
              <a:rPr lang="ru-RU" sz="1500" dirty="0" smtClean="0"/>
              <a:t>оциально </a:t>
            </a:r>
            <a:r>
              <a:rPr lang="ru-RU" sz="1500" dirty="0"/>
              <a:t>– </a:t>
            </a:r>
            <a:r>
              <a:rPr lang="ru-RU" sz="1500" dirty="0" smtClean="0"/>
              <a:t>педагогическая</a:t>
            </a:r>
            <a:endParaRPr lang="ru-RU" sz="1500" dirty="0"/>
          </a:p>
          <a:p>
            <a:endParaRPr lang="ru-RU" sz="1500" b="1" dirty="0" smtClean="0">
              <a:latin typeface="+mj-lt"/>
            </a:endParaRPr>
          </a:p>
          <a:p>
            <a:r>
              <a:rPr lang="ru-RU" sz="1500" b="1" dirty="0" smtClean="0">
                <a:latin typeface="+mj-lt"/>
              </a:rPr>
              <a:t>ТЕСТ ОПРЕДЕЛЕНИЯ ПРОФЕССИОНАЛЬНОЙ НАПРАВЛЕННОСТИ ЛИЧНОСТИ (ДЖ. ХОЛЛАНД)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Практическая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Интеллектуальная</a:t>
            </a:r>
            <a:r>
              <a:rPr lang="ru-RU" sz="1500" dirty="0">
                <a:latin typeface="+mj-lt"/>
              </a:rPr>
              <a:t>, исследовательская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Социальная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Бумажная, знаковая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Предпринимательская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Творческая </a:t>
            </a:r>
            <a:r>
              <a:rPr lang="ru-RU" sz="1500" dirty="0" smtClean="0">
                <a:latin typeface="+mj-lt"/>
              </a:rPr>
              <a:t>работа</a:t>
            </a:r>
            <a:endParaRPr lang="ru-RU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39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6943296"/>
              </p:ext>
            </p:extLst>
          </p:nvPr>
        </p:nvGraphicFramePr>
        <p:xfrm>
          <a:off x="1888176" y="1151906"/>
          <a:ext cx="8128000" cy="2909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2515" y="4061361"/>
            <a:ext cx="110796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Модификация</a:t>
            </a:r>
            <a:r>
              <a:rPr lang="ru-RU" dirty="0">
                <a:latin typeface="+mj-lt"/>
              </a:rPr>
              <a:t> одного из самых известных и распространённых профориентационных тестов </a:t>
            </a:r>
            <a:r>
              <a:rPr lang="ru-RU" dirty="0" smtClean="0">
                <a:latin typeface="+mj-lt"/>
              </a:rPr>
              <a:t>от </a:t>
            </a:r>
            <a:r>
              <a:rPr lang="ru-RU" b="1" dirty="0" smtClean="0">
                <a:latin typeface="+mj-lt"/>
              </a:rPr>
              <a:t>Анастасии </a:t>
            </a:r>
            <a:r>
              <a:rPr lang="ru-RU" b="1" dirty="0">
                <a:latin typeface="+mj-lt"/>
              </a:rPr>
              <a:t>Анатольевны </a:t>
            </a:r>
            <a:r>
              <a:rPr lang="ru-RU" b="1" dirty="0" err="1">
                <a:latin typeface="+mj-lt"/>
              </a:rPr>
              <a:t>Азбель</a:t>
            </a:r>
            <a:r>
              <a:rPr lang="ru-RU" dirty="0">
                <a:latin typeface="+mj-lt"/>
              </a:rPr>
              <a:t>, кандидата психологических наук, доцента Института педагогики Санкт-Петербургского государственного университета. </a:t>
            </a:r>
            <a:endParaRPr lang="ru-RU" dirty="0" smtClean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Количество </a:t>
            </a:r>
            <a:r>
              <a:rPr lang="ru-RU" dirty="0">
                <a:latin typeface="+mj-lt"/>
              </a:rPr>
              <a:t>вопросов увеличено с 20 до 30, варианты выбора направлений профессиональной деятельности значительно приближены к </a:t>
            </a:r>
            <a:r>
              <a:rPr lang="ru-RU" dirty="0" smtClean="0">
                <a:latin typeface="+mj-lt"/>
              </a:rPr>
              <a:t>современности.</a:t>
            </a:r>
          </a:p>
          <a:p>
            <a:pPr algn="just"/>
            <a:r>
              <a:rPr lang="ru-RU" b="1" dirty="0" smtClean="0">
                <a:latin typeface="+mj-lt"/>
              </a:rPr>
              <a:t>Добавлена </a:t>
            </a:r>
            <a:r>
              <a:rPr lang="ru-RU" b="1" dirty="0">
                <a:latin typeface="+mj-lt"/>
              </a:rPr>
              <a:t>новая шкала (дополнительная группа профессий), в которой предметом труда выступает сам человек. </a:t>
            </a:r>
            <a:endParaRPr lang="ru-RU" b="1" dirty="0" smtClean="0">
              <a:latin typeface="+mj-lt"/>
            </a:endParaRPr>
          </a:p>
          <a:p>
            <a:pPr algn="just"/>
            <a:endParaRPr lang="ru-RU" b="1" dirty="0">
              <a:latin typeface="+mj-lt"/>
            </a:endParaRPr>
          </a:p>
          <a:p>
            <a:pPr algn="ctr"/>
            <a:r>
              <a:rPr lang="ru-RU" b="1" dirty="0" smtClean="0">
                <a:latin typeface="+mj-lt"/>
              </a:rPr>
              <a:t>Как выглядит описание категории </a:t>
            </a:r>
            <a:r>
              <a:rPr lang="ru-RU" sz="2800" b="1" dirty="0" smtClean="0">
                <a:latin typeface="+mj-lt"/>
              </a:rPr>
              <a:t>«сам человек»</a:t>
            </a:r>
            <a:r>
              <a:rPr lang="ru-RU" b="1" dirty="0" smtClean="0">
                <a:latin typeface="+mj-lt"/>
              </a:rPr>
              <a:t>?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42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9392" y="1390102"/>
            <a:ext cx="102662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+mj-lt"/>
              </a:rPr>
              <a:t>Деятельность</a:t>
            </a:r>
            <a:r>
              <a:rPr lang="ru-RU" sz="2400" dirty="0" smtClean="0">
                <a:latin typeface="+mj-lt"/>
              </a:rPr>
              <a:t> предполагает: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совершенствование </a:t>
            </a:r>
            <a:r>
              <a:rPr lang="ru-RU" sz="2400" dirty="0">
                <a:latin typeface="+mj-lt"/>
              </a:rPr>
              <a:t>своей </a:t>
            </a:r>
            <a:r>
              <a:rPr lang="ru-RU" sz="2400" dirty="0" smtClean="0">
                <a:latin typeface="+mj-lt"/>
              </a:rPr>
              <a:t>внешности,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тренировку </a:t>
            </a:r>
            <a:r>
              <a:rPr lang="ru-RU" sz="2400" dirty="0">
                <a:latin typeface="+mj-lt"/>
              </a:rPr>
              <a:t>различных спортивных </a:t>
            </a:r>
            <a:r>
              <a:rPr lang="ru-RU" sz="2400" dirty="0" smtClean="0">
                <a:latin typeface="+mj-lt"/>
              </a:rPr>
              <a:t>навыков,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психологическая </a:t>
            </a:r>
            <a:r>
              <a:rPr lang="ru-RU" sz="2400" dirty="0">
                <a:latin typeface="+mj-lt"/>
              </a:rPr>
              <a:t>и </a:t>
            </a:r>
            <a:r>
              <a:rPr lang="ru-RU" sz="2400" dirty="0" smtClean="0">
                <a:latin typeface="+mj-lt"/>
              </a:rPr>
              <a:t>физическая подготовка </a:t>
            </a:r>
            <a:r>
              <a:rPr lang="ru-RU" sz="2400" dirty="0">
                <a:latin typeface="+mj-lt"/>
              </a:rPr>
              <a:t>к соревнованиям, турнирам, выступлениям.</a:t>
            </a:r>
          </a:p>
          <a:p>
            <a:pPr algn="just"/>
            <a:r>
              <a:rPr lang="ru-RU" sz="2400" dirty="0">
                <a:latin typeface="+mj-lt"/>
              </a:rPr>
              <a:t>К данному направлению деятельности можно отнести такие </a:t>
            </a:r>
            <a:r>
              <a:rPr lang="ru-RU" sz="2400" b="1" dirty="0">
                <a:latin typeface="+mj-lt"/>
              </a:rPr>
              <a:t>профессии</a:t>
            </a:r>
            <a:r>
              <a:rPr lang="ru-RU" sz="2400" dirty="0">
                <a:latin typeface="+mj-lt"/>
              </a:rPr>
              <a:t>, как: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т</a:t>
            </a:r>
            <a:r>
              <a:rPr lang="ru-RU" sz="2400" dirty="0" smtClean="0">
                <a:latin typeface="+mj-lt"/>
              </a:rPr>
              <a:t>ренер,</a:t>
            </a:r>
            <a:endParaRPr lang="ru-RU" sz="24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с</a:t>
            </a:r>
            <a:r>
              <a:rPr lang="ru-RU" sz="2400" dirty="0" smtClean="0">
                <a:latin typeface="+mj-lt"/>
              </a:rPr>
              <a:t>портсмен,</a:t>
            </a:r>
            <a:endParaRPr lang="ru-RU" sz="24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м</a:t>
            </a:r>
            <a:r>
              <a:rPr lang="ru-RU" sz="2400" dirty="0" smtClean="0">
                <a:latin typeface="+mj-lt"/>
              </a:rPr>
              <a:t>одель.</a:t>
            </a:r>
            <a:endParaRPr lang="ru-RU" sz="2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866" r="6162" b="5986"/>
          <a:stretch/>
        </p:blipFill>
        <p:spPr>
          <a:xfrm>
            <a:off x="8560129" y="2956840"/>
            <a:ext cx="3422074" cy="3699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7200" y="1390102"/>
            <a:ext cx="369916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ОПИСАНИЕ КАТЕГОРИИ </a:t>
            </a:r>
          </a:p>
          <a:p>
            <a:pPr algn="ctr"/>
            <a:r>
              <a:rPr lang="ru-RU" sz="2800" b="1" dirty="0" smtClean="0">
                <a:latin typeface="+mj-lt"/>
              </a:rPr>
              <a:t>«САМ ЧЕЛОВЕК»</a:t>
            </a:r>
            <a:endParaRPr lang="ru-RU" sz="28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385" y="3652406"/>
            <a:ext cx="3432684" cy="30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3330491"/>
              </p:ext>
            </p:extLst>
          </p:nvPr>
        </p:nvGraphicFramePr>
        <p:xfrm>
          <a:off x="629392" y="1051467"/>
          <a:ext cx="7087590" cy="264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7716982" y="1198343"/>
            <a:ext cx="3919618" cy="2772888"/>
            <a:chOff x="4942896" y="408634"/>
            <a:chExt cx="3184111" cy="2319796"/>
          </a:xfrm>
        </p:grpSpPr>
        <p:sp>
          <p:nvSpPr>
            <p:cNvPr id="10" name="Шеврон 9"/>
            <p:cNvSpPr/>
            <p:nvPr/>
          </p:nvSpPr>
          <p:spPr>
            <a:xfrm>
              <a:off x="4942896" y="408634"/>
              <a:ext cx="3184111" cy="2092185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Шеврон 4"/>
            <p:cNvSpPr txBox="1"/>
            <p:nvPr/>
          </p:nvSpPr>
          <p:spPr>
            <a:xfrm>
              <a:off x="5707617" y="636245"/>
              <a:ext cx="2172773" cy="2092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+mj-lt"/>
                </a:rPr>
                <a:t>КЛАССЫ ПРОФЕССИЙ: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dirty="0" smtClean="0">
                  <a:latin typeface="+mj-lt"/>
                </a:rPr>
                <a:t>исполнительные,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dirty="0" smtClean="0">
                  <a:latin typeface="+mj-lt"/>
                </a:rPr>
                <a:t>творческие</a:t>
              </a:r>
              <a:endParaRPr lang="ru-RU" sz="2400" kern="1200" dirty="0" smtClean="0">
                <a:latin typeface="+mj-lt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latin typeface="+mj-lt"/>
              </a:endParaRPr>
            </a:p>
          </p:txBody>
        </p:sp>
      </p:grpSp>
      <p:sp>
        <p:nvSpPr>
          <p:cNvPr id="7" name="Плюс 6"/>
          <p:cNvSpPr/>
          <p:nvPr/>
        </p:nvSpPr>
        <p:spPr>
          <a:xfrm>
            <a:off x="7897091" y="2036618"/>
            <a:ext cx="568036" cy="512618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3060" t="16382" r="23486" b="19602"/>
          <a:stretch/>
        </p:blipFill>
        <p:spPr>
          <a:xfrm>
            <a:off x="629392" y="3824355"/>
            <a:ext cx="4053644" cy="27293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4238" y="3897264"/>
            <a:ext cx="4966855" cy="20313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+mj-lt"/>
              </a:rPr>
              <a:t>ЭКСПРЕСС-ДИАГНОСТИКА ПРОФЕССИОНАЛЬНЫХ СКЛОННОСТЕЙ ПО МЕТОДИКЕ «ОРИЕНТИР».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Методика </a:t>
            </a:r>
            <a:r>
              <a:rPr lang="ru-RU" dirty="0">
                <a:latin typeface="+mj-lt"/>
              </a:rPr>
              <a:t>разработана </a:t>
            </a:r>
            <a:r>
              <a:rPr lang="ru-RU" dirty="0" smtClean="0">
                <a:latin typeface="+mj-lt"/>
              </a:rPr>
              <a:t>И. Л. </a:t>
            </a:r>
            <a:r>
              <a:rPr lang="ru-RU" dirty="0" err="1" smtClean="0">
                <a:latin typeface="+mj-lt"/>
              </a:rPr>
              <a:t>Соломиным</a:t>
            </a:r>
            <a:r>
              <a:rPr lang="ru-RU" dirty="0" smtClean="0">
                <a:latin typeface="+mj-lt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Индивидуальное тестирование на ПК.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Длительность 10-15 минут.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Возможность распечатать результаты.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База результатов тестирования.</a:t>
            </a:r>
            <a:endParaRPr lang="ru-RU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2296" t="20360" r="60861" b="63541"/>
          <a:stretch/>
        </p:blipFill>
        <p:spPr>
          <a:xfrm>
            <a:off x="6747162" y="5950619"/>
            <a:ext cx="3116291" cy="7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11" y="1125704"/>
            <a:ext cx="6511092" cy="2694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11" y="3922815"/>
            <a:ext cx="6511092" cy="27251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4397" y="4655026"/>
            <a:ext cx="4663045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ДВА БЛОКА СУЖДЕНИЙ «Я ХОЧУ» И «Я МОГУ»</a:t>
            </a:r>
          </a:p>
          <a:p>
            <a:pPr algn="just"/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4-БАЛЛЬНАЯ СИСТЕМА ОЦЕНИВАНИЯ  С ВОЗМОЖНОСТЬЮ ВЕРНУТСЯ «НАЗАД»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53" y="1352820"/>
            <a:ext cx="4205721" cy="287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62020"/>
          <a:stretch/>
        </p:blipFill>
        <p:spPr>
          <a:xfrm>
            <a:off x="904619" y="1233053"/>
            <a:ext cx="10802356" cy="527858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517" t="13896" r="6923" b="17533"/>
          <a:stretch/>
        </p:blipFill>
        <p:spPr>
          <a:xfrm>
            <a:off x="9118809" y="2770909"/>
            <a:ext cx="1133554" cy="1039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517" t="13896" r="6923" b="17533"/>
          <a:stretch/>
        </p:blipFill>
        <p:spPr>
          <a:xfrm>
            <a:off x="10412892" y="2770909"/>
            <a:ext cx="1133554" cy="10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45672" y="1178936"/>
            <a:ext cx="10236531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Профессии алгоритмического (исполнительского) класса</a:t>
            </a:r>
            <a:r>
              <a:rPr lang="ru-RU" dirty="0">
                <a:latin typeface="+mj-lt"/>
              </a:rPr>
              <a:t> связаны c выполнением решений, работой по заданному образцу, соблюдением имеющихся правил и нормативов, следованием инструкциям, стереотипным подходом к решению проблем (агент, медсестра, продавец, приемщик заказов, социальный работник, машинист, оператор, станочник, плотник, кассир, машинистка, телефонист, парикмахер, озеленитель). </a:t>
            </a:r>
            <a:endParaRPr lang="ru-RU" dirty="0" smtClean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Исполнительские </a:t>
            </a:r>
            <a:r>
              <a:rPr lang="ru-RU" dirty="0">
                <a:latin typeface="+mj-lt"/>
              </a:rPr>
              <a:t>профессии предполагают, что </a:t>
            </a:r>
            <a:r>
              <a:rPr lang="ru-RU" b="1" dirty="0">
                <a:latin typeface="+mj-lt"/>
              </a:rPr>
              <a:t>трудовая деятельность протекает в условиях четкой заранее заданной </a:t>
            </a:r>
            <a:r>
              <a:rPr lang="ru-RU" b="1" dirty="0" smtClean="0">
                <a:latin typeface="+mj-lt"/>
              </a:rPr>
              <a:t>последовательности </a:t>
            </a:r>
            <a:r>
              <a:rPr lang="ru-RU" b="1" dirty="0">
                <a:latin typeface="+mj-lt"/>
              </a:rPr>
              <a:t>действий. </a:t>
            </a:r>
            <a:endParaRPr lang="en-US" b="1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517" t="13896" r="6923" b="17533"/>
          <a:stretch/>
        </p:blipFill>
        <p:spPr>
          <a:xfrm>
            <a:off x="428233" y="1675054"/>
            <a:ext cx="1133554" cy="1039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5672" y="3509781"/>
            <a:ext cx="10236531" cy="20313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Профессии эвристического (творческого) класса</a:t>
            </a:r>
            <a:r>
              <a:rPr lang="ru-RU" dirty="0">
                <a:latin typeface="+mj-lt"/>
              </a:rPr>
              <a:t> связаны с анализом, исследованием, испытанием, контролем, планированием, организацией и управлением, конструированием, проектированием, разработкой новых образцов, принятием нестандартных решений, требуют независимого и оригинального мышления (врач, менеджер, референт, психолог, учитель, юрист, инженер, экономист, математик, архитектор, физик). </a:t>
            </a:r>
            <a:endParaRPr lang="ru-RU" dirty="0" smtClean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Во </a:t>
            </a:r>
            <a:r>
              <a:rPr lang="ru-RU" dirty="0">
                <a:latin typeface="+mj-lt"/>
              </a:rPr>
              <a:t>многих случаях </a:t>
            </a:r>
            <a:r>
              <a:rPr lang="ru-RU" b="1" dirty="0">
                <a:latin typeface="+mj-lt"/>
              </a:rPr>
              <a:t>работник сам определяет последовательность своих действий для наиболее </a:t>
            </a:r>
            <a:r>
              <a:rPr lang="ru-RU" b="1" dirty="0" smtClean="0">
                <a:latin typeface="+mj-lt"/>
              </a:rPr>
              <a:t>эффективного </a:t>
            </a:r>
            <a:r>
              <a:rPr lang="ru-RU" b="1" dirty="0">
                <a:latin typeface="+mj-lt"/>
              </a:rPr>
              <a:t>достижения цели.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2517" t="13896" r="6923" b="17533"/>
          <a:stretch/>
        </p:blipFill>
        <p:spPr>
          <a:xfrm>
            <a:off x="428233" y="4169506"/>
            <a:ext cx="1133554" cy="10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127620"/>
            <a:ext cx="11352811" cy="798656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ДИАГНОСТИЧЕСКИЕ ПРОФОРИЕНТАЦИОННЫЕ ИНСТРУМЕНТЫ В РАБОТЕ ПСИХОЛОГА</a:t>
            </a:r>
            <a:br>
              <a:rPr lang="ru-RU" sz="2400" dirty="0" smtClean="0"/>
            </a:br>
            <a:r>
              <a:rPr lang="ru-RU" sz="2400" b="1" dirty="0" smtClean="0"/>
              <a:t>МОДИФИКАЦИИ </a:t>
            </a:r>
            <a:r>
              <a:rPr lang="ru-RU" sz="2400" b="1" dirty="0" smtClean="0">
                <a:cs typeface="Times New Roman" panose="02020603050405020304" pitchFamily="18" charset="0"/>
              </a:rPr>
              <a:t>КЛАССИЧЕСКИХ МЕТОДИК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15" y="1072385"/>
            <a:ext cx="9476510" cy="5499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" y="3686174"/>
            <a:ext cx="2639292" cy="2639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87" y="5688172"/>
            <a:ext cx="8010838" cy="1030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394" y="5005820"/>
            <a:ext cx="2633700" cy="493819"/>
          </a:xfrm>
          <a:prstGeom prst="rect">
            <a:avLst/>
          </a:prstGeom>
        </p:spPr>
      </p:pic>
      <p:sp>
        <p:nvSpPr>
          <p:cNvPr id="12" name="Стрелка углом 11"/>
          <p:cNvSpPr/>
          <p:nvPr/>
        </p:nvSpPr>
        <p:spPr>
          <a:xfrm rot="10800000">
            <a:off x="10259146" y="5492349"/>
            <a:ext cx="889338" cy="1030313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</TotalTime>
  <Words>866</Words>
  <Application>Microsoft Office PowerPoint</Application>
  <PresentationFormat>Широкоэкранный</PresentationFormat>
  <Paragraphs>155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ДИАГНОСТИЧЕСКИЕ ПРОФОРИЕНТАЦИОННЫЕ ИНСТРУМЕНТЫ В РАБОТЕ ПСИХОЛОГА</vt:lpstr>
      <vt:lpstr>ДИАГНОСТИЧЕСКИЕ ПРОФОРИЕНТАЦИОННЫЕ ИНСТРУМЕНТЫ В РАБОТЕ ПСИХОЛОГА КЛАССИЧЕСКИЕ ТЕСТОВЫЕ МЕТОДИКИ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МОДИФИКАЦИИ КЛАССИЧЕСКИХ МЕТОДИК</vt:lpstr>
      <vt:lpstr>ДИАГНОСТИЧЕСКИЕ ПРОФОРИЕНТАЦИОННЫЕ ИНСТРУМЕНТЫ В РАБОТЕ ПСИХОЛОГА НОВЫЕ МЕТОДИКИ</vt:lpstr>
      <vt:lpstr>ДИАГНОСТИЧЕСКИЕ ПРОФОРИЕНТАЦИОННЫЕ ИНСТРУМЕНТЫ В РАБОТЕ ПСИХОЛОГА НОВЫЕ МЕТОДИКИ</vt:lpstr>
      <vt:lpstr>ДИАГНОСТИЧЕСКИЕ ПРОФОРИЕНТАЦИОННЫЕ ИНСТРУМЕНТЫ В РАБОТЕ ПСИХОЛОГА НОВЫЕ МЕТОДИКИ</vt:lpstr>
      <vt:lpstr>ДИАГНОСТИЧЕСКИЕ ПРОФОРИЕНТАЦИОННЫЕ ИНСТРУМЕНТЫ В РАБОТЕ ПСИХОЛОГА НОВЫЕ МЕТОДИКИ</vt:lpstr>
      <vt:lpstr>ДИАГНОСТИЧЕСКИЕ ПРОФОРИЕНТАЦИОННЫЕ ИНСТРУМЕНТЫ В РАБОТЕ ПСИХОЛОГА НОВЫЕ МЕТОДИКИ</vt:lpstr>
      <vt:lpstr>ДИАГНОСТИЧЕСКИЕ ПРОФОРИЕНТАЦИОННЫЕ ИНСТРУМЕНТЫ В РАБОТЕ ПСИХОЛОГА ПОЛЕЗНЫЕ ССЫЛКИ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ДИАГНОСТИЧЕСКИЕ ПРОФОРИЕНТАЦИОННЫЕ ИНСТРУМЕНТЫ В РАБОТЕ ПСИХОЛОГА</dc:title>
  <dc:creator>Гузель</dc:creator>
  <cp:lastModifiedBy>Пользователь</cp:lastModifiedBy>
  <cp:revision>62</cp:revision>
  <dcterms:created xsi:type="dcterms:W3CDTF">2024-02-26T11:31:35Z</dcterms:created>
  <dcterms:modified xsi:type="dcterms:W3CDTF">2024-02-27T18:26:35Z</dcterms:modified>
</cp:coreProperties>
</file>