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4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1420"/>
    <a:srgbClr val="8E5459"/>
    <a:srgbClr val="F4EFE4"/>
    <a:srgbClr val="E4D8BE"/>
    <a:srgbClr val="D1B3B6"/>
    <a:srgbClr val="D6BCBE"/>
    <a:srgbClr val="C096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5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C05F-CDB6-4549-8BEF-3B0448AE32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D29B-B116-4F09-81B2-AEA5D3AB4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43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C05F-CDB6-4549-8BEF-3B0448AE32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D29B-B116-4F09-81B2-AEA5D3AB4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06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C05F-CDB6-4549-8BEF-3B0448AE32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D29B-B116-4F09-81B2-AEA5D3AB4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9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C05F-CDB6-4549-8BEF-3B0448AE32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D29B-B116-4F09-81B2-AEA5D3AB4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04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C05F-CDB6-4549-8BEF-3B0448AE32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D29B-B116-4F09-81B2-AEA5D3AB4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31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C05F-CDB6-4549-8BEF-3B0448AE32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D29B-B116-4F09-81B2-AEA5D3AB4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21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C05F-CDB6-4549-8BEF-3B0448AE32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D29B-B116-4F09-81B2-AEA5D3AB4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05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C05F-CDB6-4549-8BEF-3B0448AE32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D29B-B116-4F09-81B2-AEA5D3AB4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72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C05F-CDB6-4549-8BEF-3B0448AE32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D29B-B116-4F09-81B2-AEA5D3AB4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21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C05F-CDB6-4549-8BEF-3B0448AE32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D29B-B116-4F09-81B2-AEA5D3AB4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536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C05F-CDB6-4549-8BEF-3B0448AE32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D29B-B116-4F09-81B2-AEA5D3AB4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01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DC05F-CDB6-4549-8BEF-3B0448AE32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D29B-B116-4F09-81B2-AEA5D3AB4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91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ручной ввод 1"/>
          <p:cNvSpPr/>
          <p:nvPr/>
        </p:nvSpPr>
        <p:spPr>
          <a:xfrm rot="5400000">
            <a:off x="2608096" y="-2608097"/>
            <a:ext cx="6697134" cy="11913327"/>
          </a:xfrm>
          <a:prstGeom prst="flowChartManualInput">
            <a:avLst/>
          </a:prstGeom>
          <a:solidFill>
            <a:srgbClr val="F4EFE4"/>
          </a:solidFill>
          <a:ln>
            <a:solidFill>
              <a:srgbClr val="F4EF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6697133"/>
            <a:ext cx="12192000" cy="160867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84474" y="902972"/>
            <a:ext cx="959380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kern="0" dirty="0">
                <a:solidFill>
                  <a:srgbClr val="6B142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 итогах мониторинга оценки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kern="0" dirty="0">
                <a:solidFill>
                  <a:srgbClr val="6B142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эффективности межведомственного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kern="0" dirty="0">
                <a:solidFill>
                  <a:srgbClr val="6B142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подхода в организации индивидуальной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kern="0" dirty="0">
                <a:solidFill>
                  <a:srgbClr val="6B142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профилактической работы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kern="0" dirty="0">
                <a:solidFill>
                  <a:srgbClr val="6B142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 несовершеннолетними и их семьями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5028283-79F1-4129-A069-98A10D22959D}"/>
              </a:ext>
            </a:extLst>
          </p:cNvPr>
          <p:cNvSpPr txBox="1"/>
          <p:nvPr/>
        </p:nvSpPr>
        <p:spPr>
          <a:xfrm>
            <a:off x="339043" y="5089399"/>
            <a:ext cx="8225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6B142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БОВКУН ТАТЬЯНА НИКОЛАЕВНА,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noProof="0" dirty="0">
                <a:solidFill>
                  <a:srgbClr val="6B142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методист МАУ ИМЦ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6B142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4474" y="4902536"/>
            <a:ext cx="54569" cy="1200330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6568922"/>
            <a:ext cx="12192000" cy="160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-2" y="-11881"/>
            <a:ext cx="12192000" cy="1608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104503" y="4084808"/>
            <a:ext cx="10437223" cy="615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04503" y="248766"/>
            <a:ext cx="9417600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1726" y="360035"/>
            <a:ext cx="1302224" cy="13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33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16625"/>
            <a:ext cx="12192000" cy="6813124"/>
          </a:xfrm>
          <a:prstGeom prst="rect">
            <a:avLst/>
          </a:prstGeom>
          <a:solidFill>
            <a:srgbClr val="BFA25E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0" y="6715734"/>
            <a:ext cx="12192000" cy="142266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flipV="1">
            <a:off x="0" y="1481648"/>
            <a:ext cx="12192000" cy="1422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028283-79F1-4129-A069-98A10D22959D}"/>
              </a:ext>
            </a:extLst>
          </p:cNvPr>
          <p:cNvSpPr txBox="1"/>
          <p:nvPr/>
        </p:nvSpPr>
        <p:spPr>
          <a:xfrm>
            <a:off x="108426" y="224680"/>
            <a:ext cx="11975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000" b="1" kern="0" dirty="0">
                <a:solidFill>
                  <a:srgbClr val="6B142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МОНИТОРИНГ С ЦЕЛЬЮ ОЦЕНКИ ЭФФЕКТИВНОСТИ МЕЖВЕДОМСТВЕННОГО ПОДХОДА В ОРГАНИЗАЦИИ ИНДИВИДУАЛЬНОЙ ПРОФИЛАКТИЧЕСКОЙ РАБОТЫ </a:t>
            </a:r>
          </a:p>
          <a:p>
            <a:pPr lvl="0" algn="ctr">
              <a:defRPr/>
            </a:pPr>
            <a:r>
              <a:rPr lang="ru-RU" sz="2000" b="1" kern="0" dirty="0">
                <a:solidFill>
                  <a:srgbClr val="6B142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 НЕСОВЕРШЕННОЛЕТНИМИ И ИХ СЕМЬЯМИ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5028283-79F1-4129-A069-98A10D22959D}"/>
              </a:ext>
            </a:extLst>
          </p:cNvPr>
          <p:cNvSpPr txBox="1"/>
          <p:nvPr/>
        </p:nvSpPr>
        <p:spPr>
          <a:xfrm>
            <a:off x="406118" y="1865219"/>
            <a:ext cx="2145696" cy="473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2400" b="1" kern="0" dirty="0">
                <a:solidFill>
                  <a:srgbClr val="6B142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ВЫЯВЛЕНО: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6B142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5028283-79F1-4129-A069-98A10D22959D}"/>
              </a:ext>
            </a:extLst>
          </p:cNvPr>
          <p:cNvSpPr txBox="1"/>
          <p:nvPr/>
        </p:nvSpPr>
        <p:spPr>
          <a:xfrm>
            <a:off x="766722" y="2423737"/>
            <a:ext cx="7036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2400" b="1" kern="0" dirty="0">
                <a:solidFill>
                  <a:srgbClr val="6B142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программы ИПР носят формальный характер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6B142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5028283-79F1-4129-A069-98A10D22959D}"/>
              </a:ext>
            </a:extLst>
          </p:cNvPr>
          <p:cNvSpPr txBox="1"/>
          <p:nvPr/>
        </p:nvSpPr>
        <p:spPr>
          <a:xfrm>
            <a:off x="766721" y="3216893"/>
            <a:ext cx="10844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2400" b="1" kern="0" dirty="0">
                <a:solidFill>
                  <a:srgbClr val="6B142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мероприятия не соответствуют характеру совершенного подростком правонарушения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6B142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028283-79F1-4129-A069-98A10D22959D}"/>
              </a:ext>
            </a:extLst>
          </p:cNvPr>
          <p:cNvSpPr txBox="1"/>
          <p:nvPr/>
        </p:nvSpPr>
        <p:spPr>
          <a:xfrm>
            <a:off x="766720" y="4301474"/>
            <a:ext cx="10844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2400" b="1" kern="0" dirty="0">
                <a:solidFill>
                  <a:srgbClr val="6B142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отсутствует межведомственный подход в организации индивидуальной профилактической работы 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6B142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5028283-79F1-4129-A069-98A10D22959D}"/>
              </a:ext>
            </a:extLst>
          </p:cNvPr>
          <p:cNvSpPr txBox="1"/>
          <p:nvPr/>
        </p:nvSpPr>
        <p:spPr>
          <a:xfrm>
            <a:off x="766719" y="5520736"/>
            <a:ext cx="10844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2400" b="1" kern="0" dirty="0">
                <a:solidFill>
                  <a:srgbClr val="6B142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отсутствуют промежуточные и итоговые отчеты о реализации программ ИПР 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6B142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13" y="2591258"/>
            <a:ext cx="335309" cy="24386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12" y="3388530"/>
            <a:ext cx="335309" cy="24386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12" y="4454633"/>
            <a:ext cx="335309" cy="243861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412" y="5649631"/>
            <a:ext cx="335309" cy="24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395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567331"/>
            <a:ext cx="12192000" cy="245792"/>
          </a:xfrm>
          <a:prstGeom prst="rect">
            <a:avLst/>
          </a:prstGeom>
          <a:solidFill>
            <a:srgbClr val="BFA25E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0" y="6715734"/>
            <a:ext cx="12192000" cy="142266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028283-79F1-4129-A069-98A10D22959D}"/>
              </a:ext>
            </a:extLst>
          </p:cNvPr>
          <p:cNvSpPr txBox="1"/>
          <p:nvPr/>
        </p:nvSpPr>
        <p:spPr>
          <a:xfrm>
            <a:off x="169817" y="441675"/>
            <a:ext cx="118224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2000" b="1" kern="0" dirty="0">
                <a:solidFill>
                  <a:srgbClr val="6B142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Распоряжение департамента образования администрации Города Томск от 22.02.2024 № 105 р «Об итогах мониторинга оценки эффективности межведомственного  подхода в организации индивидуальной профилактической работы с несовершеннолетними и их семьями»</a:t>
            </a:r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2477787" y="3446233"/>
            <a:ext cx="9514496" cy="117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flipV="1">
            <a:off x="0" y="138469"/>
            <a:ext cx="12192000" cy="142266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5028283-79F1-4129-A069-98A10D22959D}"/>
              </a:ext>
            </a:extLst>
          </p:cNvPr>
          <p:cNvSpPr txBox="1"/>
          <p:nvPr/>
        </p:nvSpPr>
        <p:spPr>
          <a:xfrm>
            <a:off x="169817" y="4869369"/>
            <a:ext cx="118224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2000" b="1" kern="0" dirty="0">
                <a:solidFill>
                  <a:srgbClr val="6B142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Методические рекомендации по организации индивидуальной профилактической работы с несовершеннолетними, состоящими на профилактическом контроле в комиссиях по делам несовершеннолетних и защите их прав, профилактическом учете в органах и учреждениях системы профилактики безнадзорности и правонарушений несовершеннолетних (утверждены КДН и ЗП Администрации Томской области 12.09.2019). 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6B142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0" y="43557"/>
            <a:ext cx="12192000" cy="332089"/>
          </a:xfrm>
          <a:prstGeom prst="rect">
            <a:avLst/>
          </a:prstGeom>
          <a:solidFill>
            <a:srgbClr val="BFA25E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5028283-79F1-4129-A069-98A10D22959D}"/>
              </a:ext>
            </a:extLst>
          </p:cNvPr>
          <p:cNvSpPr txBox="1"/>
          <p:nvPr/>
        </p:nvSpPr>
        <p:spPr>
          <a:xfrm>
            <a:off x="797415" y="1704168"/>
            <a:ext cx="11194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2000" spc="-20" dirty="0">
                <a:latin typeface="Cambria" panose="02040503050406030204" pitchFamily="18" charset="0"/>
                <a:ea typeface="Cambria" panose="02040503050406030204" pitchFamily="18" charset="0"/>
              </a:rPr>
              <a:t>привести программы ИПР в соответствии с требованиями: обеспечить адресный характер запланированных мероприятий, соответствующих характеру совершенного правонарушения, межведомственный подход в организации индивидуальной профилактической работы</a:t>
            </a:r>
            <a:endParaRPr kumimoji="0" lang="ru-RU" sz="1400" i="0" u="none" strike="noStrike" kern="0" cap="none" spc="0" normalizeH="0" baseline="0" noProof="0" dirty="0">
              <a:ln>
                <a:noFill/>
              </a:ln>
              <a:solidFill>
                <a:srgbClr val="6B142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5028283-79F1-4129-A069-98A10D22959D}"/>
              </a:ext>
            </a:extLst>
          </p:cNvPr>
          <p:cNvSpPr txBox="1"/>
          <p:nvPr/>
        </p:nvSpPr>
        <p:spPr>
          <a:xfrm>
            <a:off x="797415" y="2835168"/>
            <a:ext cx="11194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2000" spc="-20" dirty="0">
                <a:latin typeface="Cambria" panose="02040503050406030204" pitchFamily="18" charset="0"/>
                <a:ea typeface="Cambria" panose="02040503050406030204" pitchFamily="18" charset="0"/>
              </a:rPr>
              <a:t>обеспечить своевременное предоставление необходимых ходатайств, промежуточных и итоговых отчетов о реализации программ ИПР</a:t>
            </a:r>
            <a:endParaRPr kumimoji="0" lang="ru-RU" sz="1400" i="0" u="none" strike="noStrike" kern="0" cap="none" spc="0" normalizeH="0" baseline="0" noProof="0" dirty="0">
              <a:ln>
                <a:noFill/>
              </a:ln>
              <a:solidFill>
                <a:srgbClr val="6B142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5028283-79F1-4129-A069-98A10D22959D}"/>
              </a:ext>
            </a:extLst>
          </p:cNvPr>
          <p:cNvSpPr txBox="1"/>
          <p:nvPr/>
        </p:nvSpPr>
        <p:spPr>
          <a:xfrm>
            <a:off x="797415" y="3658391"/>
            <a:ext cx="11194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2000" spc="-20" dirty="0">
                <a:latin typeface="Cambria" panose="02040503050406030204" pitchFamily="18" charset="0"/>
                <a:ea typeface="Cambria" panose="02040503050406030204" pitchFamily="18" charset="0"/>
              </a:rPr>
              <a:t>контролировать наличие в программах ИПР согласования с ответственными с исполнителями, ознакомление с родителями (законными представителями обучающихся) и/ или обучающимися</a:t>
            </a:r>
            <a:endParaRPr kumimoji="0" lang="ru-RU" sz="1400" i="0" u="none" strike="noStrike" kern="0" cap="none" spc="0" normalizeH="0" baseline="0" noProof="0" dirty="0">
              <a:ln>
                <a:noFill/>
              </a:ln>
              <a:solidFill>
                <a:srgbClr val="6B142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387200" y="4728964"/>
            <a:ext cx="9417600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0020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211</Words>
  <Application>Microsoft Office PowerPoint</Application>
  <PresentationFormat>Широкоэкранный</PresentationFormat>
  <Paragraphs>19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Николаевна Бовкун</dc:creator>
  <cp:lastModifiedBy>Наталья Кузнецова</cp:lastModifiedBy>
  <cp:revision>51</cp:revision>
  <dcterms:created xsi:type="dcterms:W3CDTF">2023-10-23T03:46:04Z</dcterms:created>
  <dcterms:modified xsi:type="dcterms:W3CDTF">2024-03-15T05:34:09Z</dcterms:modified>
</cp:coreProperties>
</file>