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_rels/slide14.xml.rels" ContentType="application/vnd.openxmlformats-package.relationships+xml"/>
  <Override PartName="/ppt/slides/_rels/slide7.xml.rels" ContentType="application/vnd.openxmlformats-package.relationships+xml"/>
  <Override PartName="/ppt/slides/_rels/slide11.xml.rels" ContentType="application/vnd.openxmlformats-package.relationships+xml"/>
  <Override PartName="/ppt/slides/_rels/slide13.xml.rels" ContentType="application/vnd.openxmlformats-package.relationships+xml"/>
  <Override PartName="/ppt/slides/_rels/slide9.xml.rels" ContentType="application/vnd.openxmlformats-package.relationships+xml"/>
  <Override PartName="/ppt/slides/_rels/slide18.xml.rels" ContentType="application/vnd.openxmlformats-package.relationships+xml"/>
  <Override PartName="/ppt/slides/_rels/slide4.xml.rels" ContentType="application/vnd.openxmlformats-package.relationships+xml"/>
  <Override PartName="/ppt/slides/_rels/slide17.xml.rels" ContentType="application/vnd.openxmlformats-package.relationships+xml"/>
  <Override PartName="/ppt/slides/_rels/slide19.xml.rels" ContentType="application/vnd.openxmlformats-package.relationships+xml"/>
  <Override PartName="/ppt/slides/_rels/slide10.xml.rels" ContentType="application/vnd.openxmlformats-package.relationships+xml"/>
  <Override PartName="/ppt/slides/_rels/slide6.xml.rels" ContentType="application/vnd.openxmlformats-package.relationships+xml"/>
  <Override PartName="/ppt/slides/_rels/slide12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1.xml.rels" ContentType="application/vnd.openxmlformats-package.relationships+xml"/>
  <Override PartName="/ppt/slides/_rels/slide5.xml.rels" ContentType="application/vnd.openxmlformats-package.relationships+xml"/>
  <Override PartName="/ppt/slides/_rels/slide16.xml.rels" ContentType="application/vnd.openxmlformats-package.relationships+xml"/>
  <Override PartName="/ppt/slides/_rels/slide3.xml.rels" ContentType="application/vnd.openxmlformats-package.relationships+xml"/>
  <Override PartName="/ppt/slides/_rels/slide15.xml.rels" ContentType="application/vnd.openxmlformats-package.relationships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7.xml" ContentType="application/vnd.openxmlformats-officedocument.presentationml.slide+xml"/>
  <Override PartName="/ppt/slides/slide5.xml" ContentType="application/vnd.openxmlformats-officedocument.presentationml.slide+xml"/>
  <Override PartName="/ppt/slides/slide18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7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_rels/presentation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_rels/notesSlide11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9.xml.rels" ContentType="application/vnd.openxmlformats-package.relationships+xml"/>
  <Override PartName="/ppt/notesSlides/_rels/notesSlide7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2.xml.rels" ContentType="application/vnd.openxmlformats-package.relationships+xml"/>
  <Override PartName="/ppt/notesSlides/_rels/notesSlide4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3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8.xml.rels" ContentType="application/vnd.openxmlformats-package.relationships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presProps.xml" ContentType="application/vnd.openxmlformats-officedocument.presentationml.presProps+xml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12192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&lt;верхний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A12BF248-734D-43F9-BC40-B566C6275039}" type="slidenum"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4080" cy="3427200"/>
          </a:xfrm>
          <a:prstGeom prst="rect">
            <a:avLst/>
          </a:prstGeom>
          <a:ln w="0">
            <a:noFill/>
          </a:ln>
        </p:spPr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600" cy="4113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216000" indent="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+mn-ea"/>
              </a:rPr>
              <a:t>Это опора, которую мы в большинстве случаев имеем изначально и укрепляем по ходу жизни. Любовь родителей, партнеров, детей, родственников и друзей имеет для всех нас особую важность. Только помните: рассчитывать на чью-то помощь – очень хорошо, но, когда вы полагаетесь на другого человека во всем, это уже зависимость и позиция ребенка (взрослым нужно уметь стоять в первую очередь на своих ногах).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sldNum" idx="15"/>
          </p:nvPr>
        </p:nvSpPr>
        <p:spPr>
          <a:xfrm>
            <a:off x="3884760" y="8685360"/>
            <a:ext cx="2970000" cy="4554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Trebuchet MS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B1FA5184-0127-4D04-8E25-FCC5AE918675}" type="slidenum">
              <a:rPr b="0" lang="ru-RU" sz="1200" spc="-1" strike="noStrike">
                <a:solidFill>
                  <a:srgbClr val="000000"/>
                </a:solidFill>
                <a:latin typeface="Trebuchet MS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4080" cy="3427200"/>
          </a:xfrm>
          <a:prstGeom prst="rect">
            <a:avLst/>
          </a:prstGeom>
          <a:ln w="0">
            <a:noFill/>
          </a:ln>
        </p:spPr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600" cy="4113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216000" indent="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+mn-ea"/>
              </a:rPr>
              <a:t>Это опора, которую мы в большинстве случаев имеем изначально и укрепляем по ходу жизни. Любовь родителей, партнеров, детей, родственников и друзей имеет для всех нас особую важность. Только помните: рассчитывать на чью-то помощь – очень хорошо, но, когда вы полагаетесь на другого человека во всем, это уже зависимость и позиция ребенка (взрослым нужно уметь стоять в первую очередь на своих ногах).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sldNum" idx="16"/>
          </p:nvPr>
        </p:nvSpPr>
        <p:spPr>
          <a:xfrm>
            <a:off x="3884760" y="8685360"/>
            <a:ext cx="2970000" cy="4554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Trebuchet MS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EFCC3B1-BA90-4E18-91BB-A321FF2E6897}" type="slidenum">
              <a:rPr b="0" lang="ru-RU" sz="1200" spc="-1" strike="noStrike">
                <a:solidFill>
                  <a:srgbClr val="000000"/>
                </a:solidFill>
                <a:latin typeface="Trebuchet MS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4080" cy="3427200"/>
          </a:xfrm>
          <a:prstGeom prst="rect">
            <a:avLst/>
          </a:prstGeom>
          <a:ln w="0">
            <a:noFill/>
          </a:ln>
        </p:spPr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600" cy="4113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216000" indent="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+mn-ea"/>
              </a:rPr>
              <a:t>Это опора, которую мы в большинстве случаев имеем изначально и укрепляем по ходу жизни. Любовь родителей, партнеров, детей, родственников и друзей имеет для всех нас особую важность. Только помните: рассчитывать на чью-то помощь – очень хорошо, но, когда вы полагаетесь на другого человека во всем, это уже зависимость и позиция ребенка (взрослым нужно уметь стоять в первую очередь на своих ногах).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sldNum" idx="17"/>
          </p:nvPr>
        </p:nvSpPr>
        <p:spPr>
          <a:xfrm>
            <a:off x="3884760" y="8685360"/>
            <a:ext cx="2970000" cy="4554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Trebuchet MS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7B2D390-7DEE-4696-8662-F4EF287F2CC3}" type="slidenum">
              <a:rPr b="0" lang="ru-RU" sz="1200" spc="-1" strike="noStrike">
                <a:solidFill>
                  <a:srgbClr val="000000"/>
                </a:solidFill>
                <a:latin typeface="Trebuchet MS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4080" cy="3427200"/>
          </a:xfrm>
          <a:prstGeom prst="rect">
            <a:avLst/>
          </a:prstGeom>
          <a:ln w="0">
            <a:noFill/>
          </a:ln>
        </p:spPr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600" cy="4113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216000" indent="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+mn-ea"/>
              </a:rPr>
              <a:t>Это опора, которую мы в большинстве случаев имеем изначально и укрепляем по ходу жизни. Любовь родителей, партнеров, детей, родственников и друзей имеет для всех нас особую важность. Только помните: рассчитывать на чью-то помощь – очень хорошо, но, когда вы полагаетесь на другого человека во всем, это уже зависимость и позиция ребенка (взрослым нужно уметь стоять в первую очередь на своих ногах).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sldNum" idx="18"/>
          </p:nvPr>
        </p:nvSpPr>
        <p:spPr>
          <a:xfrm>
            <a:off x="3884760" y="8685360"/>
            <a:ext cx="2970000" cy="4554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Trebuchet MS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DCB8BF49-1EE5-419C-A7EA-4B3C3BB56935}" type="slidenum">
              <a:rPr b="0" lang="ru-RU" sz="1200" spc="-1" strike="noStrike">
                <a:solidFill>
                  <a:srgbClr val="000000"/>
                </a:solidFill>
                <a:latin typeface="Trebuchet MS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4080" cy="3427200"/>
          </a:xfrm>
          <a:prstGeom prst="rect">
            <a:avLst/>
          </a:prstGeom>
          <a:ln w="0">
            <a:noFill/>
          </a:ln>
        </p:spPr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600" cy="4113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216000" indent="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+mn-ea"/>
              </a:rPr>
              <a:t>Это опора, которую мы в большинстве случаев имеем изначально и укрепляем по ходу жизни. Любовь родителей, партнеров, детей, родственников и друзей имеет для всех нас особую важность. Только помните: рассчитывать на чью-то помощь – очень хорошо, но, когда вы полагаетесь на другого человека во всем, это уже зависимость и позиция ребенка (взрослым нужно уметь стоять в первую очередь на своих ногах).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sldNum" idx="19"/>
          </p:nvPr>
        </p:nvSpPr>
        <p:spPr>
          <a:xfrm>
            <a:off x="3884760" y="8685360"/>
            <a:ext cx="2970000" cy="4554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Trebuchet MS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33EB6D5-D721-4D15-9EB8-52A306647865}" type="slidenum">
              <a:rPr b="0" lang="ru-RU" sz="1200" spc="-1" strike="noStrike">
                <a:solidFill>
                  <a:srgbClr val="000000"/>
                </a:solidFill>
                <a:latin typeface="Trebuchet MS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4080" cy="3427200"/>
          </a:xfrm>
          <a:prstGeom prst="rect">
            <a:avLst/>
          </a:prstGeom>
          <a:ln w="0">
            <a:noFill/>
          </a:ln>
        </p:spPr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600" cy="4113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216000" indent="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+mn-ea"/>
              </a:rPr>
              <a:t>Это опора, которую мы в большинстве случаев имеем изначально и укрепляем по ходу жизни. Любовь родителей, партнеров, детей, родственников и друзей имеет для всех нас особую важность. Только помните: рассчитывать на чью-то помощь – очень хорошо, но, когда вы полагаетесь на другого человека во всем, это уже зависимость и позиция ребенка (взрослым нужно уметь стоять в первую очередь на своих ногах).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sldNum" idx="20"/>
          </p:nvPr>
        </p:nvSpPr>
        <p:spPr>
          <a:xfrm>
            <a:off x="3884760" y="8685360"/>
            <a:ext cx="2970000" cy="4554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Trebuchet MS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050449F7-AA6C-4020-86BE-2CBDD5505724}" type="slidenum">
              <a:rPr b="0" lang="ru-RU" sz="1200" spc="-1" strike="noStrike">
                <a:solidFill>
                  <a:srgbClr val="000000"/>
                </a:solidFill>
                <a:latin typeface="Trebuchet MS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4080" cy="3427200"/>
          </a:xfrm>
          <a:prstGeom prst="rect">
            <a:avLst/>
          </a:prstGeom>
          <a:ln w="0">
            <a:noFill/>
          </a:ln>
        </p:spPr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600" cy="4113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216000" indent="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+mn-ea"/>
              </a:rPr>
              <a:t>Это опора, которую мы в большинстве случаев имеем изначально и укрепляем по ходу жизни. Любовь родителей, партнеров, детей, родственников и друзей имеет для всех нас особую важность. Только помните: рассчитывать на чью-то помощь – очень хорошо, но, когда вы полагаетесь на другого человека во всем, это уже зависимость и позиция ребенка (взрослым нужно уметь стоять в первую очередь на своих ногах).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sldNum" idx="21"/>
          </p:nvPr>
        </p:nvSpPr>
        <p:spPr>
          <a:xfrm>
            <a:off x="3884760" y="8685360"/>
            <a:ext cx="2970000" cy="4554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Trebuchet MS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A286BBED-143B-447F-A5BB-F9D10C781191}" type="slidenum">
              <a:rPr b="0" lang="ru-RU" sz="1200" spc="-1" strike="noStrike">
                <a:solidFill>
                  <a:srgbClr val="000000"/>
                </a:solidFill>
                <a:latin typeface="Trebuchet MS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4080" cy="3427200"/>
          </a:xfrm>
          <a:prstGeom prst="rect">
            <a:avLst/>
          </a:prstGeom>
          <a:ln w="0">
            <a:noFill/>
          </a:ln>
        </p:spPr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600" cy="4113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216000" indent="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+mn-ea"/>
              </a:rPr>
              <a:t>Это опора, которую мы в большинстве случаев имеем изначально и укрепляем по ходу жизни. Любовь родителей, партнеров, детей, родственников и друзей имеет для всех нас особую важность. Только помните: рассчитывать на чью-то помощь – очень хорошо, но, когда вы полагаетесь на другого человека во всем, это уже зависимость и позиция ребенка (взрослым нужно уметь стоять в первую очередь на своих ногах).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sldNum" idx="22"/>
          </p:nvPr>
        </p:nvSpPr>
        <p:spPr>
          <a:xfrm>
            <a:off x="3884760" y="8685360"/>
            <a:ext cx="2970000" cy="4554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Trebuchet MS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6C9AA92-1E8C-43F2-9EB8-9A1E3ECD3F13}" type="slidenum">
              <a:rPr b="0" lang="ru-RU" sz="1200" spc="-1" strike="noStrike">
                <a:solidFill>
                  <a:srgbClr val="000000"/>
                </a:solidFill>
                <a:latin typeface="Trebuchet MS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4080" cy="3427200"/>
          </a:xfrm>
          <a:prstGeom prst="rect">
            <a:avLst/>
          </a:prstGeom>
          <a:ln w="0">
            <a:noFill/>
          </a:ln>
        </p:spPr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600" cy="4113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216000" indent="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+mn-ea"/>
              </a:rPr>
              <a:t>Это опора, которую мы в большинстве случаев имеем изначально и укрепляем по ходу жизни. Любовь родителей, партнеров, детей, родственников и друзей имеет для всех нас особую важность. Только помните: рассчитывать на чью-то помощь – очень хорошо, но, когда вы полагаетесь на другого человека во всем, это уже зависимость и позиция ребенка (взрослым нужно уметь стоять в первую очередь на своих ногах).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sldNum" idx="23"/>
          </p:nvPr>
        </p:nvSpPr>
        <p:spPr>
          <a:xfrm>
            <a:off x="3884760" y="8685360"/>
            <a:ext cx="2970000" cy="4554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Trebuchet MS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D93C450-245E-438E-A627-FBFE12C438F5}" type="slidenum">
              <a:rPr b="0" lang="ru-RU" sz="1200" spc="-1" strike="noStrike">
                <a:solidFill>
                  <a:srgbClr val="000000"/>
                </a:solidFill>
                <a:latin typeface="Trebuchet MS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4080" cy="3427200"/>
          </a:xfrm>
          <a:prstGeom prst="rect">
            <a:avLst/>
          </a:prstGeom>
          <a:ln w="0">
            <a:noFill/>
          </a:ln>
        </p:spPr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600" cy="4113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sldNum" idx="24"/>
          </p:nvPr>
        </p:nvSpPr>
        <p:spPr>
          <a:xfrm>
            <a:off x="3884760" y="8685360"/>
            <a:ext cx="2970000" cy="4554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Trebuchet MS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E33F43E8-4304-4DB3-90D7-DDBBD4DA5D94}" type="slidenum">
              <a:rPr b="0" lang="ru-RU" sz="1200" spc="-1" strike="noStrike">
                <a:solidFill>
                  <a:srgbClr val="000000"/>
                </a:solidFill>
                <a:latin typeface="Trebuchet MS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4080" cy="3427200"/>
          </a:xfrm>
          <a:prstGeom prst="rect">
            <a:avLst/>
          </a:prstGeom>
          <a:ln w="0">
            <a:noFill/>
          </a:ln>
        </p:spPr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600" cy="4113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216000" indent="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+mn-ea"/>
              </a:rPr>
              <a:t>Это опора, которую мы в большинстве случаев имеем изначально и укрепляем по ходу жизни. Любовь родителей, партнеров, детей, родственников и друзей имеет для всех нас особую важность. Только помните: рассчитывать на чью-то помощь – очень хорошо, но, когда вы полагаетесь на другого человека во всем, это уже зависимость и позиция ребенка (взрослым нужно уметь стоять в первую очередь на своих ногах).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sldNum" idx="7"/>
          </p:nvPr>
        </p:nvSpPr>
        <p:spPr>
          <a:xfrm>
            <a:off x="3884760" y="8685360"/>
            <a:ext cx="2970000" cy="4554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Trebuchet MS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91292B0-DB8C-4D49-9D7C-ABDEC91863F6}" type="slidenum">
              <a:rPr b="0" lang="ru-RU" sz="1200" spc="-1" strike="noStrike">
                <a:solidFill>
                  <a:srgbClr val="000000"/>
                </a:solidFill>
                <a:latin typeface="Trebuchet MS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4080" cy="3427200"/>
          </a:xfrm>
          <a:prstGeom prst="rect">
            <a:avLst/>
          </a:prstGeom>
          <a:ln w="0">
            <a:noFill/>
          </a:ln>
        </p:spPr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600" cy="4113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 type="sldNum" idx="25"/>
          </p:nvPr>
        </p:nvSpPr>
        <p:spPr>
          <a:xfrm>
            <a:off x="3884760" y="8685360"/>
            <a:ext cx="2970000" cy="4554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Trebuchet MS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0C7C5631-5A59-4F28-A7B8-1C163CC5BB76}" type="slidenum">
              <a:rPr b="0" lang="ru-RU" sz="1200" spc="-1" strike="noStrike">
                <a:solidFill>
                  <a:srgbClr val="000000"/>
                </a:solidFill>
                <a:latin typeface="Trebuchet MS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4080" cy="3427200"/>
          </a:xfrm>
          <a:prstGeom prst="rect">
            <a:avLst/>
          </a:prstGeom>
          <a:ln w="0">
            <a:noFill/>
          </a:ln>
        </p:spPr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600" cy="4113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216000" indent="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+mn-ea"/>
              </a:rPr>
              <a:t>Это опора, которую мы в большинстве случаев имеем изначально и укрепляем по ходу жизни. Любовь родителей, партнеров, детей, родственников и друзей имеет для всех нас особую важность. Только помните: рассчитывать на чью-то помощь – очень хорошо, но, когда вы полагаетесь на другого человека во всем, это уже зависимость и позиция ребенка (взрослым нужно уметь стоять в первую очередь на своих ногах).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sldNum" idx="8"/>
          </p:nvPr>
        </p:nvSpPr>
        <p:spPr>
          <a:xfrm>
            <a:off x="3884760" y="8685360"/>
            <a:ext cx="2970000" cy="4554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Trebuchet MS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12A38315-22B7-421C-985E-E861C2CF960C}" type="slidenum">
              <a:rPr b="0" lang="ru-RU" sz="1200" spc="-1" strike="noStrike">
                <a:solidFill>
                  <a:srgbClr val="000000"/>
                </a:solidFill>
                <a:latin typeface="Trebuchet MS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4080" cy="3427200"/>
          </a:xfrm>
          <a:prstGeom prst="rect">
            <a:avLst/>
          </a:prstGeom>
          <a:ln w="0">
            <a:noFill/>
          </a:ln>
        </p:spPr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600" cy="4113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216000" indent="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+mn-ea"/>
              </a:rPr>
              <a:t>Это опора, которую мы в большинстве случаев имеем изначально и укрепляем по ходу жизни. Любовь родителей, партнеров, детей, родственников и друзей имеет для всех нас особую важность. Только помните: рассчитывать на чью-то помощь – очень хорошо, но, когда вы полагаетесь на другого человека во всем, это уже зависимость и позиция ребенка (взрослым нужно уметь стоять в первую очередь на своих ногах).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sldNum" idx="9"/>
          </p:nvPr>
        </p:nvSpPr>
        <p:spPr>
          <a:xfrm>
            <a:off x="3884760" y="8685360"/>
            <a:ext cx="2970000" cy="4554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Trebuchet MS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334D303-85D2-422F-97FE-1F4FAD4D3156}" type="slidenum">
              <a:rPr b="0" lang="ru-RU" sz="1200" spc="-1" strike="noStrike">
                <a:solidFill>
                  <a:srgbClr val="000000"/>
                </a:solidFill>
                <a:latin typeface="Trebuchet MS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4080" cy="3427200"/>
          </a:xfrm>
          <a:prstGeom prst="rect">
            <a:avLst/>
          </a:prstGeom>
          <a:ln w="0">
            <a:noFill/>
          </a:ln>
        </p:spPr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600" cy="4113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+mn-ea"/>
              </a:rPr>
              <a:t>Для того чтобы стоять, ходить и даже сидеть, человеку нужен скелет – опорный механизм. Благодаря ему мы имеем возможность оставаться устойчивыми. Аналогично устроена и психика человека: у нее тоже есть своего рода невидимые «сваи», которые удерживают ту самую «крышу», что периодически грозится поехать от тяжелых эмоциональных перегрузок. Если «сваи» прочны, «крыша» остается в безопасности.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+mn-ea"/>
              </a:rPr>
              <a:t>Внутренняя опора позволяет нам ощущать себя устойчивыми, а значит, защищенными, находящимися в безопасности. Хотя этот термин чаще упоминается в единственном числе, на самом деле опор у нас много. И чем их больше, тем лучше. Когда мы по какой-либо причине попадаем в кризисную ситуацию и у нас ломается одна или сразу несколько «свай», психику продолжают поддерживают оставшиеся.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+mn-ea"/>
              </a:rPr>
              <a:t>Внутренняя опора это целая совокупность факторов. Одни из них более прочные и основательные, другие – менее, но в сумме они способны творить чудеса, не видимые нашему глазу и даже не осознаваемые нами.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sldNum" idx="10"/>
          </p:nvPr>
        </p:nvSpPr>
        <p:spPr>
          <a:xfrm>
            <a:off x="3884760" y="8685360"/>
            <a:ext cx="2970000" cy="4554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Trebuchet MS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2DDC32DC-F345-4E1D-B5D3-BB59D5A178A9}" type="slidenum">
              <a:rPr b="0" lang="ru-RU" sz="1200" spc="-1" strike="noStrike">
                <a:solidFill>
                  <a:srgbClr val="000000"/>
                </a:solidFill>
                <a:latin typeface="Trebuchet MS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4080" cy="3427200"/>
          </a:xfrm>
          <a:prstGeom prst="rect">
            <a:avLst/>
          </a:prstGeom>
          <a:ln w="0">
            <a:noFill/>
          </a:ln>
        </p:spPr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600" cy="4113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216000" indent="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+mn-ea"/>
              </a:rPr>
              <a:t>Это опора, которую мы в большинстве случаев имеем изначально и укрепляем по ходу жизни. Любовь родителей, партнеров, детей, родственников и друзей имеет для всех нас особую важность. Только помните: рассчитывать на чью-то помощь – очень хорошо, но, когда вы полагаетесь на другого человека во всем, это уже зависимость и позиция ребенка (взрослым нужно уметь стоять в первую очередь на своих ногах).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sldNum" idx="11"/>
          </p:nvPr>
        </p:nvSpPr>
        <p:spPr>
          <a:xfrm>
            <a:off x="3884760" y="8685360"/>
            <a:ext cx="2970000" cy="4554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Trebuchet MS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130F3A48-D08B-416C-B68E-E651221053D8}" type="slidenum">
              <a:rPr b="0" lang="ru-RU" sz="1200" spc="-1" strike="noStrike">
                <a:solidFill>
                  <a:srgbClr val="000000"/>
                </a:solidFill>
                <a:latin typeface="Trebuchet MS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4080" cy="3427200"/>
          </a:xfrm>
          <a:prstGeom prst="rect">
            <a:avLst/>
          </a:prstGeom>
          <a:ln w="0">
            <a:noFill/>
          </a:ln>
        </p:spPr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600" cy="4113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216000" indent="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+mn-ea"/>
              </a:rPr>
              <a:t>Это опора, которую мы в большинстве случаев имеем изначально и укрепляем по ходу жизни. Любовь родителей, партнеров, детей, родственников и друзей имеет для всех нас особую важность. Только помните: рассчитывать на чью-то помощь – очень хорошо, но, когда вы полагаетесь на другого человека во всем, это уже зависимость и позиция ребенка (взрослым нужно уметь стоять в первую очередь на своих ногах).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sldNum" idx="12"/>
          </p:nvPr>
        </p:nvSpPr>
        <p:spPr>
          <a:xfrm>
            <a:off x="3884760" y="8685360"/>
            <a:ext cx="2970000" cy="4554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Trebuchet MS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96C0A16-9DA4-4915-BFDB-172DA60D8119}" type="slidenum">
              <a:rPr b="0" lang="ru-RU" sz="1200" spc="-1" strike="noStrike">
                <a:solidFill>
                  <a:srgbClr val="000000"/>
                </a:solidFill>
                <a:latin typeface="Trebuchet MS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4080" cy="3427200"/>
          </a:xfrm>
          <a:prstGeom prst="rect">
            <a:avLst/>
          </a:prstGeom>
          <a:ln w="0">
            <a:noFill/>
          </a:ln>
        </p:spPr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600" cy="4113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216000" indent="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+mn-ea"/>
              </a:rPr>
              <a:t>Это опора, которую мы в большинстве случаев имеем изначально и укрепляем по ходу жизни. Любовь родителей, партнеров, детей, родственников и друзей имеет для всех нас особую важность. Только помните: рассчитывать на чью-то помощь – очень хорошо, но, когда вы полагаетесь на другого человека во всем, это уже зависимость и позиция ребенка (взрослым нужно уметь стоять в первую очередь на своих ногах).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sldNum" idx="13"/>
          </p:nvPr>
        </p:nvSpPr>
        <p:spPr>
          <a:xfrm>
            <a:off x="3884760" y="8685360"/>
            <a:ext cx="2970000" cy="4554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Trebuchet MS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4B1AC0DB-EE23-480B-85AB-86C0B390E9AF}" type="slidenum">
              <a:rPr b="0" lang="ru-RU" sz="1200" spc="-1" strike="noStrike">
                <a:solidFill>
                  <a:srgbClr val="000000"/>
                </a:solidFill>
                <a:latin typeface="Trebuchet MS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4080" cy="3427200"/>
          </a:xfrm>
          <a:prstGeom prst="rect">
            <a:avLst/>
          </a:prstGeom>
          <a:ln w="0">
            <a:noFill/>
          </a:ln>
        </p:spPr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600" cy="4113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216000" indent="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+mn-ea"/>
              </a:rPr>
              <a:t>Это опора, которую мы в большинстве случаев имеем изначально и укрепляем по ходу жизни. Любовь родителей, партнеров, детей, родственников и друзей имеет для всех нас особую важность. Только помните: рассчитывать на чью-то помощь – очень хорошо, но, когда вы полагаетесь на другого человека во всем, это уже зависимость и позиция ребенка (взрослым нужно уметь стоять в первую очередь на своих ногах).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sldNum" idx="14"/>
          </p:nvPr>
        </p:nvSpPr>
        <p:spPr>
          <a:xfrm>
            <a:off x="3884760" y="8685360"/>
            <a:ext cx="2970000" cy="4554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Trebuchet MS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FA579AE-7166-487A-8E7D-BC198F97197A}" type="slidenum">
              <a:rPr b="0" lang="ru-RU" sz="1200" spc="-1" strike="noStrike">
                <a:solidFill>
                  <a:srgbClr val="000000"/>
                </a:solidFill>
                <a:latin typeface="Trebuchet MS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D207632-DB90-46B1-A365-664DED1D8E7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1EBC49C-99DA-4761-920D-DA43F871ABD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3A37815-9961-47C9-BC9C-1652230C07F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10BE88E-2608-41E4-B9B8-80CC14B9C43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5576501-9430-4ACB-939E-63C4196B8F2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F3F1EBE-7BA3-4E22-ABF8-7149484830F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A1BB4D1-258B-46E1-B631-E60D7CE6974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F28A6FB-1328-411E-9C61-4DCA5C4D7AB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1DD6EFC-208D-47E8-AD6C-B8EC4055BF9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5B7C32E-D886-46C9-A7DE-DD4E06C2948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7F3E786-B75C-49B6-9AD4-6D338E360B7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6977790-C3F3-4A44-B789-D6916392889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6"/>
          <p:cNvGrpSpPr/>
          <p:nvPr/>
        </p:nvGrpSpPr>
        <p:grpSpPr>
          <a:xfrm>
            <a:off x="1800" y="-7920"/>
            <a:ext cx="12188520" cy="6867360"/>
            <a:chOff x="1800" y="-7920"/>
            <a:chExt cx="12188520" cy="6867360"/>
          </a:xfrm>
        </p:grpSpPr>
        <p:cxnSp>
          <p:nvCxnSpPr>
            <p:cNvPr id="1" name="Straight Connector 31"/>
            <p:cNvCxnSpPr/>
            <p:nvPr/>
          </p:nvCxnSpPr>
          <p:spPr>
            <a:xfrm>
              <a:off x="9370800" y="0"/>
              <a:ext cx="1221120" cy="6859800"/>
            </a:xfrm>
            <a:prstGeom prst="straightConnector1">
              <a:avLst/>
            </a:prstGeom>
            <a:ln cap="rnd" w="9525">
              <a:solidFill>
                <a:srgbClr val="bfbfbf"/>
              </a:solidFill>
              <a:round/>
            </a:ln>
          </p:spPr>
        </p:cxnSp>
        <p:cxnSp>
          <p:nvCxnSpPr>
            <p:cNvPr id="2" name="Straight Connector 20"/>
            <p:cNvCxnSpPr/>
            <p:nvPr/>
          </p:nvCxnSpPr>
          <p:spPr>
            <a:xfrm flipH="1">
              <a:off x="7424640" y="3681360"/>
              <a:ext cx="4765680" cy="3178440"/>
            </a:xfrm>
            <a:prstGeom prst="straightConnector1">
              <a:avLst/>
            </a:prstGeom>
            <a:ln cap="rnd" w="9525">
              <a:solidFill>
                <a:srgbClr val="d9d9d9"/>
              </a:solidFill>
              <a:round/>
            </a:ln>
          </p:spPr>
        </p:cxnSp>
        <p:sp>
          <p:nvSpPr>
            <p:cNvPr id="3" name="Rectangle 23"/>
            <p:cNvSpPr/>
            <p:nvPr/>
          </p:nvSpPr>
          <p:spPr>
            <a:xfrm>
              <a:off x="9182160" y="-7920"/>
              <a:ext cx="3004920" cy="6864120"/>
            </a:xfrm>
            <a:custGeom>
              <a:avLst/>
              <a:gdLst>
                <a:gd name="textAreaLeft" fmla="*/ 0 w 3004920"/>
                <a:gd name="textAreaRight" fmla="*/ 3006720 w 3004920"/>
                <a:gd name="textAreaTop" fmla="*/ 0 h 6864120"/>
                <a:gd name="textAreaBottom" fmla="*/ 6865920 h 6864120"/>
              </a:gdLst>
              <a:ahLst/>
              <a:rect l="textAreaLeft" t="textAreaTop" r="textAreaRight" b="textAreaBottom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4" name="Rectangle 25"/>
            <p:cNvSpPr/>
            <p:nvPr/>
          </p:nvSpPr>
          <p:spPr>
            <a:xfrm>
              <a:off x="9602640" y="-7920"/>
              <a:ext cx="2587320" cy="6864120"/>
            </a:xfrm>
            <a:custGeom>
              <a:avLst/>
              <a:gdLst>
                <a:gd name="textAreaLeft" fmla="*/ 0 w 2587320"/>
                <a:gd name="textAreaRight" fmla="*/ 2589120 w 2587320"/>
                <a:gd name="textAreaTop" fmla="*/ 0 h 6864120"/>
                <a:gd name="textAreaBottom" fmla="*/ 6865920 h 6864120"/>
              </a:gdLst>
              <a:ahLst/>
              <a:rect l="textAreaLeft" t="textAreaTop" r="textAreaRight" b="textAreaBottom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5" name="Isosceles Triangle 26"/>
            <p:cNvSpPr/>
            <p:nvPr/>
          </p:nvSpPr>
          <p:spPr>
            <a:xfrm>
              <a:off x="8933040" y="3048120"/>
              <a:ext cx="3257280" cy="380808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6" name="Rectangle 27"/>
            <p:cNvSpPr/>
            <p:nvPr/>
          </p:nvSpPr>
          <p:spPr>
            <a:xfrm>
              <a:off x="9334440" y="-7920"/>
              <a:ext cx="2852640" cy="6864120"/>
            </a:xfrm>
            <a:custGeom>
              <a:avLst/>
              <a:gdLst>
                <a:gd name="textAreaLeft" fmla="*/ 0 w 2852640"/>
                <a:gd name="textAreaRight" fmla="*/ 2854440 w 2852640"/>
                <a:gd name="textAreaTop" fmla="*/ 0 h 6864120"/>
                <a:gd name="textAreaBottom" fmla="*/ 6865920 h 6864120"/>
              </a:gdLst>
              <a:ahLst/>
              <a:rect l="textAreaLeft" t="textAreaTop" r="textAreaRight" b="textAreaBottom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7" name="Rectangle 28"/>
            <p:cNvSpPr/>
            <p:nvPr/>
          </p:nvSpPr>
          <p:spPr>
            <a:xfrm>
              <a:off x="10898280" y="-7920"/>
              <a:ext cx="1288800" cy="6864120"/>
            </a:xfrm>
            <a:custGeom>
              <a:avLst/>
              <a:gdLst>
                <a:gd name="textAreaLeft" fmla="*/ 0 w 1288800"/>
                <a:gd name="textAreaRight" fmla="*/ 1290600 w 1288800"/>
                <a:gd name="textAreaTop" fmla="*/ 0 h 6864120"/>
                <a:gd name="textAreaBottom" fmla="*/ 6865920 h 6864120"/>
              </a:gdLst>
              <a:ahLst/>
              <a:rect l="textAreaLeft" t="textAreaTop" r="textAreaRight" b="textAreaBottom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8" name="Rectangle 29"/>
            <p:cNvSpPr/>
            <p:nvPr/>
          </p:nvSpPr>
          <p:spPr>
            <a:xfrm>
              <a:off x="10939320" y="-7920"/>
              <a:ext cx="1247400" cy="6864120"/>
            </a:xfrm>
            <a:custGeom>
              <a:avLst/>
              <a:gdLst>
                <a:gd name="textAreaLeft" fmla="*/ 0 w 1247400"/>
                <a:gd name="textAreaRight" fmla="*/ 1249200 w 1247400"/>
                <a:gd name="textAreaTop" fmla="*/ 0 h 6864120"/>
                <a:gd name="textAreaBottom" fmla="*/ 6865920 h 6864120"/>
              </a:gdLst>
              <a:ahLst/>
              <a:rect l="textAreaLeft" t="textAreaTop" r="textAreaRight" b="textAreaBottom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9" name="Isosceles Triangle 30"/>
            <p:cNvSpPr/>
            <p:nvPr/>
          </p:nvSpPr>
          <p:spPr>
            <a:xfrm>
              <a:off x="10371240" y="3589200"/>
              <a:ext cx="181584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0" name="Isosceles Triangle 18"/>
            <p:cNvSpPr/>
            <p:nvPr/>
          </p:nvSpPr>
          <p:spPr>
            <a:xfrm rot="10800000">
              <a:off x="1800" y="1800"/>
              <a:ext cx="841320" cy="566388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</p:grpSp>
      <p:sp>
        <p:nvSpPr>
          <p:cNvPr id="11" name="PlaceHolder 1"/>
          <p:cNvSpPr>
            <a:spLocks noGrp="1"/>
          </p:cNvSpPr>
          <p:nvPr>
            <p:ph type="ftr" idx="1"/>
          </p:nvPr>
        </p:nvSpPr>
        <p:spPr>
          <a:xfrm>
            <a:off x="677880" y="6041880"/>
            <a:ext cx="62956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ldNum" idx="2"/>
          </p:nvPr>
        </p:nvSpPr>
        <p:spPr>
          <a:xfrm>
            <a:off x="8589960" y="6041880"/>
            <a:ext cx="68256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900" spc="-1" strike="noStrike">
                <a:solidFill>
                  <a:schemeClr val="accent1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0FEFA240-D670-4962-85B7-C24F8DDC00F7}" type="slidenum">
              <a:rPr b="0" lang="ru-RU" sz="900" spc="-1" strike="noStrike">
                <a:solidFill>
                  <a:schemeClr val="accent1"/>
                </a:solidFill>
                <a:latin typeface="Times New Roman"/>
              </a:rPr>
              <a:t>18</a:t>
            </a:fld>
            <a:endParaRPr b="0" lang="ru-RU" sz="9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dt" idx="3"/>
          </p:nvPr>
        </p:nvSpPr>
        <p:spPr>
          <a:xfrm>
            <a:off x="7205760" y="6041880"/>
            <a:ext cx="90936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506960" y="1404360"/>
            <a:ext cx="7765200" cy="26449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4000" spc="-1" strike="noStrike">
                <a:solidFill>
                  <a:srgbClr val="2a5010"/>
                </a:solidFill>
                <a:latin typeface="Trebuchet MS"/>
              </a:rPr>
              <a:t>Формирование жизнестойкости у школьников на средней ступени обучения. </a:t>
            </a:r>
            <a:br>
              <a:rPr sz="4000"/>
            </a:br>
            <a:r>
              <a:rPr b="0" lang="ru-RU" sz="4000" spc="-1" strike="noStrike">
                <a:solidFill>
                  <a:srgbClr val="2a5010"/>
                </a:solidFill>
                <a:latin typeface="Trebuchet MS"/>
              </a:rPr>
              <a:t>Формы и методы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767520" y="4050720"/>
            <a:ext cx="9370800" cy="19234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indent="0" algn="r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indent="0" algn="r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Выступила: Цыгикало К.А., педагог-психолог МАОУ СОШ №23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indent="0" algn="r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/>
          </p:nvPr>
        </p:nvSpPr>
        <p:spPr>
          <a:xfrm>
            <a:off x="677880" y="636480"/>
            <a:ext cx="9770760" cy="58420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3200" spc="-1" strike="noStrike">
                <a:solidFill>
                  <a:srgbClr val="404040"/>
                </a:solidFill>
                <a:latin typeface="Trebuchet MS"/>
              </a:rPr>
              <a:t>Принципы формирования жизнестойкости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404040"/>
                </a:solidFill>
                <a:latin typeface="Trebuchet MS"/>
              </a:rPr>
              <a:t>1. Комплексность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404040"/>
                </a:solidFill>
                <a:latin typeface="Trebuchet MS"/>
              </a:rPr>
              <a:t>2. Дифференцированность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404040"/>
                </a:solidFill>
                <a:latin typeface="Trebuchet MS"/>
              </a:rPr>
              <a:t>3. Аксиологичность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404040"/>
                </a:solidFill>
                <a:latin typeface="Trebuchet MS"/>
              </a:rPr>
              <a:t>4. Многоаспектность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404040"/>
                </a:solidFill>
                <a:latin typeface="Trebuchet MS"/>
              </a:rPr>
              <a:t>5. Последовательность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/>
          </p:nvPr>
        </p:nvSpPr>
        <p:spPr>
          <a:xfrm>
            <a:off x="677880" y="636480"/>
            <a:ext cx="9770760" cy="58420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3200" spc="-1" strike="noStrike">
                <a:solidFill>
                  <a:srgbClr val="404040"/>
                </a:solidFill>
                <a:latin typeface="Trebuchet MS"/>
              </a:rPr>
              <a:t>2 подхода: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3200" spc="-1" strike="noStrike" u="sng">
                <a:solidFill>
                  <a:srgbClr val="404040"/>
                </a:solidFill>
                <a:uFillTx/>
                <a:latin typeface="Trebuchet MS"/>
              </a:rPr>
              <a:t>1) Личностно-деятельностный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3200" spc="-1" strike="noStrike" u="sng">
                <a:solidFill>
                  <a:srgbClr val="404040"/>
                </a:solidFill>
                <a:uFillTx/>
                <a:latin typeface="Trebuchet MS"/>
              </a:rPr>
              <a:t>2) Диалогический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/>
          </p:nvPr>
        </p:nvSpPr>
        <p:spPr>
          <a:xfrm>
            <a:off x="677880" y="636480"/>
            <a:ext cx="9770760" cy="58420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3200" spc="-1" strike="noStrike">
                <a:solidFill>
                  <a:srgbClr val="404040"/>
                </a:solidFill>
                <a:latin typeface="Trebuchet MS"/>
              </a:rPr>
              <a:t>Личностно-деятельностный включает: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404040"/>
                </a:solidFill>
                <a:latin typeface="Trebuchet MS"/>
              </a:rPr>
              <a:t>- Культивирование специалистами системы сопровождения собственной позиции ребёнка в различных ситуациях социального взаимодействия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404040"/>
                </a:solidFill>
                <a:latin typeface="Trebuchet MS"/>
              </a:rPr>
              <a:t>- Постановка ребёнка в ситуацию выбора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404040"/>
                </a:solidFill>
                <a:latin typeface="Trebuchet MS"/>
              </a:rPr>
              <a:t>- Обращение педагогов к личностным смыслам подростков в социальной деятельности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/>
          </p:nvPr>
        </p:nvSpPr>
        <p:spPr>
          <a:xfrm>
            <a:off x="677880" y="636480"/>
            <a:ext cx="9770760" cy="58420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3200" spc="-1" strike="noStrike">
                <a:solidFill>
                  <a:srgbClr val="404040"/>
                </a:solidFill>
                <a:latin typeface="Trebuchet MS"/>
              </a:rPr>
              <a:t>Личностно-деятельностный подход включает: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404040"/>
                </a:solidFill>
                <a:latin typeface="Trebuchet MS"/>
              </a:rPr>
              <a:t>- Активное использование групповой работы, организованной в соответствии с правилами группового взаимодействия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404040"/>
                </a:solidFill>
                <a:latin typeface="Trebuchet MS"/>
              </a:rPr>
              <a:t>- ориентация на задачи возрастного развития личности подростка в процессе сопровождения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/>
          </p:nvPr>
        </p:nvSpPr>
        <p:spPr>
          <a:xfrm>
            <a:off x="677880" y="636480"/>
            <a:ext cx="9770760" cy="58420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3200" spc="-1" strike="noStrike">
                <a:solidFill>
                  <a:srgbClr val="404040"/>
                </a:solidFill>
                <a:latin typeface="Trebuchet MS"/>
              </a:rPr>
              <a:t>Диалогический подход включает: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404040"/>
                </a:solidFill>
                <a:latin typeface="Trebuchet MS"/>
              </a:rPr>
              <a:t>- Проблематизация взаимодействия (обсуждение нерешённых вопросов, проблем с выработкой альтернатив поведения, предвидением последствий своего поведения и окружающих)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404040"/>
                </a:solidFill>
                <a:latin typeface="Trebuchet MS"/>
              </a:rPr>
              <a:t>- Акцентирование внимания на субъективном опыте подростка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404040"/>
                </a:solidFill>
                <a:latin typeface="Trebuchet MS"/>
              </a:rPr>
              <a:t>- Реализация диалоговых стратегий во взаимодействии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/>
          </p:nvPr>
        </p:nvSpPr>
        <p:spPr>
          <a:xfrm>
            <a:off x="677880" y="636480"/>
            <a:ext cx="9770760" cy="58420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3200" spc="-1" strike="noStrike">
                <a:solidFill>
                  <a:srgbClr val="404040"/>
                </a:solidFill>
                <a:latin typeface="Trebuchet MS"/>
              </a:rPr>
              <a:t>Важно наличие: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404040"/>
                </a:solidFill>
                <a:latin typeface="Trebuchet MS"/>
              </a:rPr>
              <a:t>- такого взаимодействия участников сопровождения, где каждый будет иметь возможность обсуждать свои мысли, проблемы, возможности, личностные особенности в формате уважительности, открытости, честности и поддержки; их интересы, мнения и решения уважаются, но обсуждаются с точки зрения профессионалов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/>
          </p:nvPr>
        </p:nvSpPr>
        <p:spPr>
          <a:xfrm>
            <a:off x="677880" y="636480"/>
            <a:ext cx="9770760" cy="58420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3200" spc="-1" strike="noStrike">
                <a:solidFill>
                  <a:srgbClr val="404040"/>
                </a:solidFill>
                <a:latin typeface="Trebuchet MS"/>
              </a:rPr>
              <a:t>Важно наличие: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404040"/>
                </a:solidFill>
                <a:latin typeface="Trebuchet MS"/>
              </a:rPr>
              <a:t>- возможности опробовать различные формы поведения в критических ситуациях, с правом на ошибку без серьёзных последствий для будущего, так как ролевые ситуации проходят в экспериментальном взаимодействии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404040"/>
                </a:solidFill>
                <a:latin typeface="Trebuchet MS"/>
              </a:rPr>
              <a:t>- возможности получения подростками помощи, поддержки в случаях, когда они допускают ошибки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/>
          </p:nvPr>
        </p:nvSpPr>
        <p:spPr>
          <a:xfrm>
            <a:off x="667800" y="456480"/>
            <a:ext cx="9770760" cy="58420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3200" spc="-1" strike="noStrike">
                <a:solidFill>
                  <a:srgbClr val="404040"/>
                </a:solidFill>
                <a:latin typeface="Trebuchet MS"/>
              </a:rPr>
              <a:t>Условия для обеспечения успешного формирования жизнестойкости: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404040"/>
                </a:solidFill>
                <a:latin typeface="Trebuchet MS"/>
              </a:rPr>
              <a:t>- ориентация педагогом ребёнка в позицию субъекта своего социального развития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404040"/>
                </a:solidFill>
                <a:latin typeface="Trebuchet MS"/>
              </a:rPr>
              <a:t>- взаимодействие участников сопровождения на основе рефлексии процесса и результата деятельности, прогнозирования различных социальных ситуаций и их последствий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/>
          </p:nvPr>
        </p:nvSpPr>
        <p:spPr>
          <a:xfrm>
            <a:off x="667800" y="456480"/>
            <a:ext cx="9770760" cy="58420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3200" spc="-1" strike="noStrike">
                <a:solidFill>
                  <a:srgbClr val="404040"/>
                </a:solidFill>
                <a:latin typeface="Trebuchet MS"/>
              </a:rPr>
              <a:t>Условия для обеспечения успешного формирования жизнестойкости: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404040"/>
                </a:solidFill>
                <a:latin typeface="Trebuchet MS"/>
              </a:rPr>
              <a:t>- использование диалогического взаимодействия на всех этапах сопровождения для активизации личностных ресурсов его участников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/>
          </p:nvPr>
        </p:nvSpPr>
        <p:spPr>
          <a:xfrm>
            <a:off x="677880" y="636480"/>
            <a:ext cx="8594640" cy="54036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600" spc="-1" strike="noStrike">
                <a:solidFill>
                  <a:srgbClr val="404040"/>
                </a:solidFill>
                <a:latin typeface="Trebuchet MS"/>
              </a:rPr>
              <a:t>В процессе формирования жизнестойкости особую ценность представляют технологии активного социально-психологического обучения. Личностно-ориентированные технологии социального обучения основаны на использовании интерактивных методов, суть которых — активное взаимодействие, взаимообогащение членов группы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/>
          </p:nvPr>
        </p:nvSpPr>
        <p:spPr>
          <a:xfrm>
            <a:off x="677880" y="636480"/>
            <a:ext cx="9770760" cy="58420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404040"/>
                </a:solidFill>
                <a:latin typeface="Trebuchet MS"/>
              </a:rPr>
              <a:t>Феномен жизнестойкости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404040"/>
                </a:solidFill>
                <a:latin typeface="Trebuchet MS"/>
              </a:rPr>
              <a:t>Понятие жизнестойкости включает в себя три компонента: вовлеченность, контроль, принятие риска.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404040"/>
                </a:solidFill>
                <a:latin typeface="Trebuchet MS"/>
              </a:rPr>
              <a:t>Выраженность этих компонентов и жизнестойкости в целом препятствует возникновению внутреннего напряжения в стрессовых ситуациях за счет стойкого совладания со стрессами и восприятия их как менее значимых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/>
          </p:nvPr>
        </p:nvSpPr>
        <p:spPr>
          <a:xfrm>
            <a:off x="677880" y="636480"/>
            <a:ext cx="8594640" cy="54036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600" spc="-1" strike="noStrike">
                <a:solidFill>
                  <a:srgbClr val="404040"/>
                </a:solidFill>
                <a:latin typeface="Trebuchet MS"/>
              </a:rPr>
              <a:t>Наибольшей популярностью среди интерактивных методов в процессе формирования жизнестойкости используются тренинг, деловая игра, дискуссия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600" spc="-1" strike="noStrike">
                <a:solidFill>
                  <a:srgbClr val="404040"/>
                </a:solidFill>
                <a:latin typeface="Trebuchet MS"/>
              </a:rPr>
              <a:t>Также активными методами развития жизнестойкости личности являются проектирование и организация совместных социальных действий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1506600" y="2405160"/>
            <a:ext cx="7765920" cy="16444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5400" spc="-1" strike="noStrike">
                <a:solidFill>
                  <a:schemeClr val="accent2">
                    <a:lumMod val="50000"/>
                  </a:schemeClr>
                </a:solidFill>
                <a:latin typeface="Arial"/>
              </a:rPr>
              <a:t>Спасибо за внимание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/>
          </p:nvPr>
        </p:nvSpPr>
        <p:spPr>
          <a:xfrm>
            <a:off x="677880" y="636480"/>
            <a:ext cx="9770760" cy="58420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404040"/>
                </a:solidFill>
                <a:latin typeface="Trebuchet MS"/>
              </a:rPr>
              <a:t>Составляющие компонентов жизнестойкости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00" name=""/>
          <p:cNvGraphicFramePr/>
          <p:nvPr/>
        </p:nvGraphicFramePr>
        <p:xfrm>
          <a:off x="857880" y="1356840"/>
          <a:ext cx="9041760" cy="3241440"/>
        </p:xfrm>
        <a:graphic>
          <a:graphicData uri="http://schemas.openxmlformats.org/drawingml/2006/table">
            <a:tbl>
              <a:tblPr/>
              <a:tblGrid>
                <a:gridCol w="3013200"/>
                <a:gridCol w="3013200"/>
                <a:gridCol w="3015720"/>
              </a:tblGrid>
              <a:tr h="979920">
                <a:tc>
                  <a:txBody>
                    <a:bodyPr lIns="36000" rIns="36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600" spc="-1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Вовлеченность</a:t>
                      </a:r>
                      <a:endParaRPr b="0" lang="ru-RU" sz="2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2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32400">
                      <a:solidFill>
                        <a:srgbClr val="127622"/>
                      </a:solidFill>
                      <a:prstDash val="solid"/>
                    </a:lnL>
                    <a:lnR w="32400">
                      <a:solidFill>
                        <a:srgbClr val="127622"/>
                      </a:solidFill>
                      <a:prstDash val="solid"/>
                    </a:lnR>
                    <a:lnT w="32400">
                      <a:solidFill>
                        <a:srgbClr val="127622"/>
                      </a:solidFill>
                      <a:prstDash val="solid"/>
                    </a:lnT>
                    <a:lnB w="32400">
                      <a:solidFill>
                        <a:srgbClr val="127622"/>
                      </a:solidFill>
                      <a:prstDash val="solid"/>
                    </a:lnB>
                    <a:gradFill rotWithShape="0">
                      <a:gsLst>
                        <a:gs pos="0">
                          <a:srgbClr val="dde8cb"/>
                        </a:gs>
                        <a:gs pos="100000">
                          <a:srgbClr val="afd095"/>
                        </a:gs>
                      </a:gsLst>
                      <a:lin ang="3600000"/>
                    </a:gra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600" spc="-1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Контроль</a:t>
                      </a:r>
                      <a:endParaRPr b="0" lang="ru-RU" sz="2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2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32400">
                      <a:solidFill>
                        <a:srgbClr val="127622"/>
                      </a:solidFill>
                      <a:prstDash val="solid"/>
                    </a:lnL>
                    <a:lnR w="32400">
                      <a:solidFill>
                        <a:srgbClr val="127622"/>
                      </a:solidFill>
                      <a:prstDash val="solid"/>
                    </a:lnR>
                    <a:lnT w="32400">
                      <a:solidFill>
                        <a:srgbClr val="127622"/>
                      </a:solidFill>
                      <a:prstDash val="solid"/>
                    </a:lnT>
                    <a:lnB w="32400">
                      <a:solidFill>
                        <a:srgbClr val="127622"/>
                      </a:solidFill>
                      <a:prstDash val="solid"/>
                    </a:lnB>
                    <a:gradFill rotWithShape="0">
                      <a:gsLst>
                        <a:gs pos="0">
                          <a:srgbClr val="dde8cb"/>
                        </a:gs>
                        <a:gs pos="100000">
                          <a:srgbClr val="afd095"/>
                        </a:gs>
                      </a:gsLst>
                      <a:lin ang="3600000"/>
                    </a:gra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600" spc="-1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Принятие</a:t>
                      </a:r>
                      <a:r>
                        <a:rPr b="1" lang="ru-RU" sz="2600" spc="-26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b="1" lang="ru-RU" sz="2600" spc="-1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риска</a:t>
                      </a:r>
                      <a:endParaRPr b="0" lang="ru-RU" sz="2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2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32400">
                      <a:solidFill>
                        <a:srgbClr val="127622"/>
                      </a:solidFill>
                      <a:prstDash val="solid"/>
                    </a:lnL>
                    <a:lnR w="32400">
                      <a:solidFill>
                        <a:srgbClr val="127622"/>
                      </a:solidFill>
                      <a:prstDash val="solid"/>
                    </a:lnR>
                    <a:lnT w="32400">
                      <a:solidFill>
                        <a:srgbClr val="127622"/>
                      </a:solidFill>
                      <a:prstDash val="solid"/>
                    </a:lnT>
                    <a:lnB w="32400">
                      <a:solidFill>
                        <a:srgbClr val="127622"/>
                      </a:solidFill>
                      <a:prstDash val="solid"/>
                    </a:lnB>
                    <a:gradFill rotWithShape="0">
                      <a:gsLst>
                        <a:gs pos="0">
                          <a:srgbClr val="dde8cb"/>
                        </a:gs>
                        <a:gs pos="100000">
                          <a:srgbClr val="afd095"/>
                        </a:gs>
                      </a:gsLst>
                      <a:lin ang="3600000"/>
                    </a:gradFill>
                  </a:tcPr>
                </a:tc>
              </a:tr>
              <a:tr h="1347120">
                <a:tc>
                  <a:txBody>
                    <a:bodyPr lIns="36000" rIns="36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600" spc="-1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Активность,</a:t>
                      </a:r>
                      <a:r>
                        <a:rPr b="0" lang="ru-RU" sz="2600" spc="-32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b="0" lang="ru-RU" sz="2600" spc="-1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интерес,</a:t>
                      </a:r>
                      <a:r>
                        <a:rPr b="0" lang="ru-RU" sz="2600" spc="-32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b="0" lang="ru-RU" sz="2600" spc="-1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следование</a:t>
                      </a:r>
                      <a:r>
                        <a:rPr b="0" lang="ru-RU" sz="2600" spc="-287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b="0" lang="ru-RU" sz="2600" spc="-1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за</a:t>
                      </a:r>
                      <a:r>
                        <a:rPr b="0" lang="ru-RU" sz="2600" spc="-12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b="0" lang="ru-RU" sz="2600" spc="-1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ценностями</a:t>
                      </a:r>
                      <a:endParaRPr b="0" lang="ru-RU" sz="2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32400">
                      <a:solidFill>
                        <a:srgbClr val="127622"/>
                      </a:solidFill>
                      <a:prstDash val="solid"/>
                    </a:lnL>
                    <a:lnR w="32400">
                      <a:solidFill>
                        <a:srgbClr val="127622"/>
                      </a:solidFill>
                      <a:prstDash val="solid"/>
                    </a:lnR>
                    <a:lnT w="32400">
                      <a:solidFill>
                        <a:srgbClr val="127622"/>
                      </a:solidFill>
                      <a:prstDash val="solid"/>
                    </a:lnT>
                    <a:lnB w="32400">
                      <a:solidFill>
                        <a:srgbClr val="127622"/>
                      </a:solidFill>
                      <a:prstDash val="solid"/>
                    </a:lnB>
                    <a:gradFill rotWithShape="0">
                      <a:gsLst>
                        <a:gs pos="0">
                          <a:srgbClr val="dde8cb"/>
                        </a:gs>
                        <a:gs pos="100000">
                          <a:srgbClr val="afd095"/>
                        </a:gs>
                      </a:gsLst>
                      <a:lin ang="3600000"/>
                    </a:gra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600" spc="-1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Ощущение</a:t>
                      </a:r>
                      <a:r>
                        <a:rPr b="0" lang="ru-RU" sz="2600" spc="-26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b="0" lang="ru-RU" sz="2600" spc="-1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контроля,</a:t>
                      </a:r>
                      <a:r>
                        <a:rPr b="0" lang="ru-RU" sz="2600" spc="-21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b="0" lang="ru-RU" sz="2600" spc="-1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влияния</a:t>
                      </a:r>
                      <a:r>
                        <a:rPr b="0" lang="ru-RU" sz="2600" spc="-287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b="0" lang="ru-RU" sz="2600" spc="-1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на</a:t>
                      </a:r>
                      <a:r>
                        <a:rPr b="0" lang="ru-RU" sz="2600" spc="-12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b="0" lang="ru-RU" sz="2600" spc="-1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происходящее</a:t>
                      </a:r>
                      <a:r>
                        <a:rPr b="0" lang="ru-RU" sz="2600" spc="-7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b="0" lang="ru-RU" sz="2600" spc="-1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в</a:t>
                      </a:r>
                      <a:r>
                        <a:rPr b="0" lang="ru-RU" sz="2600" spc="-7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b="0" lang="ru-RU" sz="2600" spc="-1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жизни</a:t>
                      </a:r>
                      <a:endParaRPr b="0" lang="ru-RU" sz="2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32400">
                      <a:solidFill>
                        <a:srgbClr val="127622"/>
                      </a:solidFill>
                      <a:prstDash val="solid"/>
                    </a:lnL>
                    <a:lnR w="32400">
                      <a:solidFill>
                        <a:srgbClr val="127622"/>
                      </a:solidFill>
                      <a:prstDash val="solid"/>
                    </a:lnR>
                    <a:lnT w="32400">
                      <a:solidFill>
                        <a:srgbClr val="127622"/>
                      </a:solidFill>
                      <a:prstDash val="solid"/>
                    </a:lnT>
                    <a:lnB w="32400">
                      <a:solidFill>
                        <a:srgbClr val="127622"/>
                      </a:solidFill>
                      <a:prstDash val="solid"/>
                    </a:lnB>
                    <a:gradFill rotWithShape="0">
                      <a:gsLst>
                        <a:gs pos="0">
                          <a:srgbClr val="dde8cb"/>
                        </a:gs>
                        <a:gs pos="100000">
                          <a:srgbClr val="afd095"/>
                        </a:gs>
                      </a:gsLst>
                      <a:lin ang="3600000"/>
                    </a:gra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600" spc="-1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Готовность</a:t>
                      </a:r>
                      <a:r>
                        <a:rPr b="0" lang="ru-RU" sz="2600" spc="-15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b="0" lang="ru-RU" sz="2600" spc="-1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обучаться</a:t>
                      </a:r>
                      <a:r>
                        <a:rPr b="0" lang="ru-RU" sz="2600" spc="-21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b="0" lang="ru-RU" sz="2600" spc="-1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на</a:t>
                      </a:r>
                      <a:r>
                        <a:rPr b="0" lang="ru-RU" sz="2600" spc="-26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b="0" lang="ru-RU" sz="2600" spc="-1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своих</a:t>
                      </a:r>
                      <a:r>
                        <a:rPr b="0" lang="ru-RU" sz="2600" spc="-287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b="0" lang="ru-RU" sz="2600" spc="-1" strike="noStrike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ошибках и опыте</a:t>
                      </a:r>
                      <a:endParaRPr b="0" lang="ru-RU" sz="2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32400">
                      <a:solidFill>
                        <a:srgbClr val="127622"/>
                      </a:solidFill>
                      <a:prstDash val="solid"/>
                    </a:lnL>
                    <a:lnR w="32400">
                      <a:solidFill>
                        <a:srgbClr val="127622"/>
                      </a:solidFill>
                      <a:prstDash val="solid"/>
                    </a:lnR>
                    <a:lnT w="32400">
                      <a:solidFill>
                        <a:srgbClr val="127622"/>
                      </a:solidFill>
                      <a:prstDash val="solid"/>
                    </a:lnT>
                    <a:lnB w="32400">
                      <a:solidFill>
                        <a:srgbClr val="127622"/>
                      </a:solidFill>
                      <a:prstDash val="solid"/>
                    </a:lnB>
                    <a:gradFill rotWithShape="0">
                      <a:gsLst>
                        <a:gs pos="0">
                          <a:srgbClr val="dde8cb"/>
                        </a:gs>
                        <a:gs pos="100000">
                          <a:srgbClr val="afd095"/>
                        </a:gs>
                      </a:gsLst>
                      <a:lin ang="3600000"/>
                    </a:gra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/>
          </p:nvPr>
        </p:nvSpPr>
        <p:spPr>
          <a:xfrm>
            <a:off x="488880" y="180000"/>
            <a:ext cx="9770760" cy="6220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600" spc="-1" strike="noStrike">
                <a:solidFill>
                  <a:srgbClr val="404040"/>
                </a:solidFill>
                <a:latin typeface="Trebuchet MS"/>
              </a:rPr>
              <a:t>Условия развития компонентов жизнестойкости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2" name="" descr=""/>
          <p:cNvPicPr/>
          <p:nvPr/>
        </p:nvPicPr>
        <p:blipFill>
          <a:blip r:embed="rId1"/>
          <a:stretch/>
        </p:blipFill>
        <p:spPr>
          <a:xfrm>
            <a:off x="1260000" y="596520"/>
            <a:ext cx="7323840" cy="6063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/>
          </p:nvPr>
        </p:nvSpPr>
        <p:spPr>
          <a:xfrm>
            <a:off x="677880" y="650880"/>
            <a:ext cx="9580680" cy="57153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rgbClr val="404040"/>
                </a:solidFill>
                <a:latin typeface="Trebuchet MS"/>
              </a:rPr>
              <a:t>Организация комплексной работы специалистов, направленной на формирование жизнестойкости у обучающихся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404040"/>
                </a:solidFill>
                <a:latin typeface="Trebuchet MS"/>
              </a:rPr>
              <a:t>1. Предупреждение возникновения психологического травмирования ребёнка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404040"/>
                </a:solidFill>
                <a:latin typeface="Trebuchet MS"/>
              </a:rPr>
              <a:t>2. Помощь ребёнку в преодолении трудных жизненных и стрессовых ситуаций (учебные трудности, проблемы взаимоотношений со сверстниками, учителями и родителями)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/>
          </p:nvPr>
        </p:nvSpPr>
        <p:spPr>
          <a:xfrm>
            <a:off x="677880" y="636480"/>
            <a:ext cx="9770760" cy="58420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404040"/>
                </a:solidFill>
                <a:latin typeface="Trebuchet MS"/>
              </a:rPr>
              <a:t>3. Формирование установок на здоровый образ жизни, развитие навыков заботы о себе и управления стрессом в различных трудных жизненных ситуациях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404040"/>
                </a:solidFill>
                <a:latin typeface="Trebuchet MS"/>
              </a:rPr>
              <a:t>4. Профилактика поведенческих факторов риска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404040"/>
                </a:solidFill>
                <a:latin typeface="Trebuchet MS"/>
              </a:rPr>
              <a:t>5. Развитие психологической культуры обучающихся, педагогов и родителей по вопросам формирования жизнестойкости личности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/>
          </p:nvPr>
        </p:nvSpPr>
        <p:spPr>
          <a:xfrm>
            <a:off x="677880" y="636480"/>
            <a:ext cx="9770760" cy="58420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3200" spc="-1" strike="noStrike">
                <a:solidFill>
                  <a:srgbClr val="404040"/>
                </a:solidFill>
                <a:latin typeface="Trebuchet MS"/>
              </a:rPr>
              <a:t>Принципы формирования жизнестойкости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404040"/>
                </a:solidFill>
                <a:latin typeface="Trebuchet MS"/>
              </a:rPr>
              <a:t>1. Комплексность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404040"/>
                </a:solidFill>
                <a:latin typeface="Trebuchet MS"/>
              </a:rPr>
              <a:t>2. Дифференцированность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404040"/>
                </a:solidFill>
                <a:latin typeface="Trebuchet MS"/>
              </a:rPr>
              <a:t>3. Аксиологичность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404040"/>
                </a:solidFill>
                <a:latin typeface="Trebuchet MS"/>
              </a:rPr>
              <a:t>4. Многоаспектность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404040"/>
                </a:solidFill>
                <a:latin typeface="Trebuchet MS"/>
              </a:rPr>
              <a:t>5. Последовательность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/>
          </p:nvPr>
        </p:nvSpPr>
        <p:spPr>
          <a:xfrm>
            <a:off x="677880" y="636480"/>
            <a:ext cx="9770760" cy="58420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3200" spc="-1" strike="noStrike">
                <a:solidFill>
                  <a:srgbClr val="404040"/>
                </a:solidFill>
                <a:latin typeface="Trebuchet MS"/>
              </a:rPr>
              <a:t>Комплексность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404040"/>
                </a:solidFill>
                <a:latin typeface="Trebuchet MS"/>
              </a:rPr>
              <a:t>Объединение усилий различных специалистов в единую службу сопровождения формирования жизнестойкости учащегося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3200" spc="-1" strike="noStrike">
                <a:solidFill>
                  <a:srgbClr val="404040"/>
                </a:solidFill>
                <a:latin typeface="Trebuchet MS"/>
              </a:rPr>
              <a:t>Дифференцированность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404040"/>
                </a:solidFill>
                <a:latin typeface="Trebuchet MS"/>
              </a:rPr>
              <a:t>Разделение целей, задач, средств и планируемых результатов формирования жизнестойкости каждого обучающегося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/>
          </p:nvPr>
        </p:nvSpPr>
        <p:spPr>
          <a:xfrm>
            <a:off x="677880" y="636480"/>
            <a:ext cx="10120680" cy="58420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3200" spc="-1" strike="noStrike">
                <a:solidFill>
                  <a:srgbClr val="404040"/>
                </a:solidFill>
                <a:latin typeface="Trebuchet MS"/>
              </a:rPr>
              <a:t>Аксиологичность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404040"/>
                </a:solidFill>
                <a:latin typeface="Trebuchet MS"/>
              </a:rPr>
              <a:t>Формирование у детей устойчивых мировоззренческих представлений об общечеловеческих ценностях — жизни как абсолютной ценности, здоровом образе жизни как необходимом условии реализации личностных устремлений, законопослушности, уважении к человеку, государству и т. п., которые должны стать ориентирами и регуляторами их повседневного поведения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Аспект">
  <a:themeElements>
    <a:clrScheme name="Аспект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6000</TotalTime>
  <Application>LibreOffice/7.5.3.2$Linux_X86_64 LibreOffice_project/50$Build-2</Application>
  <AppVersion>15.0000</AppVersion>
  <Words>913</Words>
  <Paragraphs>46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2022-03-22T05:46:33Z</dcterms:created>
  <dc:creator>Н.Н. Рыбакова</dc:creator>
  <dc:description/>
  <dc:language>ru-RU</dc:language>
  <cp:lastModifiedBy/>
  <dcterms:modified xsi:type="dcterms:W3CDTF">2024-02-16T14:35:47Z</dcterms:modified>
  <cp:revision>72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12</vt:i4>
  </property>
  <property fmtid="{D5CDD505-2E9C-101B-9397-08002B2CF9AE}" pid="3" name="PresentationFormat">
    <vt:lpwstr>Широкоэкранный</vt:lpwstr>
  </property>
  <property fmtid="{D5CDD505-2E9C-101B-9397-08002B2CF9AE}" pid="4" name="Slides">
    <vt:i4>16</vt:i4>
  </property>
</Properties>
</file>