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2" r:id="rId2"/>
    <p:sldId id="337" r:id="rId3"/>
    <p:sldId id="331" r:id="rId4"/>
    <p:sldId id="334" r:id="rId5"/>
    <p:sldId id="333" r:id="rId6"/>
    <p:sldId id="339" r:id="rId7"/>
    <p:sldId id="328" r:id="rId8"/>
    <p:sldId id="336" r:id="rId9"/>
    <p:sldId id="338" r:id="rId10"/>
    <p:sldId id="335" r:id="rId11"/>
    <p:sldId id="326" r:id="rId12"/>
    <p:sldId id="330" r:id="rId13"/>
    <p:sldId id="31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7DECB"/>
    <a:srgbClr val="F7F0EB"/>
    <a:srgbClr val="16625C"/>
    <a:srgbClr val="CC66FF"/>
    <a:srgbClr val="F9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F86F8-F38F-4F54-A8AA-F3E9633BE9E6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32096-1460-48FF-9852-45CD649A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4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F26536-65FE-4EB6-8B25-7FF7EFD48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5771" y="5995614"/>
            <a:ext cx="9158514" cy="85961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2388" y="3348322"/>
            <a:ext cx="4558093" cy="351876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3078" y="0"/>
            <a:ext cx="6889077" cy="113395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9D8F19-4182-46AE-8368-F738B49B06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145978" cy="273734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459784" y="5996615"/>
            <a:ext cx="2492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latin typeface="Candara" panose="020E0502030303020204" pitchFamily="34" charset="0"/>
              </a:rPr>
              <a:t>г. Томск</a:t>
            </a:r>
          </a:p>
          <a:p>
            <a:pPr algn="ctr"/>
            <a:r>
              <a:rPr lang="ru-RU" sz="2200" b="1" dirty="0" smtClean="0">
                <a:latin typeface="Candara" panose="020E0502030303020204" pitchFamily="34" charset="0"/>
              </a:rPr>
              <a:t>01 февраля</a:t>
            </a:r>
            <a:r>
              <a:rPr lang="ru-RU" sz="2200" b="1" dirty="0" smtClean="0">
                <a:latin typeface="Candara" panose="020E0502030303020204" pitchFamily="34" charset="0"/>
              </a:rPr>
              <a:t> 2024 </a:t>
            </a:r>
            <a:r>
              <a:rPr lang="ru-RU" sz="2200" b="1" dirty="0">
                <a:latin typeface="Candara" panose="020E0502030303020204" pitchFamily="34" charset="0"/>
              </a:rPr>
              <a:t>г.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5525" y="0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716" y="143200"/>
            <a:ext cx="1274174" cy="11583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2989" y="1254639"/>
            <a:ext cx="991317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Размышления о Службах примирения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Пучкина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Юлия Александровна,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АНО РЦ «Согласие», доцент кафедры 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социальной работы НИ ТГУ, региональный координатор Всероссийской Ассоциации восстановительной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медиации в Томской области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0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087" y="1021180"/>
            <a:ext cx="1040938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 нам едет ревизор!!!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Кто посмел «вынести сор из избы»? 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Мы не боимся помощи со стороны, мы с благодарностью относимся к тем. 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2052" name="Picture 4" descr="🫣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848" y="1595079"/>
            <a:ext cx="1233806" cy="123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🤨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302" y="2757099"/>
            <a:ext cx="1291370" cy="129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08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966" y="1235850"/>
            <a:ext cx="57978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8. 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err="1" smtClean="0">
                <a:solidFill>
                  <a:srgbClr val="FF0000"/>
                </a:solidFill>
              </a:rPr>
              <a:t>Витаминки</a:t>
            </a:r>
            <a:r>
              <a:rPr lang="ru-RU" sz="2800" b="1" dirty="0" smtClean="0">
                <a:solidFill>
                  <a:srgbClr val="FF0000"/>
                </a:solidFill>
              </a:rPr>
              <a:t>» вместо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комплексного </a:t>
            </a:r>
            <a:r>
              <a:rPr lang="ru-RU" sz="2800" b="1" dirty="0" smtClean="0">
                <a:solidFill>
                  <a:srgbClr val="FF0000"/>
                </a:solidFill>
              </a:rPr>
              <a:t>лечения</a:t>
            </a:r>
          </a:p>
          <a:p>
            <a:pPr algn="ctr"/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А должно быть: </a:t>
            </a:r>
          </a:p>
          <a:p>
            <a:pPr algn="ctr"/>
            <a:endParaRPr lang="ru-RU" sz="2800" b="1" dirty="0"/>
          </a:p>
          <a:p>
            <a:r>
              <a:rPr lang="ru-RU" sz="2800" b="1" dirty="0" smtClean="0"/>
              <a:t>Системная </a:t>
            </a:r>
            <a:r>
              <a:rPr lang="ru-RU" sz="2800" b="1" dirty="0" smtClean="0"/>
              <a:t>работа </a:t>
            </a:r>
            <a:endParaRPr lang="ru-RU" sz="2800" b="1" dirty="0" smtClean="0"/>
          </a:p>
          <a:p>
            <a:r>
              <a:rPr lang="ru-RU" sz="2800" b="1" dirty="0" smtClean="0"/>
              <a:t>с </a:t>
            </a:r>
            <a:r>
              <a:rPr lang="ru-RU" sz="2800" b="1" dirty="0" smtClean="0"/>
              <a:t>трудными случаями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073257" y="2041895"/>
            <a:ext cx="8915544" cy="4681835"/>
            <a:chOff x="0" y="0"/>
            <a:chExt cx="6847798" cy="345846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59198"/>
              <a:ext cx="3390105" cy="3399263"/>
              <a:chOff x="0" y="59198"/>
              <a:chExt cx="3390105" cy="3399263"/>
            </a:xfrm>
          </p:grpSpPr>
          <p:sp>
            <p:nvSpPr>
              <p:cNvPr id="15" name="Полилиния 14"/>
              <p:cNvSpPr/>
              <p:nvPr/>
            </p:nvSpPr>
            <p:spPr bwMode="auto">
              <a:xfrm>
                <a:off x="667659" y="61939"/>
                <a:ext cx="1346306" cy="1306389"/>
              </a:xfrm>
              <a:custGeom>
                <a:avLst/>
                <a:gdLst>
                  <a:gd name="connsiteX0" fmla="*/ 0 w 1866136"/>
                  <a:gd name="connsiteY0" fmla="*/ 936579 h 1873157"/>
                  <a:gd name="connsiteX1" fmla="*/ 466534 w 1866136"/>
                  <a:gd name="connsiteY1" fmla="*/ 0 h 1873157"/>
                  <a:gd name="connsiteX2" fmla="*/ 1399602 w 1866136"/>
                  <a:gd name="connsiteY2" fmla="*/ 0 h 1873157"/>
                  <a:gd name="connsiteX3" fmla="*/ 1866136 w 1866136"/>
                  <a:gd name="connsiteY3" fmla="*/ 936579 h 1873157"/>
                  <a:gd name="connsiteX4" fmla="*/ 1399602 w 1866136"/>
                  <a:gd name="connsiteY4" fmla="*/ 1873157 h 1873157"/>
                  <a:gd name="connsiteX5" fmla="*/ 466534 w 1866136"/>
                  <a:gd name="connsiteY5" fmla="*/ 1873157 h 1873157"/>
                  <a:gd name="connsiteX6" fmla="*/ 0 w 1866136"/>
                  <a:gd name="connsiteY6" fmla="*/ 936579 h 1873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73157">
                    <a:moveTo>
                      <a:pt x="933068" y="1"/>
                    </a:moveTo>
                    <a:lnTo>
                      <a:pt x="1866136" y="468290"/>
                    </a:lnTo>
                    <a:lnTo>
                      <a:pt x="1866136" y="1404867"/>
                    </a:lnTo>
                    <a:lnTo>
                      <a:pt x="933068" y="1873156"/>
                    </a:lnTo>
                    <a:lnTo>
                      <a:pt x="0" y="1404867"/>
                    </a:lnTo>
                    <a:lnTo>
                      <a:pt x="0" y="468290"/>
                    </a:lnTo>
                    <a:lnTo>
                      <a:pt x="933068" y="1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2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Педагогический Круг (обсуждение ситуации с педагогами, работающими с подростком)</a:t>
                </a:r>
                <a:endParaRPr lang="ru-RU" sz="1200" dirty="0"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6" name="Полилиния 15"/>
              <p:cNvSpPr/>
              <p:nvPr/>
            </p:nvSpPr>
            <p:spPr bwMode="auto">
              <a:xfrm>
                <a:off x="2058594" y="2148211"/>
                <a:ext cx="1331511" cy="1306388"/>
              </a:xfrm>
              <a:custGeom>
                <a:avLst/>
                <a:gdLst>
                  <a:gd name="connsiteX0" fmla="*/ 0 w 1866136"/>
                  <a:gd name="connsiteY0" fmla="*/ 926545 h 1853090"/>
                  <a:gd name="connsiteX1" fmla="*/ 463273 w 1866136"/>
                  <a:gd name="connsiteY1" fmla="*/ 0 h 1853090"/>
                  <a:gd name="connsiteX2" fmla="*/ 1402864 w 1866136"/>
                  <a:gd name="connsiteY2" fmla="*/ 0 h 1853090"/>
                  <a:gd name="connsiteX3" fmla="*/ 1866136 w 1866136"/>
                  <a:gd name="connsiteY3" fmla="*/ 926545 h 1853090"/>
                  <a:gd name="connsiteX4" fmla="*/ 1402864 w 1866136"/>
                  <a:gd name="connsiteY4" fmla="*/ 1853090 h 1853090"/>
                  <a:gd name="connsiteX5" fmla="*/ 463273 w 1866136"/>
                  <a:gd name="connsiteY5" fmla="*/ 1853090 h 1853090"/>
                  <a:gd name="connsiteX6" fmla="*/ 0 w 1866136"/>
                  <a:gd name="connsiteY6" fmla="*/ 926545 h 1853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53090">
                    <a:moveTo>
                      <a:pt x="933068" y="0"/>
                    </a:moveTo>
                    <a:lnTo>
                      <a:pt x="1866136" y="460034"/>
                    </a:lnTo>
                    <a:lnTo>
                      <a:pt x="1866136" y="1393057"/>
                    </a:lnTo>
                    <a:lnTo>
                      <a:pt x="933068" y="1853090"/>
                    </a:lnTo>
                    <a:lnTo>
                      <a:pt x="0" y="1393057"/>
                    </a:lnTo>
                    <a:lnTo>
                      <a:pt x="0" y="460034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6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Круг сообщества в классе (Круг поддержки, круг примирения и т.д.)</a:t>
                </a:r>
                <a:endParaRPr lang="ru-RU" sz="1600" dirty="0"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Полилиния 16"/>
              <p:cNvSpPr/>
              <p:nvPr/>
            </p:nvSpPr>
            <p:spPr bwMode="auto">
              <a:xfrm>
                <a:off x="2088151" y="59198"/>
                <a:ext cx="1300784" cy="1305327"/>
              </a:xfrm>
              <a:custGeom>
                <a:avLst/>
                <a:gdLst>
                  <a:gd name="connsiteX0" fmla="*/ 0 w 1866136"/>
                  <a:gd name="connsiteY0" fmla="*/ 905058 h 1810115"/>
                  <a:gd name="connsiteX1" fmla="*/ 452529 w 1866136"/>
                  <a:gd name="connsiteY1" fmla="*/ 0 h 1810115"/>
                  <a:gd name="connsiteX2" fmla="*/ 1413607 w 1866136"/>
                  <a:gd name="connsiteY2" fmla="*/ 0 h 1810115"/>
                  <a:gd name="connsiteX3" fmla="*/ 1866136 w 1866136"/>
                  <a:gd name="connsiteY3" fmla="*/ 905058 h 1810115"/>
                  <a:gd name="connsiteX4" fmla="*/ 1413607 w 1866136"/>
                  <a:gd name="connsiteY4" fmla="*/ 1810115 h 1810115"/>
                  <a:gd name="connsiteX5" fmla="*/ 452529 w 1866136"/>
                  <a:gd name="connsiteY5" fmla="*/ 1810115 h 1810115"/>
                  <a:gd name="connsiteX6" fmla="*/ 0 w 1866136"/>
                  <a:gd name="connsiteY6" fmla="*/ 905058 h 1810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10115">
                    <a:moveTo>
                      <a:pt x="933067" y="0"/>
                    </a:moveTo>
                    <a:lnTo>
                      <a:pt x="1866135" y="438944"/>
                    </a:lnTo>
                    <a:lnTo>
                      <a:pt x="1866135" y="1371171"/>
                    </a:lnTo>
                    <a:lnTo>
                      <a:pt x="933067" y="1810115"/>
                    </a:lnTo>
                    <a:lnTo>
                      <a:pt x="1" y="1371171"/>
                    </a:lnTo>
                    <a:lnTo>
                      <a:pt x="1" y="438944"/>
                    </a:lnTo>
                    <a:lnTo>
                      <a:pt x="933067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4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Круг сообщества с родителями (родительское собрание в формате Круга)</a:t>
                </a:r>
                <a:endParaRPr lang="ru-RU" sz="1400" dirty="0"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8" name="Полилиния 17"/>
              <p:cNvSpPr/>
              <p:nvPr/>
            </p:nvSpPr>
            <p:spPr bwMode="auto">
              <a:xfrm>
                <a:off x="665453" y="2152073"/>
                <a:ext cx="1324683" cy="1306388"/>
              </a:xfrm>
              <a:custGeom>
                <a:avLst/>
                <a:gdLst>
                  <a:gd name="connsiteX0" fmla="*/ 0 w 1866136"/>
                  <a:gd name="connsiteY0" fmla="*/ 922064 h 1844128"/>
                  <a:gd name="connsiteX1" fmla="*/ 461032 w 1866136"/>
                  <a:gd name="connsiteY1" fmla="*/ 0 h 1844128"/>
                  <a:gd name="connsiteX2" fmla="*/ 1405104 w 1866136"/>
                  <a:gd name="connsiteY2" fmla="*/ 0 h 1844128"/>
                  <a:gd name="connsiteX3" fmla="*/ 1866136 w 1866136"/>
                  <a:gd name="connsiteY3" fmla="*/ 922064 h 1844128"/>
                  <a:gd name="connsiteX4" fmla="*/ 1405104 w 1866136"/>
                  <a:gd name="connsiteY4" fmla="*/ 1844128 h 1844128"/>
                  <a:gd name="connsiteX5" fmla="*/ 461032 w 1866136"/>
                  <a:gd name="connsiteY5" fmla="*/ 1844128 h 1844128"/>
                  <a:gd name="connsiteX6" fmla="*/ 0 w 1866136"/>
                  <a:gd name="connsiteY6" fmla="*/ 922064 h 1844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4128">
                    <a:moveTo>
                      <a:pt x="933068" y="0"/>
                    </a:moveTo>
                    <a:lnTo>
                      <a:pt x="1866136" y="455595"/>
                    </a:lnTo>
                    <a:lnTo>
                      <a:pt x="1866136" y="1388533"/>
                    </a:lnTo>
                    <a:lnTo>
                      <a:pt x="933068" y="1844128"/>
                    </a:lnTo>
                    <a:lnTo>
                      <a:pt x="0" y="1388533"/>
                    </a:lnTo>
                    <a:lnTo>
                      <a:pt x="0" y="455595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08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4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Медиация между ключевыми конфликтующими сторонами (например, между детьми)</a:t>
                </a:r>
                <a:endParaRPr lang="ru-RU" sz="1400" dirty="0"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9" name="Полилиния 18"/>
              <p:cNvSpPr/>
              <p:nvPr/>
            </p:nvSpPr>
            <p:spPr bwMode="auto">
              <a:xfrm>
                <a:off x="0" y="1102969"/>
                <a:ext cx="1307612" cy="1305327"/>
              </a:xfrm>
              <a:custGeom>
                <a:avLst/>
                <a:gdLst>
                  <a:gd name="connsiteX0" fmla="*/ 0 w 1866136"/>
                  <a:gd name="connsiteY0" fmla="*/ 909539 h 1819077"/>
                  <a:gd name="connsiteX1" fmla="*/ 454769 w 1866136"/>
                  <a:gd name="connsiteY1" fmla="*/ 0 h 1819077"/>
                  <a:gd name="connsiteX2" fmla="*/ 1411367 w 1866136"/>
                  <a:gd name="connsiteY2" fmla="*/ 0 h 1819077"/>
                  <a:gd name="connsiteX3" fmla="*/ 1866136 w 1866136"/>
                  <a:gd name="connsiteY3" fmla="*/ 909539 h 1819077"/>
                  <a:gd name="connsiteX4" fmla="*/ 1411367 w 1866136"/>
                  <a:gd name="connsiteY4" fmla="*/ 1819077 h 1819077"/>
                  <a:gd name="connsiteX5" fmla="*/ 454769 w 1866136"/>
                  <a:gd name="connsiteY5" fmla="*/ 1819077 h 1819077"/>
                  <a:gd name="connsiteX6" fmla="*/ 0 w 1866136"/>
                  <a:gd name="connsiteY6" fmla="*/ 909539 h 1819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19077">
                    <a:moveTo>
                      <a:pt x="933067" y="0"/>
                    </a:moveTo>
                    <a:lnTo>
                      <a:pt x="1866135" y="443301"/>
                    </a:lnTo>
                    <a:lnTo>
                      <a:pt x="1866135" y="1375776"/>
                    </a:lnTo>
                    <a:lnTo>
                      <a:pt x="933067" y="1819077"/>
                    </a:lnTo>
                    <a:lnTo>
                      <a:pt x="1" y="1375776"/>
                    </a:lnTo>
                    <a:lnTo>
                      <a:pt x="1" y="443301"/>
                    </a:lnTo>
                    <a:lnTo>
                      <a:pt x="933067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6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Семейная групповая конференция (СГК)</a:t>
                </a:r>
                <a:endParaRPr lang="ru-RU" sz="1600" dirty="0"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Полилиния 19"/>
              <p:cNvSpPr/>
              <p:nvPr/>
            </p:nvSpPr>
            <p:spPr bwMode="auto">
              <a:xfrm>
                <a:off x="1385219" y="1104234"/>
                <a:ext cx="1300784" cy="1305327"/>
              </a:xfrm>
              <a:custGeom>
                <a:avLst/>
                <a:gdLst>
                  <a:gd name="connsiteX0" fmla="*/ 0 w 1866136"/>
                  <a:gd name="connsiteY0" fmla="*/ 905058 h 1810115"/>
                  <a:gd name="connsiteX1" fmla="*/ 452529 w 1866136"/>
                  <a:gd name="connsiteY1" fmla="*/ 0 h 1810115"/>
                  <a:gd name="connsiteX2" fmla="*/ 1413607 w 1866136"/>
                  <a:gd name="connsiteY2" fmla="*/ 0 h 1810115"/>
                  <a:gd name="connsiteX3" fmla="*/ 1866136 w 1866136"/>
                  <a:gd name="connsiteY3" fmla="*/ 905058 h 1810115"/>
                  <a:gd name="connsiteX4" fmla="*/ 1413607 w 1866136"/>
                  <a:gd name="connsiteY4" fmla="*/ 1810115 h 1810115"/>
                  <a:gd name="connsiteX5" fmla="*/ 452529 w 1866136"/>
                  <a:gd name="connsiteY5" fmla="*/ 1810115 h 1810115"/>
                  <a:gd name="connsiteX6" fmla="*/ 0 w 1866136"/>
                  <a:gd name="connsiteY6" fmla="*/ 905058 h 1810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10115">
                    <a:moveTo>
                      <a:pt x="933067" y="0"/>
                    </a:moveTo>
                    <a:lnTo>
                      <a:pt x="1866135" y="438944"/>
                    </a:lnTo>
                    <a:lnTo>
                      <a:pt x="1866135" y="1371171"/>
                    </a:lnTo>
                    <a:lnTo>
                      <a:pt x="933067" y="1810115"/>
                    </a:lnTo>
                    <a:lnTo>
                      <a:pt x="1" y="1371171"/>
                    </a:lnTo>
                    <a:lnTo>
                      <a:pt x="1" y="438944"/>
                    </a:lnTo>
                    <a:lnTo>
                      <a:pt x="933067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400" kern="12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Школьно-семейный совет / медиация между администрацией школы и родителями</a:t>
                </a:r>
                <a:endParaRPr lang="ru-RU" sz="1400" dirty="0">
                  <a:effectLst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54136" y="0"/>
              <a:ext cx="4093662" cy="3447390"/>
              <a:chOff x="2754136" y="0"/>
              <a:chExt cx="4093662" cy="3447390"/>
            </a:xfrm>
          </p:grpSpPr>
          <p:sp>
            <p:nvSpPr>
              <p:cNvPr id="8" name="Полилиния 7"/>
              <p:cNvSpPr/>
              <p:nvPr/>
            </p:nvSpPr>
            <p:spPr bwMode="auto">
              <a:xfrm>
                <a:off x="4145022" y="1092374"/>
                <a:ext cx="1326959" cy="1317459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Назначение наставника из числа обученных волонтеров (студентов)</a:t>
                </a:r>
                <a:endParaRPr lang="ru-RU" sz="16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Полилиния 8"/>
              <p:cNvSpPr/>
              <p:nvPr/>
            </p:nvSpPr>
            <p:spPr bwMode="auto">
              <a:xfrm>
                <a:off x="4832536" y="0"/>
                <a:ext cx="1332647" cy="1378494"/>
              </a:xfrm>
              <a:custGeom>
                <a:avLst/>
                <a:gdLst>
                  <a:gd name="connsiteX0" fmla="*/ 0 w 1866136"/>
                  <a:gd name="connsiteY0" fmla="*/ 905058 h 1810115"/>
                  <a:gd name="connsiteX1" fmla="*/ 452529 w 1866136"/>
                  <a:gd name="connsiteY1" fmla="*/ 0 h 1810115"/>
                  <a:gd name="connsiteX2" fmla="*/ 1413607 w 1866136"/>
                  <a:gd name="connsiteY2" fmla="*/ 0 h 1810115"/>
                  <a:gd name="connsiteX3" fmla="*/ 1866136 w 1866136"/>
                  <a:gd name="connsiteY3" fmla="*/ 905058 h 1810115"/>
                  <a:gd name="connsiteX4" fmla="*/ 1413607 w 1866136"/>
                  <a:gd name="connsiteY4" fmla="*/ 1810115 h 1810115"/>
                  <a:gd name="connsiteX5" fmla="*/ 452529 w 1866136"/>
                  <a:gd name="connsiteY5" fmla="*/ 1810115 h 1810115"/>
                  <a:gd name="connsiteX6" fmla="*/ 0 w 1866136"/>
                  <a:gd name="connsiteY6" fmla="*/ 905058 h 1810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10115">
                    <a:moveTo>
                      <a:pt x="933067" y="0"/>
                    </a:moveTo>
                    <a:lnTo>
                      <a:pt x="1866135" y="438944"/>
                    </a:lnTo>
                    <a:lnTo>
                      <a:pt x="1866135" y="1371171"/>
                    </a:lnTo>
                    <a:lnTo>
                      <a:pt x="933067" y="1810115"/>
                    </a:lnTo>
                    <a:lnTo>
                      <a:pt x="1" y="1371171"/>
                    </a:lnTo>
                    <a:lnTo>
                      <a:pt x="1" y="438944"/>
                    </a:lnTo>
                    <a:lnTo>
                      <a:pt x="933067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35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Включение ребенка в </a:t>
                </a:r>
                <a:r>
                  <a:rPr lang="ru-RU" sz="1350" kern="1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реабилитацион-ный</a:t>
                </a:r>
                <a:r>
                  <a:rPr lang="ru-RU" sz="135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досуг / </a:t>
                </a:r>
                <a:r>
                  <a:rPr lang="ru-RU" sz="1350" kern="1200" dirty="0" smtClean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сообщество / профилактическую программу</a:t>
                </a:r>
                <a:endParaRPr lang="ru-RU" sz="13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Полилиния 9"/>
              <p:cNvSpPr/>
              <p:nvPr/>
            </p:nvSpPr>
            <p:spPr bwMode="auto">
              <a:xfrm>
                <a:off x="3442321" y="45495"/>
                <a:ext cx="1326959" cy="1306388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Обучение педагогов управлению дисциплиной и разрешению конфликтов</a:t>
                </a:r>
                <a:endParaRPr lang="ru-RU" sz="16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Полилиния 10"/>
              <p:cNvSpPr/>
              <p:nvPr/>
            </p:nvSpPr>
            <p:spPr bwMode="auto">
              <a:xfrm>
                <a:off x="2754136" y="1094335"/>
                <a:ext cx="1326959" cy="1306388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350" b="1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Программа индивидуального сопровождения подростков в школе</a:t>
                </a:r>
                <a:endParaRPr lang="ru-RU" sz="1350" b="1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 bwMode="auto">
              <a:xfrm>
                <a:off x="3453940" y="2141002"/>
                <a:ext cx="1326959" cy="1306388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Система грамотного педагогического воздействия на поведение ребенка</a:t>
                </a:r>
                <a:endParaRPr lang="ru-RU" sz="14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Полилиния 12"/>
              <p:cNvSpPr/>
              <p:nvPr/>
            </p:nvSpPr>
            <p:spPr bwMode="auto">
              <a:xfrm>
                <a:off x="4835379" y="2138487"/>
                <a:ext cx="1327684" cy="1306388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144000" rIns="144000" bIns="144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endParaRPr lang="ru-RU" sz="1400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350" kern="1200" dirty="0" smtClean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Индивидуальная </a:t>
                </a:r>
                <a:r>
                  <a:rPr lang="ru-RU" sz="135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психологическая коррекция / групповая коррекционная работа</a:t>
                </a:r>
                <a:endParaRPr lang="ru-RU" sz="13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Полилиния 13"/>
              <p:cNvSpPr/>
              <p:nvPr/>
            </p:nvSpPr>
            <p:spPr bwMode="auto">
              <a:xfrm>
                <a:off x="5520839" y="1092374"/>
                <a:ext cx="1326959" cy="1306388"/>
              </a:xfrm>
              <a:custGeom>
                <a:avLst/>
                <a:gdLst>
                  <a:gd name="connsiteX0" fmla="*/ 0 w 1866136"/>
                  <a:gd name="connsiteY0" fmla="*/ 924053 h 1848106"/>
                  <a:gd name="connsiteX1" fmla="*/ 462027 w 1866136"/>
                  <a:gd name="connsiteY1" fmla="*/ 0 h 1848106"/>
                  <a:gd name="connsiteX2" fmla="*/ 1404110 w 1866136"/>
                  <a:gd name="connsiteY2" fmla="*/ 0 h 1848106"/>
                  <a:gd name="connsiteX3" fmla="*/ 1866136 w 1866136"/>
                  <a:gd name="connsiteY3" fmla="*/ 924053 h 1848106"/>
                  <a:gd name="connsiteX4" fmla="*/ 1404110 w 1866136"/>
                  <a:gd name="connsiteY4" fmla="*/ 1848106 h 1848106"/>
                  <a:gd name="connsiteX5" fmla="*/ 462027 w 1866136"/>
                  <a:gd name="connsiteY5" fmla="*/ 1848106 h 1848106"/>
                  <a:gd name="connsiteX6" fmla="*/ 0 w 1866136"/>
                  <a:gd name="connsiteY6" fmla="*/ 924053 h 1848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136" h="1848106">
                    <a:moveTo>
                      <a:pt x="933068" y="0"/>
                    </a:moveTo>
                    <a:lnTo>
                      <a:pt x="1866136" y="457563"/>
                    </a:lnTo>
                    <a:lnTo>
                      <a:pt x="1866136" y="1390544"/>
                    </a:lnTo>
                    <a:lnTo>
                      <a:pt x="933068" y="1848106"/>
                    </a:lnTo>
                    <a:lnTo>
                      <a:pt x="0" y="1390544"/>
                    </a:lnTo>
                    <a:lnTo>
                      <a:pt x="0" y="457563"/>
                    </a:lnTo>
                    <a:lnTo>
                      <a:pt x="93306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 lIns="144000" tIns="72000" rIns="72000" bIns="72000" spcCol="1270" anchor="ctr"/>
              <a:lstStyle/>
              <a:p>
                <a:pPr algn="ctr">
                  <a:lnSpc>
                    <a:spcPct val="90000"/>
                  </a:lnSpc>
                  <a:spcAft>
                    <a:spcPts val="42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Индивидуальное консультирование родителей / включение их в групповую работу</a:t>
                </a:r>
                <a:endParaRPr lang="ru-RU" sz="14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p:grpSp>
      </p:grpSp>
      <p:pic>
        <p:nvPicPr>
          <p:cNvPr id="9218" name="Picture 2" descr="🫥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12" y="1211225"/>
            <a:ext cx="830669" cy="83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91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6937" y="725039"/>
            <a:ext cx="1020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Наблюдения за собой:</a:t>
            </a:r>
            <a:endParaRPr lang="ru-RU" sz="4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3450" y="2066889"/>
            <a:ext cx="1043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/>
              <a:t>Нет групповых, системных </a:t>
            </a:r>
            <a:r>
              <a:rPr lang="ru-RU" sz="3600" dirty="0" err="1" smtClean="0"/>
              <a:t>супервизий</a:t>
            </a:r>
            <a:r>
              <a:rPr lang="ru-RU" sz="3600" dirty="0" smtClean="0"/>
              <a:t> случаев;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/>
              <a:t>Нет информационного канала по медиации в Томской области;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/>
              <a:t>Школа начинающих кураторов Служб примирения не стала востребованной;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/>
              <a:t>Нет штаба юных медиаторов г. Томска;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9030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22" y="1866900"/>
            <a:ext cx="87508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Всем желаю работы без ошибок!!!</a:t>
            </a:r>
            <a:endParaRPr lang="ru-RU" sz="6000" dirty="0"/>
          </a:p>
          <a:p>
            <a:pPr algn="ctr"/>
            <a:endParaRPr lang="ru-RU" sz="4800" dirty="0" smtClean="0"/>
          </a:p>
          <a:p>
            <a:pPr algn="ctr"/>
            <a:r>
              <a:rPr lang="en-US" sz="4800" dirty="0" smtClean="0"/>
              <a:t>puchkina2007@mail.ru</a:t>
            </a:r>
            <a:endParaRPr lang="ru-RU" sz="4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25013" y="4490342"/>
            <a:ext cx="3066987" cy="236765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5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6492" y="1571301"/>
            <a:ext cx="104093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 </a:t>
            </a:r>
            <a:r>
              <a:rPr lang="ru-RU" sz="4000" b="1" dirty="0">
                <a:solidFill>
                  <a:srgbClr val="FF0000"/>
                </a:solidFill>
              </a:rPr>
              <a:t>нас конфликтов нет!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Не бывает школы без конфликтов!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1028" name="Picture 4" descr="🤦‍♀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275" y="2023983"/>
            <a:ext cx="1499590" cy="149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6492" y="1571301"/>
            <a:ext cx="1040938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1.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Вы хотели </a:t>
            </a:r>
            <a:r>
              <a:rPr lang="ru-RU" sz="4000" b="1" dirty="0">
                <a:solidFill>
                  <a:srgbClr val="FF0000"/>
                </a:solidFill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</a:rPr>
              <a:t>лужбу примирения – получите!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r>
              <a:rPr lang="ru-RU" sz="2800" b="1" dirty="0" smtClean="0"/>
              <a:t>Создание ШСП не для проверяющих структур, а для школы, для дела. 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3074" name="Picture 2" descr="🤗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546" y="3002639"/>
            <a:ext cx="1190213" cy="119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1390" y="1481313"/>
            <a:ext cx="1040938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Служба примирения – это про технологию,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 процедуру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Служба примирения основывается на восстановительном подходе!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4100" name="Picture 4" descr="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969" y="2210924"/>
            <a:ext cx="1378658" cy="137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8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3921" y="1542273"/>
            <a:ext cx="1040938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Специалисты ШСП отдельно.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Администрация отдельно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Администрация работает в тандеме с куратором ШСП. 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5122" name="Picture 2" descr="🫷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900" y="2434260"/>
            <a:ext cx="1208100" cy="12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757" y="2434260"/>
            <a:ext cx="1208100" cy="12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9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087" y="1021180"/>
            <a:ext cx="10409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Администрация не в курсе, что такое ВП, ВМ</a:t>
            </a:r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Администрация знает о принципах восстановительного подхода, проходила обучение, разделяет ценности подхода. 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8194" name="Picture 2" descr="😳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386" y="2578427"/>
            <a:ext cx="1247363" cy="124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7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3"/>
          <p:cNvSpPr txBox="1"/>
          <p:nvPr/>
        </p:nvSpPr>
        <p:spPr>
          <a:xfrm>
            <a:off x="260674" y="4477514"/>
            <a:ext cx="11359993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400" u="sng" dirty="0">
                <a:solidFill>
                  <a:schemeClr val="bg1"/>
                </a:solidFill>
              </a:rPr>
              <a:t>«Антибуллинговая команда» как методический инструмент: </a:t>
            </a:r>
          </a:p>
          <a:p>
            <a:r>
              <a:rPr lang="ru-RU" sz="2400" u="sng" dirty="0">
                <a:solidFill>
                  <a:schemeClr val="bg1"/>
                </a:solidFill>
              </a:rPr>
              <a:t>*– это разработанная группой томских авторов настольная тренинг-игра для команды администраторов и узких специалистов школ для освоения и закрепления способов реагирования на ситуации </a:t>
            </a:r>
            <a:r>
              <a:rPr lang="ru-RU" sz="2400" u="sng" dirty="0" err="1">
                <a:solidFill>
                  <a:schemeClr val="bg1"/>
                </a:solidFill>
              </a:rPr>
              <a:t>буллинга</a:t>
            </a:r>
            <a:r>
              <a:rPr lang="ru-RU" sz="2400" u="sng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2"/>
          <a:stretch/>
        </p:blipFill>
        <p:spPr>
          <a:xfrm>
            <a:off x="260674" y="1668608"/>
            <a:ext cx="7466006" cy="25756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960" y="1651240"/>
            <a:ext cx="3254707" cy="24410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9010" y="881106"/>
            <a:ext cx="951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Игра «Антибуллинговая команда</a:t>
            </a:r>
            <a:r>
              <a:rPr lang="ru-RU" sz="3200" b="1" dirty="0" smtClean="0"/>
              <a:t>» для педагогов</a:t>
            </a:r>
            <a:endParaRPr lang="ru-RU" sz="3200" b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16292" y="4462989"/>
            <a:ext cx="3114190" cy="24040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757"/>
            <a:ext cx="48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Рекламная пауза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8279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3921" y="1542273"/>
            <a:ext cx="1040938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Ой, где-то у нас была Служба примирения…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Служба работает ритмично, а не по мере появления «острых» случаев / жалоб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6146" name="Picture 2" descr="🧐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740" y="2898711"/>
            <a:ext cx="1144493" cy="114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67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F86D12-E564-4AB3-92A6-07509E9E89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63494" y="4499429"/>
            <a:ext cx="3066987" cy="23676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C7D98D-D87D-43E6-BAF8-BAED4B86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6889077" cy="1133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087" y="1021180"/>
            <a:ext cx="110464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Наблюдение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6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 нам никто не обращается!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Мы же работаем по принципу добровольности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 должно быть: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Служба работает по </a:t>
            </a:r>
            <a:r>
              <a:rPr lang="ru-RU" sz="2800" b="1" dirty="0" err="1" smtClean="0"/>
              <a:t>интервентному</a:t>
            </a:r>
            <a:r>
              <a:rPr lang="ru-RU" sz="2800" b="1" dirty="0" smtClean="0"/>
              <a:t> типу. </a:t>
            </a:r>
            <a:endParaRPr lang="ru-RU" sz="2800" b="1" dirty="0" smtClean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851B3E-B8D7-4A93-8369-610D547ED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80" y="28575"/>
            <a:ext cx="2328874" cy="8474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B1F9F-F2E6-4EE4-B37C-D05C65430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386"/>
            <a:ext cx="1274174" cy="1158340"/>
          </a:xfrm>
          <a:prstGeom prst="rect">
            <a:avLst/>
          </a:prstGeom>
        </p:spPr>
      </p:pic>
      <p:pic>
        <p:nvPicPr>
          <p:cNvPr id="7170" name="Picture 2" descr="🤷‍♀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764" y="1021180"/>
            <a:ext cx="1596170" cy="159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511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2978</TotalTime>
  <Words>472</Words>
  <Application>Microsoft Office PowerPoint</Application>
  <PresentationFormat>Широкоэкранный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Юлия</cp:lastModifiedBy>
  <cp:revision>94</cp:revision>
  <dcterms:created xsi:type="dcterms:W3CDTF">2020-08-10T04:19:49Z</dcterms:created>
  <dcterms:modified xsi:type="dcterms:W3CDTF">2024-02-01T06:44:55Z</dcterms:modified>
</cp:coreProperties>
</file>