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60" r:id="rId2"/>
    <p:sldId id="269" r:id="rId3"/>
    <p:sldId id="268" r:id="rId4"/>
    <p:sldId id="270" r:id="rId5"/>
    <p:sldId id="271" r:id="rId6"/>
    <p:sldId id="274" r:id="rId7"/>
    <p:sldId id="273" r:id="rId8"/>
    <p:sldId id="275" r:id="rId9"/>
    <p:sldId id="276" r:id="rId10"/>
    <p:sldId id="277" r:id="rId11"/>
    <p:sldId id="27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D57"/>
    <a:srgbClr val="FF9933"/>
    <a:srgbClr val="CC6600"/>
    <a:srgbClr val="A86C3A"/>
    <a:srgbClr val="F09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29" y="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C374-A0DD-4B0B-B94D-C9D5E81E791E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7C44B-28BF-4A81-ADB4-7BCD22AA2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4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780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328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94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35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656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e9d933c9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e9d933c9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329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fe9d933c9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fe9d933c9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65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45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1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64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84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15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35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5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38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2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3EA0-646F-45C8-B91C-5EE32CC92F8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82544A-4899-4B04-BC37-ADCAAC11EE1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46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r="13155" b="7873"/>
          <a:stretch/>
        </p:blipFill>
        <p:spPr>
          <a:xfrm>
            <a:off x="411480" y="797943"/>
            <a:ext cx="8534400" cy="52958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" y="352417"/>
            <a:ext cx="4572000" cy="246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ru-RU" sz="3200" b="1" dirty="0">
                <a:solidFill>
                  <a:srgbClr val="CC6600"/>
                </a:solidFill>
              </a:rPr>
              <a:t>«</a:t>
            </a:r>
            <a:r>
              <a:rPr lang="ru-RU" sz="3200" b="1" dirty="0" err="1" smtClean="0">
                <a:solidFill>
                  <a:srgbClr val="CC6600"/>
                </a:solidFill>
              </a:rPr>
              <a:t>АнтибуллинГ</a:t>
            </a:r>
            <a:r>
              <a:rPr lang="ru-RU" sz="3200" b="1" dirty="0" smtClean="0"/>
              <a:t>: </a:t>
            </a:r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  алг</a:t>
            </a:r>
            <a:r>
              <a:rPr lang="ru-RU" sz="3200" b="1" dirty="0" smtClean="0">
                <a:solidFill>
                  <a:srgbClr val="CC6600"/>
                </a:solidFill>
              </a:rPr>
              <a:t>о</a:t>
            </a:r>
            <a:r>
              <a:rPr lang="ru-RU" sz="3200" b="1" dirty="0" smtClean="0"/>
              <a:t>ритмы,</a:t>
            </a:r>
          </a:p>
          <a:p>
            <a:pPr>
              <a:lnSpc>
                <a:spcPts val="3700"/>
              </a:lnSpc>
            </a:pPr>
            <a:r>
              <a:rPr lang="ru-RU" sz="4400" b="1" dirty="0" smtClean="0">
                <a:solidFill>
                  <a:srgbClr val="CC6600"/>
                </a:solidFill>
              </a:rPr>
              <a:t>             </a:t>
            </a:r>
            <a:r>
              <a:rPr lang="ru-RU" sz="2400" b="1" dirty="0" smtClean="0">
                <a:solidFill>
                  <a:srgbClr val="CC6600"/>
                </a:solidFill>
              </a:rPr>
              <a:t> </a:t>
            </a:r>
            <a:r>
              <a:rPr lang="ru-RU" sz="3200" b="1" dirty="0" smtClean="0">
                <a:solidFill>
                  <a:srgbClr val="CC6600"/>
                </a:solidFill>
              </a:rPr>
              <a:t>р</a:t>
            </a:r>
            <a:r>
              <a:rPr lang="ru-RU" sz="3200" b="1" dirty="0" smtClean="0"/>
              <a:t>есурсы</a:t>
            </a:r>
            <a:r>
              <a:rPr lang="ru-RU" sz="3200" b="1" dirty="0"/>
              <a:t>, </a:t>
            </a:r>
            <a:r>
              <a:rPr lang="ru-RU" sz="3200" b="1" dirty="0" smtClean="0"/>
              <a:t> </a:t>
            </a:r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техн</a:t>
            </a:r>
            <a:r>
              <a:rPr lang="ru-RU" sz="3200" b="1" dirty="0" smtClean="0">
                <a:solidFill>
                  <a:srgbClr val="CC6600"/>
                </a:solidFill>
              </a:rPr>
              <a:t>о</a:t>
            </a:r>
            <a:r>
              <a:rPr lang="ru-RU" sz="3200" b="1" dirty="0" smtClean="0"/>
              <a:t>логии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  </a:t>
            </a:r>
            <a:r>
              <a:rPr lang="ru-RU" sz="800" b="1" dirty="0" smtClean="0"/>
              <a:t>         </a:t>
            </a:r>
            <a:r>
              <a:rPr lang="ru-RU" sz="3200" b="1" dirty="0" smtClean="0"/>
              <a:t>и</a:t>
            </a:r>
            <a:r>
              <a:rPr lang="ru-RU" sz="3200" b="1" dirty="0" smtClean="0">
                <a:solidFill>
                  <a:srgbClr val="CC6600"/>
                </a:solidFill>
              </a:rPr>
              <a:t>д</a:t>
            </a:r>
            <a:r>
              <a:rPr lang="ru-RU" sz="3200" b="1" dirty="0" smtClean="0"/>
              <a:t>еи</a:t>
            </a:r>
            <a:r>
              <a:rPr lang="ru-RU" sz="3200" b="1" dirty="0"/>
              <a:t>»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172076" y="491189"/>
            <a:ext cx="67151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C6600"/>
                </a:solidFill>
                <a:latin typeface="+mj-lt"/>
              </a:rPr>
              <a:t>Инфраструктура борьбы с </a:t>
            </a:r>
            <a:r>
              <a:rPr lang="ru-RU" sz="3600" b="1" dirty="0" err="1">
                <a:solidFill>
                  <a:srgbClr val="CC6600"/>
                </a:solidFill>
                <a:latin typeface="+mj-lt"/>
              </a:rPr>
              <a:t>буллингом</a:t>
            </a:r>
            <a:r>
              <a:rPr lang="ru-RU" sz="3600" b="1" dirty="0">
                <a:solidFill>
                  <a:srgbClr val="CC6600"/>
                </a:solidFill>
                <a:latin typeface="+mj-lt"/>
              </a:rPr>
              <a:t> в строительстве школьной безопасной </a:t>
            </a:r>
            <a:r>
              <a:rPr lang="ru-RU" sz="3600" b="1" dirty="0" smtClean="0">
                <a:solidFill>
                  <a:srgbClr val="CC6600"/>
                </a:solidFill>
                <a:latin typeface="+mj-lt"/>
              </a:rPr>
              <a:t>среды</a:t>
            </a:r>
          </a:p>
          <a:p>
            <a:endParaRPr lang="ru-RU" dirty="0" smtClean="0"/>
          </a:p>
          <a:p>
            <a:pPr algn="r"/>
            <a:r>
              <a:rPr lang="ru-RU" sz="2000" b="1" dirty="0"/>
              <a:t>Пучкина Юлия Александровна, доцент кафедры социальной работы НИ ТГУ, директор АНО Ресурсный центр «Согласие»</a:t>
            </a:r>
          </a:p>
        </p:txBody>
      </p:sp>
    </p:spTree>
    <p:extLst>
      <p:ext uri="{BB962C8B-B14F-4D97-AF65-F5344CB8AC3E}">
        <p14:creationId xmlns:p14="http://schemas.microsoft.com/office/powerpoint/2010/main" val="27975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30"/>
          <p:cNvSpPr txBox="1"/>
          <p:nvPr/>
        </p:nvSpPr>
        <p:spPr>
          <a:xfrm>
            <a:off x="-236198" y="472128"/>
            <a:ext cx="10416517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случаем. 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ШАГ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5: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97633" y="5770433"/>
            <a:ext cx="884000" cy="8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0"/>
          <p:cNvSpPr txBox="1"/>
          <p:nvPr/>
        </p:nvSpPr>
        <p:spPr>
          <a:xfrm>
            <a:off x="421498" y="1233863"/>
            <a:ext cx="11460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-RU" sz="2667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Встреча с другими детьми из класса (наблюдателями): </a:t>
            </a:r>
          </a:p>
          <a:p>
            <a:pPr marL="457189" indent="-457189">
              <a:spcBef>
                <a:spcPts val="2000"/>
              </a:spcBef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Как они видят ситуацию? (Когда все началось, как происходило?)</a:t>
            </a:r>
          </a:p>
          <a:p>
            <a:pPr marL="457189" indent="-457189">
              <a:spcBef>
                <a:spcPts val="2000"/>
              </a:spcBef>
              <a:buFont typeface="Arial"/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Как </a:t>
            </a: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они сами относятся </a:t>
            </a: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к ситуации? Как </a:t>
            </a: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они могут </a:t>
            </a: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ее назвать?</a:t>
            </a:r>
          </a:p>
          <a:p>
            <a:pPr marL="457189" indent="-457189">
              <a:spcBef>
                <a:spcPts val="2000"/>
              </a:spcBef>
              <a:buFont typeface="Arial"/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Чья ответственность в данной ситуации? </a:t>
            </a:r>
          </a:p>
          <a:p>
            <a:pPr marL="457189" indent="-457189">
              <a:spcBef>
                <a:spcPts val="2000"/>
              </a:spcBef>
              <a:buFont typeface="Arial"/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Какой они могут вносить вклад в разрешение ситуации? Как они могут поучаствовать в прекращении травли?</a:t>
            </a:r>
          </a:p>
          <a:p>
            <a:pPr marL="457189" indent="-457189">
              <a:spcBef>
                <a:spcPts val="2000"/>
              </a:spcBef>
              <a:buFont typeface="Arial"/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Какой опыт они вынесли для себя из этой ситуации?</a:t>
            </a:r>
          </a:p>
          <a:p>
            <a:pPr marL="457189" indent="-457189">
              <a:spcBef>
                <a:spcPts val="2000"/>
              </a:spcBef>
              <a:buAutoNum type="arabicPeriod"/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Согласны ли они обозначить свою позицию на Круге?</a:t>
            </a:r>
          </a:p>
        </p:txBody>
      </p:sp>
    </p:spTree>
    <p:extLst>
      <p:ext uri="{BB962C8B-B14F-4D97-AF65-F5344CB8AC3E}">
        <p14:creationId xmlns:p14="http://schemas.microsoft.com/office/powerpoint/2010/main" val="6630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/>
          <p:nvPr/>
        </p:nvSpPr>
        <p:spPr>
          <a:xfrm>
            <a:off x="8091811" y="-372729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8" name="Google Shape;178;p31"/>
          <p:cNvSpPr/>
          <p:nvPr/>
        </p:nvSpPr>
        <p:spPr>
          <a:xfrm>
            <a:off x="133" y="0"/>
            <a:ext cx="3283200" cy="6858000"/>
          </a:xfrm>
          <a:prstGeom prst="rect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9" name="Google Shape;179;p31"/>
          <p:cNvSpPr/>
          <p:nvPr/>
        </p:nvSpPr>
        <p:spPr>
          <a:xfrm>
            <a:off x="133" y="273354"/>
            <a:ext cx="11211149" cy="1154735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0" name="Google Shape;180;p31"/>
          <p:cNvSpPr txBox="1"/>
          <p:nvPr/>
        </p:nvSpPr>
        <p:spPr>
          <a:xfrm>
            <a:off x="677739" y="1690005"/>
            <a:ext cx="10607703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200" b="1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Круг сообщества </a:t>
            </a:r>
            <a:r>
              <a:rPr lang="ru-RU" sz="3200" b="1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– ключевая технология </a:t>
            </a:r>
            <a:r>
              <a:rPr lang="ru-RU" sz="3200" b="1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работы с классными </a:t>
            </a:r>
            <a:r>
              <a:rPr lang="ru-RU" sz="3200" b="1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коллективами по случаю травли</a:t>
            </a:r>
            <a:endParaRPr lang="ru-RU" sz="32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: 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367" y="5734733"/>
            <a:ext cx="884000" cy="8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1"/>
          <p:cNvSpPr txBox="1"/>
          <p:nvPr/>
        </p:nvSpPr>
        <p:spPr>
          <a:xfrm>
            <a:off x="585359" y="2498903"/>
            <a:ext cx="10210800" cy="44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70000"/>
              </a:lnSpc>
              <a:spcBef>
                <a:spcPts val="2000"/>
              </a:spcBef>
            </a:pPr>
            <a:endParaRPr lang="ru-RU" sz="20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2400" dirty="0"/>
              <a:t>Хранитель </a:t>
            </a:r>
            <a:r>
              <a:rPr lang="ru-RU" sz="2400" dirty="0"/>
              <a:t>(ведущий) круга</a:t>
            </a:r>
            <a:endParaRPr lang="ru-RU" sz="2400" dirty="0"/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2400" dirty="0"/>
              <a:t>Совет круга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2400" dirty="0"/>
              <a:t>Волонтеры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2400" dirty="0"/>
              <a:t>Участники круга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2400" dirty="0"/>
              <a:t>Классный </a:t>
            </a:r>
            <a:r>
              <a:rPr lang="ru-RU" sz="2400" dirty="0"/>
              <a:t>руководитель</a:t>
            </a:r>
            <a:endParaRPr lang="ru-RU" sz="2400" dirty="0"/>
          </a:p>
          <a:p>
            <a:pPr>
              <a:lnSpc>
                <a:spcPct val="70000"/>
              </a:lnSpc>
              <a:spcBef>
                <a:spcPts val="2000"/>
              </a:spcBef>
            </a:pPr>
            <a:endParaRPr sz="2400" b="1" dirty="0">
              <a:solidFill>
                <a:srgbClr val="434343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707" y="3084008"/>
            <a:ext cx="6372181" cy="3584352"/>
          </a:xfrm>
          <a:prstGeom prst="rect">
            <a:avLst/>
          </a:prstGeom>
        </p:spPr>
      </p:pic>
      <p:sp>
        <p:nvSpPr>
          <p:cNvPr id="10" name="Google Shape;169;p30"/>
          <p:cNvSpPr txBox="1"/>
          <p:nvPr/>
        </p:nvSpPr>
        <p:spPr>
          <a:xfrm>
            <a:off x="-236197" y="472128"/>
            <a:ext cx="10950813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. ШАГ 6: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308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8422" y="2931203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Успехов Вам в работе со случаями травли!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r="13155" b="7873"/>
          <a:stretch/>
        </p:blipFill>
        <p:spPr>
          <a:xfrm>
            <a:off x="840740" y="1598617"/>
            <a:ext cx="7259320" cy="4504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320" y="366229"/>
            <a:ext cx="4323080" cy="246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ru-RU" sz="3200" b="1" dirty="0">
                <a:solidFill>
                  <a:srgbClr val="CC6600"/>
                </a:solidFill>
              </a:rPr>
              <a:t>«</a:t>
            </a:r>
            <a:r>
              <a:rPr lang="ru-RU" sz="3200" b="1" dirty="0" err="1" smtClean="0">
                <a:solidFill>
                  <a:srgbClr val="CC6600"/>
                </a:solidFill>
              </a:rPr>
              <a:t>АнтибуллинГ</a:t>
            </a:r>
            <a:r>
              <a:rPr lang="ru-RU" sz="3200" b="1" dirty="0" smtClean="0"/>
              <a:t>: </a:t>
            </a:r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  алг</a:t>
            </a:r>
            <a:r>
              <a:rPr lang="ru-RU" sz="3200" b="1" dirty="0" smtClean="0">
                <a:solidFill>
                  <a:srgbClr val="CC6600"/>
                </a:solidFill>
              </a:rPr>
              <a:t>о</a:t>
            </a:r>
            <a:r>
              <a:rPr lang="ru-RU" sz="3200" b="1" dirty="0" smtClean="0"/>
              <a:t>ритмы,</a:t>
            </a:r>
          </a:p>
          <a:p>
            <a:pPr>
              <a:lnSpc>
                <a:spcPts val="3700"/>
              </a:lnSpc>
            </a:pPr>
            <a:r>
              <a:rPr lang="ru-RU" sz="4400" b="1" dirty="0" smtClean="0">
                <a:solidFill>
                  <a:srgbClr val="CC6600"/>
                </a:solidFill>
              </a:rPr>
              <a:t>             </a:t>
            </a:r>
            <a:r>
              <a:rPr lang="ru-RU" sz="2400" b="1" dirty="0" smtClean="0">
                <a:solidFill>
                  <a:srgbClr val="CC6600"/>
                </a:solidFill>
              </a:rPr>
              <a:t> </a:t>
            </a:r>
            <a:r>
              <a:rPr lang="ru-RU" sz="3200" b="1" dirty="0" smtClean="0">
                <a:solidFill>
                  <a:srgbClr val="CC6600"/>
                </a:solidFill>
              </a:rPr>
              <a:t>р</a:t>
            </a:r>
            <a:r>
              <a:rPr lang="ru-RU" sz="3200" b="1" dirty="0" smtClean="0"/>
              <a:t>есурсы</a:t>
            </a:r>
            <a:r>
              <a:rPr lang="ru-RU" sz="3200" b="1" dirty="0"/>
              <a:t>, </a:t>
            </a:r>
            <a:r>
              <a:rPr lang="ru-RU" sz="3200" b="1" dirty="0" smtClean="0"/>
              <a:t> </a:t>
            </a:r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техн</a:t>
            </a:r>
            <a:r>
              <a:rPr lang="ru-RU" sz="3200" b="1" dirty="0" smtClean="0">
                <a:solidFill>
                  <a:srgbClr val="CC6600"/>
                </a:solidFill>
              </a:rPr>
              <a:t>о</a:t>
            </a:r>
            <a:r>
              <a:rPr lang="ru-RU" sz="3200" b="1" dirty="0" smtClean="0"/>
              <a:t>логии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pPr>
              <a:lnSpc>
                <a:spcPts val="3700"/>
              </a:lnSpc>
            </a:pPr>
            <a:r>
              <a:rPr lang="ru-RU" sz="3200" b="1" dirty="0" smtClean="0"/>
              <a:t>              </a:t>
            </a:r>
            <a:r>
              <a:rPr lang="ru-RU" sz="800" b="1" dirty="0" smtClean="0"/>
              <a:t>         </a:t>
            </a:r>
            <a:r>
              <a:rPr lang="ru-RU" sz="3200" b="1" dirty="0" smtClean="0"/>
              <a:t>и</a:t>
            </a:r>
            <a:r>
              <a:rPr lang="ru-RU" sz="3200" b="1" dirty="0" smtClean="0">
                <a:solidFill>
                  <a:srgbClr val="CC6600"/>
                </a:solidFill>
              </a:rPr>
              <a:t>д</a:t>
            </a:r>
            <a:r>
              <a:rPr lang="ru-RU" sz="3200" b="1" dirty="0" smtClean="0"/>
              <a:t>еи</a:t>
            </a:r>
            <a:r>
              <a:rPr lang="ru-RU" sz="3200" b="1" dirty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01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r="13155" b="7873"/>
          <a:stretch/>
        </p:blipFill>
        <p:spPr>
          <a:xfrm>
            <a:off x="411480" y="797943"/>
            <a:ext cx="8534400" cy="52958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07178" y="1900447"/>
            <a:ext cx="3879669" cy="4689567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Профилактика буллинга</a:t>
            </a: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851" y="1900447"/>
            <a:ext cx="3879669" cy="4689567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Пресечение буллинга (</a:t>
            </a:r>
            <a:r>
              <a:rPr lang="ru-RU" sz="2667" dirty="0"/>
              <a:t>восстановительная работа</a:t>
            </a:r>
            <a:r>
              <a:rPr lang="ru-RU" sz="3200" dirty="0"/>
              <a:t>)</a:t>
            </a: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533503" y="1386246"/>
            <a:ext cx="627019" cy="470263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Стрелка вниз 7"/>
          <p:cNvSpPr/>
          <p:nvPr/>
        </p:nvSpPr>
        <p:spPr>
          <a:xfrm>
            <a:off x="8270176" y="1410789"/>
            <a:ext cx="627019" cy="470263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" name="Прямоугольник 8"/>
          <p:cNvSpPr/>
          <p:nvPr/>
        </p:nvSpPr>
        <p:spPr>
          <a:xfrm>
            <a:off x="2078184" y="3974377"/>
            <a:ext cx="1811283" cy="777239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Настольные игры, карточки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8184" y="3024052"/>
            <a:ext cx="1768829" cy="640080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Классные часы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31922" y="3487783"/>
            <a:ext cx="1658983" cy="640080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Просмотр фильмов, чтение книг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31922" y="4493623"/>
            <a:ext cx="1658983" cy="640080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</a:rPr>
              <a:t>Квесты</a:t>
            </a:r>
            <a:r>
              <a:rPr lang="ru-RU" sz="1400" b="1" dirty="0">
                <a:solidFill>
                  <a:schemeClr val="tx1"/>
                </a:solidFill>
              </a:rPr>
              <a:t>, игры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78183" y="5061858"/>
            <a:ext cx="1811283" cy="894807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err="1">
                <a:solidFill>
                  <a:schemeClr val="tx1"/>
                </a:solidFill>
              </a:rPr>
              <a:t>Антибуллинговое</a:t>
            </a:r>
            <a:r>
              <a:rPr lang="ru-RU" sz="1300" b="1" dirty="0">
                <a:solidFill>
                  <a:schemeClr val="tx1"/>
                </a:solidFill>
              </a:rPr>
              <a:t> содержание других предметов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30829" y="5499462"/>
            <a:ext cx="1660075" cy="842556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</a:rPr>
              <a:t>Профилак-тические</a:t>
            </a:r>
            <a:r>
              <a:rPr lang="ru-RU" sz="1400" b="1" dirty="0">
                <a:solidFill>
                  <a:schemeClr val="tx1"/>
                </a:solidFill>
              </a:rPr>
              <a:t> круги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89075" y="4127863"/>
            <a:ext cx="2795452" cy="796835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Алгоритмы реагирования на ситуации буллинга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89075" y="5212079"/>
            <a:ext cx="2795452" cy="796835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Технология Круга сообщества </a:t>
            </a:r>
          </a:p>
        </p:txBody>
      </p:sp>
      <p:sp>
        <p:nvSpPr>
          <p:cNvPr id="17" name="Google Shape;168;p30"/>
          <p:cNvSpPr/>
          <p:nvPr/>
        </p:nvSpPr>
        <p:spPr>
          <a:xfrm>
            <a:off x="0" y="374930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200" b="1" dirty="0" err="1">
                <a:solidFill>
                  <a:schemeClr val="bg1"/>
                </a:solidFill>
                <a:latin typeface="Didact Gothic"/>
              </a:rPr>
              <a:t>Антибуллинговая</a:t>
            </a:r>
            <a:r>
              <a:rPr lang="ru-RU" sz="3200" b="1" dirty="0">
                <a:solidFill>
                  <a:schemeClr val="bg1"/>
                </a:solidFill>
                <a:latin typeface="Didact Gothic"/>
              </a:rPr>
              <a:t> деятельность:</a:t>
            </a:r>
            <a:endParaRPr sz="3200" b="1" dirty="0">
              <a:solidFill>
                <a:schemeClr val="bg1"/>
              </a:solidFill>
              <a:latin typeface="Didact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8183" y="7213600"/>
            <a:ext cx="3708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 и ПОСЛЕ буллинга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32469" y="7213600"/>
            <a:ext cx="3708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 ВРЕМЯ буллинга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150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r="13155" b="7873"/>
          <a:stretch/>
        </p:blipFill>
        <p:spPr>
          <a:xfrm>
            <a:off x="411480" y="1706879"/>
            <a:ext cx="7069611" cy="43868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08018-6D3B-45D6-AA2A-FFEF816D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760" y="1941985"/>
            <a:ext cx="9245600" cy="92333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5400" b="1" dirty="0" smtClean="0">
                <a:solidFill>
                  <a:schemeClr val="bg1"/>
                </a:solidFill>
              </a:rPr>
              <a:t>Восстановительный подход!!!</a:t>
            </a:r>
            <a:endParaRPr lang="ru-RU" alt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Google Shape;168;p30"/>
          <p:cNvSpPr/>
          <p:nvPr/>
        </p:nvSpPr>
        <p:spPr>
          <a:xfrm>
            <a:off x="0" y="374930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Didact Gothic"/>
              </a:rPr>
              <a:t>Пресечение буллинга:</a:t>
            </a:r>
            <a:endParaRPr sz="3200" b="1" dirty="0">
              <a:solidFill>
                <a:schemeClr val="bg1"/>
              </a:solidFill>
              <a:latin typeface="Didact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1091" y="3010602"/>
            <a:ext cx="4328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Иначе: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Усугубление плохого отношения к жертве;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Защитная реакция </a:t>
            </a:r>
            <a:r>
              <a:rPr lang="ru-RU" sz="2000" dirty="0" err="1" smtClean="0"/>
              <a:t>буллеров</a:t>
            </a:r>
            <a:r>
              <a:rPr lang="ru-RU" sz="2000" dirty="0" smtClean="0"/>
              <a:t> (не приводит к осознанию)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Ответ </a:t>
            </a:r>
            <a:r>
              <a:rPr lang="ru-RU" sz="2000" dirty="0" err="1" smtClean="0"/>
              <a:t>буллеров</a:t>
            </a:r>
            <a:r>
              <a:rPr lang="ru-RU" sz="2000" dirty="0" smtClean="0"/>
              <a:t> администрации;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Мощная реакция сопротивления со стороны родителей (усугубление конфликта);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Взаимные обвинения.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9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1" name="Google Shape;171;p30"/>
          <p:cNvSpPr txBox="1"/>
          <p:nvPr/>
        </p:nvSpPr>
        <p:spPr>
          <a:xfrm>
            <a:off x="84378" y="1199270"/>
            <a:ext cx="10576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Беседа с классным руководителем и педагогами-предметниками</a:t>
            </a:r>
          </a:p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Задачи: </a:t>
            </a:r>
          </a:p>
          <a:p>
            <a:pPr>
              <a:spcBef>
                <a:spcPts val="2000"/>
              </a:spcBef>
            </a:pPr>
            <a:endParaRPr sz="2400" b="1" dirty="0">
              <a:solidFill>
                <a:srgbClr val="434343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1" name="Google Shape;169;p30"/>
          <p:cNvSpPr txBox="1"/>
          <p:nvPr/>
        </p:nvSpPr>
        <p:spPr>
          <a:xfrm>
            <a:off x="-236198" y="510585"/>
            <a:ext cx="10071077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случаем: ШАГ 1.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5632" y="2204277"/>
            <a:ext cx="2828555" cy="1090153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Сбор информации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16005" y="3416597"/>
            <a:ext cx="3016187" cy="1499972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67" dirty="0">
                <a:solidFill>
                  <a:schemeClr val="tx1"/>
                </a:solidFill>
              </a:rPr>
              <a:t>Понимание позиции педагога</a:t>
            </a:r>
            <a:endParaRPr lang="ru-RU" sz="2667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32092" y="3401355"/>
            <a:ext cx="3016187" cy="1499972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Восстановление позиции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981824" y="3757796"/>
            <a:ext cx="956768" cy="390633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нет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15859" y="5038736"/>
            <a:ext cx="396655" cy="538209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schemeClr val="tx1"/>
                </a:solidFill>
              </a:rPr>
              <a:t>да</a:t>
            </a:r>
            <a:endParaRPr lang="ru-RU" sz="1333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16007" y="5657638"/>
            <a:ext cx="7332272" cy="1096599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Обсуждение возможных действий. </a:t>
            </a:r>
            <a:r>
              <a:rPr lang="ru-RU" sz="2800" dirty="0" smtClean="0">
                <a:solidFill>
                  <a:schemeClr val="tx1"/>
                </a:solidFill>
              </a:rPr>
              <a:t>Подготовка плана работы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483772" y="5038736"/>
            <a:ext cx="349728" cy="538209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Плюс 4"/>
          <p:cNvSpPr/>
          <p:nvPr/>
        </p:nvSpPr>
        <p:spPr>
          <a:xfrm>
            <a:off x="2115800" y="3372498"/>
            <a:ext cx="571535" cy="5166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252" y="5188370"/>
            <a:ext cx="11231349" cy="1669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>
                <a:solidFill>
                  <a:schemeClr val="tx1">
                    <a:lumMod val="75000"/>
                  </a:schemeClr>
                </a:solidFill>
              </a:rPr>
              <a:t>Антибуллинговая</a:t>
            </a:r>
            <a:r>
              <a:rPr lang="ru-RU" sz="2800" b="1" dirty="0">
                <a:solidFill>
                  <a:schemeClr val="tx1">
                    <a:lumMod val="75000"/>
                  </a:schemeClr>
                </a:solidFill>
              </a:rPr>
              <a:t> команда в школе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– </a:t>
            </a:r>
          </a:p>
          <a:p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это объединение администраторов и узких специалистов (директора, заместителя директора, социального педагога, педагога-психолога, классного руководителя и др.), имеющих общие представления и подходы к работе с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</a:rPr>
              <a:t>буллингом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, способных кооперироваться и быстро реагировать на выявленный случай. </a:t>
            </a:r>
          </a:p>
          <a:p>
            <a:pPr algn="ctr"/>
            <a:endParaRPr lang="ru-RU" dirty="0"/>
          </a:p>
        </p:txBody>
      </p:sp>
      <p:sp>
        <p:nvSpPr>
          <p:cNvPr id="5" name="Google Shape;169;p30"/>
          <p:cNvSpPr txBox="1"/>
          <p:nvPr/>
        </p:nvSpPr>
        <p:spPr>
          <a:xfrm>
            <a:off x="0" y="362519"/>
            <a:ext cx="12192000" cy="884000"/>
          </a:xfrm>
          <a:prstGeom prst="rect">
            <a:avLst/>
          </a:prstGeom>
          <a:solidFill>
            <a:srgbClr val="F57D57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СЛОЖНЫМ случаем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: ШАГ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1.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6" name="Google Shape;171;p30"/>
          <p:cNvSpPr txBox="1"/>
          <p:nvPr/>
        </p:nvSpPr>
        <p:spPr>
          <a:xfrm>
            <a:off x="554252" y="1529564"/>
            <a:ext cx="10576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-RU" sz="2400" b="1" dirty="0" smtClean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Встреча </a:t>
            </a:r>
            <a:r>
              <a:rPr lang="ru-RU" sz="2400" b="1" dirty="0" err="1" smtClean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Антибуллинговой</a:t>
            </a:r>
            <a:r>
              <a:rPr lang="ru-RU" sz="2400" b="1" dirty="0" smtClean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 команды. </a:t>
            </a:r>
            <a:endParaRPr lang="ru-RU" sz="2400" b="1" dirty="0">
              <a:solidFill>
                <a:srgbClr val="434343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Задачи: </a:t>
            </a:r>
          </a:p>
          <a:p>
            <a:pPr>
              <a:spcBef>
                <a:spcPts val="2000"/>
              </a:spcBef>
            </a:pPr>
            <a:endParaRPr sz="2400" b="1" dirty="0">
              <a:solidFill>
                <a:srgbClr val="434343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0112" y="2567711"/>
            <a:ext cx="2828555" cy="1090153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Сбор информации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22440" y="3209321"/>
            <a:ext cx="2828555" cy="1090153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Синхронизация подходов и действий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5108225" y="3209321"/>
            <a:ext cx="571535" cy="5166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8843879" y="3754397"/>
            <a:ext cx="625241" cy="372927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611360" y="3774115"/>
            <a:ext cx="2357472" cy="1162172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67" dirty="0" smtClean="0">
                <a:solidFill>
                  <a:schemeClr val="tx1"/>
                </a:solidFill>
              </a:rPr>
              <a:t>Выработка общего плана</a:t>
            </a:r>
            <a:endParaRPr lang="ru-RU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30"/>
          <p:cNvSpPr txBox="1"/>
          <p:nvPr/>
        </p:nvSpPr>
        <p:spPr>
          <a:xfrm>
            <a:off x="-236198" y="472128"/>
            <a:ext cx="9734083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случаем: ШАГ 2: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71" name="Google Shape;171;p30"/>
          <p:cNvSpPr txBox="1"/>
          <p:nvPr/>
        </p:nvSpPr>
        <p:spPr>
          <a:xfrm>
            <a:off x="457201" y="1394587"/>
            <a:ext cx="10576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Встреча с жертвой (возможно, в присутствии родителей): </a:t>
            </a:r>
          </a:p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Задачи: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632" y="2204277"/>
            <a:ext cx="2828555" cy="109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Сбор информации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71973" y="3569429"/>
            <a:ext cx="2828555" cy="109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Поддержка ребенка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13003" y="4934581"/>
            <a:ext cx="5553871" cy="109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Обсуждение возможных действий.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Подготовка к разговору с классом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02122" y="3596762"/>
            <a:ext cx="2828555" cy="109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Сатисфакция родителей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Плюс 14"/>
          <p:cNvSpPr/>
          <p:nvPr/>
        </p:nvSpPr>
        <p:spPr>
          <a:xfrm>
            <a:off x="6404446" y="3930558"/>
            <a:ext cx="571535" cy="5166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30"/>
          <p:cNvSpPr txBox="1"/>
          <p:nvPr/>
        </p:nvSpPr>
        <p:spPr>
          <a:xfrm>
            <a:off x="-236197" y="472128"/>
            <a:ext cx="10950813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ШАГ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3: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97633" y="5770433"/>
            <a:ext cx="884000" cy="8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0"/>
          <p:cNvSpPr txBox="1"/>
          <p:nvPr/>
        </p:nvSpPr>
        <p:spPr>
          <a:xfrm>
            <a:off x="421499" y="1338283"/>
            <a:ext cx="11460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" sz="2667" b="1" dirty="0">
                <a:latin typeface="Didact Gothic"/>
                <a:ea typeface="Didact Gothic"/>
                <a:cs typeface="Didact Gothic"/>
                <a:sym typeface="Didact Gothic"/>
              </a:rPr>
              <a:t>Родительское собрание в форме Круга</a:t>
            </a:r>
            <a:r>
              <a:rPr lang="ru" sz="2667" b="1" dirty="0">
                <a:latin typeface="Didact Gothic"/>
                <a:ea typeface="Didact Gothic"/>
                <a:cs typeface="Didact Gothic"/>
                <a:sym typeface="Didact Gothic"/>
              </a:rPr>
              <a:t>.</a:t>
            </a:r>
          </a:p>
          <a:p>
            <a:pPr marL="609585" indent="-609585">
              <a:spcBef>
                <a:spcPts val="2000"/>
              </a:spcBef>
              <a:buAutoNum type="arabicPeriod"/>
            </a:pPr>
            <a:r>
              <a:rPr lang="ru" sz="2667" b="1" dirty="0">
                <a:latin typeface="Didact Gothic"/>
                <a:ea typeface="Didact Gothic"/>
                <a:cs typeface="Didact Gothic"/>
                <a:sym typeface="Didact Gothic"/>
              </a:rPr>
              <a:t>Вспомните историю из своей школьной жизни, когда с Вами поступали несправедливо? / Как Вы понимаете, что такое травля и сталкивались ли Вы с ней в своем школьном детстве?</a:t>
            </a:r>
          </a:p>
          <a:p>
            <a:pPr marL="609585" indent="-609585">
              <a:spcBef>
                <a:spcPts val="2000"/>
              </a:spcBef>
              <a:buAutoNum type="arabicPeriod"/>
            </a:pPr>
            <a:r>
              <a:rPr lang="ru" sz="2667" b="1" dirty="0">
                <a:latin typeface="Didact Gothic"/>
                <a:ea typeface="Didact Gothic"/>
                <a:cs typeface="Didact Gothic"/>
                <a:sym typeface="Didact Gothic"/>
              </a:rPr>
              <a:t>Как Вы видите ситуацию в классе? Согласны ли Вы с тем, что в классе есть травля? Как лично вы к этому относитесь?</a:t>
            </a:r>
          </a:p>
          <a:p>
            <a:pPr marL="609585" indent="-609585">
              <a:spcBef>
                <a:spcPts val="2000"/>
              </a:spcBef>
              <a:buAutoNum type="arabicPeriod"/>
            </a:pPr>
            <a:r>
              <a:rPr lang="ru-RU" sz="2667" b="1" dirty="0">
                <a:latin typeface="Didact Gothic"/>
                <a:ea typeface="Didact Gothic"/>
                <a:cs typeface="Didact Gothic"/>
                <a:sym typeface="Didact Gothic"/>
              </a:rPr>
              <a:t>Что нужно сделать, чтобы травля в классе прекратилась? Что каждый из Вас будет делать?</a:t>
            </a:r>
          </a:p>
        </p:txBody>
      </p:sp>
    </p:spTree>
    <p:extLst>
      <p:ext uri="{BB962C8B-B14F-4D97-AF65-F5344CB8AC3E}">
        <p14:creationId xmlns:p14="http://schemas.microsoft.com/office/powerpoint/2010/main" val="13626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202944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30"/>
          <p:cNvSpPr txBox="1"/>
          <p:nvPr/>
        </p:nvSpPr>
        <p:spPr>
          <a:xfrm>
            <a:off x="-236197" y="472128"/>
            <a:ext cx="12117830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со СЛОЖНЫМ 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случаем</a:t>
            </a:r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. ШАГ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3: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97633" y="5770433"/>
            <a:ext cx="884000" cy="8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0"/>
          <p:cNvSpPr txBox="1"/>
          <p:nvPr/>
        </p:nvSpPr>
        <p:spPr>
          <a:xfrm>
            <a:off x="421499" y="1338283"/>
            <a:ext cx="11460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endParaRPr lang="ru" sz="2667" b="1" dirty="0" smtClean="0">
              <a:latin typeface="Didact Gothic"/>
              <a:ea typeface="Didact Gothic"/>
              <a:cs typeface="Didact Gothic"/>
              <a:sym typeface="Didact Gothic"/>
            </a:endParaRPr>
          </a:p>
          <a:p>
            <a:pPr>
              <a:spcBef>
                <a:spcPts val="2000"/>
              </a:spcBef>
            </a:pPr>
            <a:endParaRPr lang="ru" sz="2667" b="1" dirty="0">
              <a:latin typeface="Didact Gothic"/>
              <a:ea typeface="Didact Gothic"/>
              <a:cs typeface="Didact Gothic"/>
              <a:sym typeface="Didact Gothic"/>
            </a:endParaRPr>
          </a:p>
          <a:p>
            <a:pPr>
              <a:spcBef>
                <a:spcPts val="2000"/>
              </a:spcBef>
            </a:pPr>
            <a:endParaRPr lang="ru" sz="2667" b="1" dirty="0" smtClean="0">
              <a:latin typeface="Didact Gothic"/>
              <a:ea typeface="Didact Gothic"/>
              <a:cs typeface="Didact Gothic"/>
              <a:sym typeface="Didact Gothic"/>
            </a:endParaRPr>
          </a:p>
          <a:p>
            <a:pPr>
              <a:spcBef>
                <a:spcPts val="2000"/>
              </a:spcBef>
            </a:pPr>
            <a:r>
              <a:rPr lang="ru" sz="3200" b="1" dirty="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ru" sz="3200" b="1" dirty="0" smtClean="0">
                <a:latin typeface="Didact Gothic"/>
                <a:ea typeface="Didact Gothic"/>
                <a:cs typeface="Didact Gothic"/>
                <a:sym typeface="Didact Gothic"/>
              </a:rPr>
              <a:t>                     </a:t>
            </a:r>
          </a:p>
          <a:p>
            <a:pPr>
              <a:spcBef>
                <a:spcPts val="2000"/>
              </a:spcBef>
            </a:pPr>
            <a:r>
              <a:rPr lang="ru" sz="3200" b="1" dirty="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ru" sz="3200" b="1" dirty="0" smtClean="0">
                <a:latin typeface="Didact Gothic"/>
                <a:ea typeface="Didact Gothic"/>
                <a:cs typeface="Didact Gothic"/>
                <a:sym typeface="Didact Gothic"/>
              </a:rPr>
              <a:t>                       Родительское </a:t>
            </a:r>
            <a:r>
              <a:rPr lang="ru" sz="3200" b="1" dirty="0">
                <a:latin typeface="Didact Gothic"/>
                <a:ea typeface="Didact Gothic"/>
                <a:cs typeface="Didact Gothic"/>
                <a:sym typeface="Didact Gothic"/>
              </a:rPr>
              <a:t>собрание в форме </a:t>
            </a:r>
            <a:r>
              <a:rPr lang="ru" sz="3200" b="1" dirty="0" smtClean="0">
                <a:latin typeface="Didact Gothic"/>
                <a:ea typeface="Didact Gothic"/>
                <a:cs typeface="Didact Gothic"/>
                <a:sym typeface="Didact Gothic"/>
              </a:rPr>
              <a:t>Круга / </a:t>
            </a:r>
          </a:p>
          <a:p>
            <a:r>
              <a:rPr lang="ru" sz="3200" b="1" dirty="0" smtClean="0">
                <a:latin typeface="Didact Gothic"/>
                <a:ea typeface="Didact Gothic"/>
                <a:cs typeface="Didact Gothic"/>
                <a:sym typeface="Didact Gothic"/>
              </a:rPr>
              <a:t>                        Медиация между участниками ситуации с</a:t>
            </a:r>
          </a:p>
          <a:p>
            <a:r>
              <a:rPr lang="ru" sz="3200" b="1" dirty="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ru" sz="3200" b="1" dirty="0" smtClean="0">
                <a:latin typeface="Didact Gothic"/>
                <a:ea typeface="Didact Gothic"/>
                <a:cs typeface="Didact Gothic"/>
                <a:sym typeface="Didact Gothic"/>
              </a:rPr>
              <a:t>                                родителями</a:t>
            </a:r>
            <a:endParaRPr lang="ru" sz="3200" b="1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6216100" y="3761734"/>
            <a:ext cx="629920" cy="700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908018-6D3B-45D6-AA2A-FFEF816D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98" y="1881025"/>
            <a:ext cx="8961342" cy="92333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5400" b="1" dirty="0">
                <a:solidFill>
                  <a:schemeClr val="bg1"/>
                </a:solidFill>
              </a:rPr>
              <a:t>Предварительные встречи</a:t>
            </a:r>
            <a:r>
              <a:rPr lang="ru-RU" altLang="ru-RU" sz="5400" b="1" dirty="0" smtClean="0">
                <a:solidFill>
                  <a:schemeClr val="bg1"/>
                </a:solidFill>
              </a:rPr>
              <a:t>!!!</a:t>
            </a:r>
            <a:endParaRPr lang="ru-RU" alt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9497885" y="5348633"/>
            <a:ext cx="4006400" cy="4178400"/>
          </a:xfrm>
          <a:prstGeom prst="flowChartConnector">
            <a:avLst/>
          </a:prstGeom>
          <a:solidFill>
            <a:srgbClr val="FCF5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4" name="Google Shape;164;p30"/>
          <p:cNvSpPr/>
          <p:nvPr/>
        </p:nvSpPr>
        <p:spPr>
          <a:xfrm>
            <a:off x="2082287" y="3469639"/>
            <a:ext cx="1302575" cy="1302575"/>
          </a:xfrm>
          <a:prstGeom prst="flowChartConnector">
            <a:avLst/>
          </a:prstGeom>
          <a:solidFill>
            <a:srgbClr val="FFAC7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5" name="Google Shape;165;p30"/>
          <p:cNvSpPr/>
          <p:nvPr/>
        </p:nvSpPr>
        <p:spPr>
          <a:xfrm>
            <a:off x="2244470" y="3631822"/>
            <a:ext cx="978404" cy="978404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30"/>
          <p:cNvSpPr/>
          <p:nvPr/>
        </p:nvSpPr>
        <p:spPr>
          <a:xfrm>
            <a:off x="-1244393" y="-260124"/>
            <a:ext cx="4857192" cy="4857128"/>
          </a:xfrm>
          <a:prstGeom prst="flowChartConnector">
            <a:avLst/>
          </a:prstGeom>
          <a:solidFill>
            <a:srgbClr val="FFEFE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30"/>
          <p:cNvSpPr/>
          <p:nvPr/>
        </p:nvSpPr>
        <p:spPr>
          <a:xfrm>
            <a:off x="-544189" y="440072"/>
            <a:ext cx="3456783" cy="3456737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8" name="Google Shape;168;p30"/>
          <p:cNvSpPr/>
          <p:nvPr/>
        </p:nvSpPr>
        <p:spPr>
          <a:xfrm>
            <a:off x="0" y="472128"/>
            <a:ext cx="11045200" cy="890400"/>
          </a:xfrm>
          <a:prstGeom prst="rect">
            <a:avLst/>
          </a:prstGeom>
          <a:solidFill>
            <a:srgbClr val="F48B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30"/>
          <p:cNvSpPr txBox="1"/>
          <p:nvPr/>
        </p:nvSpPr>
        <p:spPr>
          <a:xfrm>
            <a:off x="-236197" y="472128"/>
            <a:ext cx="9734082" cy="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" sz="3733" b="1" dirty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Алгоритм работы со случаем: ШАГ </a:t>
            </a:r>
            <a:r>
              <a:rPr lang="ru" sz="3733" b="1" dirty="0" smtClean="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4:</a:t>
            </a:r>
            <a:endParaRPr sz="3733" b="1" dirty="0">
              <a:solidFill>
                <a:srgbClr val="FFFFF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71" name="Google Shape;171;p30"/>
          <p:cNvSpPr txBox="1"/>
          <p:nvPr/>
        </p:nvSpPr>
        <p:spPr>
          <a:xfrm>
            <a:off x="457201" y="1394587"/>
            <a:ext cx="10576135" cy="511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Встреча с агрессорами (возможно, в присутствии родителей): </a:t>
            </a:r>
          </a:p>
          <a:p>
            <a:pPr>
              <a:spcBef>
                <a:spcPts val="2000"/>
              </a:spcBef>
            </a:pPr>
            <a:r>
              <a:rPr lang="ru-RU" sz="2400" b="1" dirty="0">
                <a:solidFill>
                  <a:srgbClr val="434343"/>
                </a:solidFill>
                <a:latin typeface="Didact Gothic"/>
                <a:ea typeface="Didact Gothic"/>
                <a:cs typeface="Didact Gothic"/>
                <a:sym typeface="Didact Gothic"/>
              </a:rPr>
              <a:t>Задачи: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632" y="2204277"/>
            <a:ext cx="2828555" cy="109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Сбор информации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71973" y="3569428"/>
            <a:ext cx="3539991" cy="1326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Восстановление ответственности за произошедшее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4187" y="5165126"/>
            <a:ext cx="5708373" cy="109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>
                <a:solidFill>
                  <a:schemeClr val="tx1"/>
                </a:solidFill>
              </a:rPr>
              <a:t>Обсуждение возможных действий. 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</a:rPr>
              <a:t>Подготовка к Кругу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Другая 2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C9620D"/>
      </a:accent1>
      <a:accent2>
        <a:srgbClr val="AA5526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5336</TotalTime>
  <Words>558</Words>
  <Application>Microsoft Office PowerPoint</Application>
  <PresentationFormat>Широкоэкранный</PresentationFormat>
  <Paragraphs>107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Didact Gothic</vt:lpstr>
      <vt:lpstr>Gill Sans MT</vt:lpstr>
      <vt:lpstr>Open Sans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Чего не надо делать</dc:title>
  <dc:creator>metodist38</dc:creator>
  <cp:lastModifiedBy>Юлия</cp:lastModifiedBy>
  <cp:revision>41</cp:revision>
  <dcterms:created xsi:type="dcterms:W3CDTF">2024-02-06T05:01:32Z</dcterms:created>
  <dcterms:modified xsi:type="dcterms:W3CDTF">2024-02-15T00:07:12Z</dcterms:modified>
</cp:coreProperties>
</file>