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6"/>
  </p:notesMasterIdLst>
  <p:sldIdLst>
    <p:sldId id="328" r:id="rId2"/>
    <p:sldId id="591" r:id="rId3"/>
    <p:sldId id="573" r:id="rId4"/>
    <p:sldId id="593" r:id="rId5"/>
    <p:sldId id="542" r:id="rId6"/>
    <p:sldId id="594" r:id="rId7"/>
    <p:sldId id="595" r:id="rId8"/>
    <p:sldId id="596" r:id="rId9"/>
    <p:sldId id="515" r:id="rId10"/>
    <p:sldId id="560" r:id="rId11"/>
    <p:sldId id="561" r:id="rId12"/>
    <p:sldId id="554" r:id="rId13"/>
    <p:sldId id="556" r:id="rId14"/>
    <p:sldId id="557" r:id="rId15"/>
    <p:sldId id="558" r:id="rId16"/>
    <p:sldId id="555" r:id="rId17"/>
    <p:sldId id="547" r:id="rId18"/>
    <p:sldId id="548" r:id="rId19"/>
    <p:sldId id="551" r:id="rId20"/>
    <p:sldId id="582" r:id="rId21"/>
    <p:sldId id="564" r:id="rId22"/>
    <p:sldId id="570" r:id="rId23"/>
    <p:sldId id="580" r:id="rId24"/>
    <p:sldId id="59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81" r:id="rId33"/>
    <p:sldId id="539" r:id="rId34"/>
    <p:sldId id="541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E88577-7E39-4A40-A65C-ED84033A8D1B}">
          <p14:sldIdLst>
            <p14:sldId id="328"/>
            <p14:sldId id="591"/>
            <p14:sldId id="573"/>
            <p14:sldId id="593"/>
            <p14:sldId id="542"/>
            <p14:sldId id="594"/>
            <p14:sldId id="595"/>
            <p14:sldId id="596"/>
            <p14:sldId id="515"/>
            <p14:sldId id="560"/>
            <p14:sldId id="561"/>
            <p14:sldId id="554"/>
            <p14:sldId id="556"/>
            <p14:sldId id="557"/>
            <p14:sldId id="558"/>
            <p14:sldId id="555"/>
            <p14:sldId id="547"/>
            <p14:sldId id="548"/>
            <p14:sldId id="551"/>
            <p14:sldId id="582"/>
            <p14:sldId id="564"/>
            <p14:sldId id="570"/>
            <p14:sldId id="580"/>
            <p14:sldId id="592"/>
            <p14:sldId id="583"/>
            <p14:sldId id="584"/>
            <p14:sldId id="585"/>
            <p14:sldId id="586"/>
            <p14:sldId id="587"/>
            <p14:sldId id="588"/>
            <p14:sldId id="589"/>
            <p14:sldId id="581"/>
          </p14:sldIdLst>
        </p14:section>
        <p14:section name="Раздел без заголовка" id="{CE3D871D-2C78-409D-A9F7-779BB592CE80}">
          <p14:sldIdLst>
            <p14:sldId id="539"/>
            <p14:sldId id="5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22" d="100"/>
          <a:sy n="12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FD9E6-8515-4E00-893A-A0A974A77C0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1EB81-C302-468F-93A7-5285E9CA58BC}">
      <dgm:prSet custT="1"/>
      <dgm:spPr>
        <a:solidFill>
          <a:schemeClr val="tx1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ru-RU" sz="1400" b="1" dirty="0" smtClean="0"/>
            <a:t>СПТ</a:t>
          </a:r>
          <a:endParaRPr lang="ru-RU" sz="1400" b="1" dirty="0"/>
        </a:p>
      </dgm:t>
    </dgm:pt>
    <dgm:pt modelId="{D3336784-718E-4590-9DB1-D7E0FD92D61A}" type="parTrans" cxnId="{CD2E9A4C-1E00-40C1-A50A-7282668C61C9}">
      <dgm:prSet/>
      <dgm:spPr/>
      <dgm:t>
        <a:bodyPr/>
        <a:lstStyle/>
        <a:p>
          <a:endParaRPr lang="ru-RU"/>
        </a:p>
      </dgm:t>
    </dgm:pt>
    <dgm:pt modelId="{D4DD0688-B8D8-4782-83B5-F14DD34679D4}" type="sibTrans" cxnId="{CD2E9A4C-1E00-40C1-A50A-7282668C61C9}">
      <dgm:prSet/>
      <dgm:spPr/>
      <dgm:t>
        <a:bodyPr/>
        <a:lstStyle/>
        <a:p>
          <a:endParaRPr lang="ru-RU"/>
        </a:p>
      </dgm:t>
    </dgm:pt>
    <dgm:pt modelId="{8B133FC0-9EC6-4F7C-A5A4-84350757248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Уточнение</a:t>
          </a:r>
          <a:endParaRPr lang="ru-RU" sz="1400" b="1" dirty="0">
            <a:solidFill>
              <a:schemeClr val="bg1"/>
            </a:solidFill>
          </a:endParaRPr>
        </a:p>
      </dgm:t>
    </dgm:pt>
    <dgm:pt modelId="{2D77AA28-A532-4CB8-B29E-CAD27CF8EAD0}" type="parTrans" cxnId="{9664165D-164B-4C50-8D41-BF12518CA463}">
      <dgm:prSet/>
      <dgm:spPr/>
      <dgm:t>
        <a:bodyPr/>
        <a:lstStyle/>
        <a:p>
          <a:endParaRPr lang="ru-RU"/>
        </a:p>
      </dgm:t>
    </dgm:pt>
    <dgm:pt modelId="{54F6A91E-66DC-487D-9846-E7DE3B06836B}" type="sibTrans" cxnId="{9664165D-164B-4C50-8D41-BF12518CA463}">
      <dgm:prSet/>
      <dgm:spPr/>
      <dgm:t>
        <a:bodyPr/>
        <a:lstStyle/>
        <a:p>
          <a:endParaRPr lang="ru-RU"/>
        </a:p>
      </dgm:t>
    </dgm:pt>
    <dgm:pt modelId="{E69B1DA0-3FA5-41CE-B96E-8016C35273A7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Профилактика</a:t>
          </a:r>
          <a:endParaRPr lang="ru-RU" sz="1600" b="1" dirty="0"/>
        </a:p>
      </dgm:t>
    </dgm:pt>
    <dgm:pt modelId="{C284F182-A9D5-4CBC-BB66-66EAF226B822}" type="parTrans" cxnId="{7BFCB9A7-2893-4FE0-A99D-1A3D1C64CE09}">
      <dgm:prSet/>
      <dgm:spPr/>
      <dgm:t>
        <a:bodyPr/>
        <a:lstStyle/>
        <a:p>
          <a:endParaRPr lang="ru-RU"/>
        </a:p>
      </dgm:t>
    </dgm:pt>
    <dgm:pt modelId="{980B6B76-D0EA-42BD-A675-219C79F8B2A6}" type="sibTrans" cxnId="{7BFCB9A7-2893-4FE0-A99D-1A3D1C64CE09}">
      <dgm:prSet/>
      <dgm:spPr/>
      <dgm:t>
        <a:bodyPr/>
        <a:lstStyle/>
        <a:p>
          <a:endParaRPr lang="ru-RU"/>
        </a:p>
      </dgm:t>
    </dgm:pt>
    <dgm:pt modelId="{F028725B-CFB0-41BF-9FAE-F1A563BEFAB3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Проведение тестирования (октябрь – ноябрь, все обучающиеся с 7 по 11 класс)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B23146-0C5A-4041-A706-41F8A91B69F8}" type="parTrans" cxnId="{852D4F2E-1555-447C-BA44-79D73603B61D}">
      <dgm:prSet/>
      <dgm:spPr/>
      <dgm:t>
        <a:bodyPr/>
        <a:lstStyle/>
        <a:p>
          <a:endParaRPr lang="ru-RU"/>
        </a:p>
      </dgm:t>
    </dgm:pt>
    <dgm:pt modelId="{35A7AE2F-2302-4FF2-ABE7-9EAB8BC8B26F}" type="sibTrans" cxnId="{852D4F2E-1555-447C-BA44-79D73603B61D}">
      <dgm:prSet/>
      <dgm:spPr/>
      <dgm:t>
        <a:bodyPr/>
        <a:lstStyle/>
        <a:p>
          <a:endParaRPr lang="ru-RU"/>
        </a:p>
      </dgm:t>
    </dgm:pt>
    <dgm:pt modelId="{983F02A8-E980-4684-B837-9B56FC9C9F1C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Качественный анализ результатов педагогом-психологом + классным руководителем, зам. директора по ВР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B1A377-69EC-40DC-AB50-E4F41EFCC6AD}" type="parTrans" cxnId="{0D054EE7-240B-4C04-86AC-056534BBE2AA}">
      <dgm:prSet/>
      <dgm:spPr/>
      <dgm:t>
        <a:bodyPr/>
        <a:lstStyle/>
        <a:p>
          <a:endParaRPr lang="ru-RU"/>
        </a:p>
      </dgm:t>
    </dgm:pt>
    <dgm:pt modelId="{57A3DD0E-CD57-4972-81F1-705CA02A1DF1}" type="sibTrans" cxnId="{0D054EE7-240B-4C04-86AC-056534BBE2AA}">
      <dgm:prSet/>
      <dgm:spPr/>
      <dgm:t>
        <a:bodyPr/>
        <a:lstStyle/>
        <a:p>
          <a:endParaRPr lang="ru-RU"/>
        </a:p>
      </dgm:t>
    </dgm:pt>
    <dgm:pt modelId="{CBB96165-17DA-4622-858D-2A7576F711A1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16A95F87-B963-4341-A957-E415A388E06F}" type="parTrans" cxnId="{1EE98F7A-1118-45B3-AF88-51E8E0AB33DF}">
      <dgm:prSet/>
      <dgm:spPr/>
      <dgm:t>
        <a:bodyPr/>
        <a:lstStyle/>
        <a:p>
          <a:endParaRPr lang="ru-RU"/>
        </a:p>
      </dgm:t>
    </dgm:pt>
    <dgm:pt modelId="{F52EC062-8A4E-4FFE-AD82-E66CD9A70762}" type="sibTrans" cxnId="{1EE98F7A-1118-45B3-AF88-51E8E0AB33DF}">
      <dgm:prSet/>
      <dgm:spPr/>
      <dgm:t>
        <a:bodyPr/>
        <a:lstStyle/>
        <a:p>
          <a:endParaRPr lang="ru-RU"/>
        </a:p>
      </dgm:t>
    </dgm:pt>
    <dgm:pt modelId="{6CAC280B-D914-41DE-BB5F-3ABC2858B555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Проведение уточняющих тестов (при необходимости, теми методиками, которыми владеет педагог-психолог)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F66D47A-3AB7-41DE-9CDE-706DF290B38F}" type="parTrans" cxnId="{ED6E3751-58E3-4545-9334-74E869674D53}">
      <dgm:prSet/>
      <dgm:spPr/>
      <dgm:t>
        <a:bodyPr/>
        <a:lstStyle/>
        <a:p>
          <a:endParaRPr lang="ru-RU"/>
        </a:p>
      </dgm:t>
    </dgm:pt>
    <dgm:pt modelId="{1DA1DD4D-D7E8-4A68-8F91-D303A2DB0D8B}" type="sibTrans" cxnId="{ED6E3751-58E3-4545-9334-74E869674D53}">
      <dgm:prSet/>
      <dgm:spPr/>
      <dgm:t>
        <a:bodyPr/>
        <a:lstStyle/>
        <a:p>
          <a:endParaRPr lang="ru-RU"/>
        </a:p>
      </dgm:t>
    </dgm:pt>
    <dgm:pt modelId="{587F9F0E-2092-4E86-A47A-4FAC47FB301B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 sz="1600" dirty="0"/>
        </a:p>
      </dgm:t>
    </dgm:pt>
    <dgm:pt modelId="{DED942BE-31D6-4965-B58C-D3DDA993129F}" type="parTrans" cxnId="{8A567C3C-AB05-4452-A3E2-06461504C576}">
      <dgm:prSet/>
      <dgm:spPr/>
      <dgm:t>
        <a:bodyPr/>
        <a:lstStyle/>
        <a:p>
          <a:endParaRPr lang="ru-RU"/>
        </a:p>
      </dgm:t>
    </dgm:pt>
    <dgm:pt modelId="{365627AD-B82B-4B99-A245-3C1D611C1A87}" type="sibTrans" cxnId="{8A567C3C-AB05-4452-A3E2-06461504C576}">
      <dgm:prSet/>
      <dgm:spPr/>
      <dgm:t>
        <a:bodyPr/>
        <a:lstStyle/>
        <a:p>
          <a:endParaRPr lang="ru-RU"/>
        </a:p>
      </dgm:t>
    </dgm:pt>
    <dgm:pt modelId="{FD4C82BA-47A2-49C1-8C0D-78F1DD9EDF6F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Выстраивание плана работы с классом / каждым обучающимся, которому необходима индивидуальная форма работы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98CB3D-1576-497E-8612-4D8682F9EE87}" type="parTrans" cxnId="{7E325ABF-9463-4EE4-8BAA-DCEC2B2DF743}">
      <dgm:prSet/>
      <dgm:spPr/>
      <dgm:t>
        <a:bodyPr/>
        <a:lstStyle/>
        <a:p>
          <a:endParaRPr lang="ru-RU"/>
        </a:p>
      </dgm:t>
    </dgm:pt>
    <dgm:pt modelId="{52B05D11-383F-4139-A220-EAE47052E4C6}" type="sibTrans" cxnId="{7E325ABF-9463-4EE4-8BAA-DCEC2B2DF743}">
      <dgm:prSet/>
      <dgm:spPr/>
      <dgm:t>
        <a:bodyPr/>
        <a:lstStyle/>
        <a:p>
          <a:endParaRPr lang="ru-RU"/>
        </a:p>
      </dgm:t>
    </dgm:pt>
    <dgm:pt modelId="{4B95339A-9566-4B17-A429-BA3DF9928F09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Выстраивание плана работы с родителями/законными представителями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78F171-08F9-4FED-918B-C2551807D4EA}" type="parTrans" cxnId="{FF8C9C0D-FED3-4C57-89C0-5738A3E1A315}">
      <dgm:prSet/>
      <dgm:spPr/>
      <dgm:t>
        <a:bodyPr/>
        <a:lstStyle/>
        <a:p>
          <a:endParaRPr lang="ru-RU"/>
        </a:p>
      </dgm:t>
    </dgm:pt>
    <dgm:pt modelId="{5B7334E8-DF39-4019-9F1D-AF3460E0DCA0}" type="sibTrans" cxnId="{FF8C9C0D-FED3-4C57-89C0-5738A3E1A315}">
      <dgm:prSet/>
      <dgm:spPr/>
      <dgm:t>
        <a:bodyPr/>
        <a:lstStyle/>
        <a:p>
          <a:endParaRPr lang="ru-RU"/>
        </a:p>
      </dgm:t>
    </dgm:pt>
    <dgm:pt modelId="{399AC8D3-9C55-4A31-86C0-D013D340D02B}">
      <dgm:prSet custT="1"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Проведение профилактической работы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B88159-C922-430C-AE86-E2A61C53547E}" type="parTrans" cxnId="{1DB32DB5-1D54-42C1-8DD0-23944CD1E0C9}">
      <dgm:prSet/>
      <dgm:spPr/>
      <dgm:t>
        <a:bodyPr/>
        <a:lstStyle/>
        <a:p>
          <a:endParaRPr lang="ru-RU"/>
        </a:p>
      </dgm:t>
    </dgm:pt>
    <dgm:pt modelId="{729B28A3-118A-4454-8004-E0FB48F4394A}" type="sibTrans" cxnId="{1DB32DB5-1D54-42C1-8DD0-23944CD1E0C9}">
      <dgm:prSet/>
      <dgm:spPr/>
      <dgm:t>
        <a:bodyPr/>
        <a:lstStyle/>
        <a:p>
          <a:endParaRPr lang="ru-RU"/>
        </a:p>
      </dgm:t>
    </dgm:pt>
    <dgm:pt modelId="{FCB23F70-907D-4355-9665-41F851377453}">
      <dgm:prSet/>
      <dgm:spPr>
        <a:solidFill>
          <a:schemeClr val="bg1"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 sz="1100" dirty="0"/>
        </a:p>
      </dgm:t>
    </dgm:pt>
    <dgm:pt modelId="{D73AB133-DEA0-4F24-A967-8AE2C59C3F9D}" type="parTrans" cxnId="{6CCBDB50-43DE-4D40-A86B-87F334C312F7}">
      <dgm:prSet/>
      <dgm:spPr/>
      <dgm:t>
        <a:bodyPr/>
        <a:lstStyle/>
        <a:p>
          <a:endParaRPr lang="ru-RU"/>
        </a:p>
      </dgm:t>
    </dgm:pt>
    <dgm:pt modelId="{F7F92358-F6E1-4D3C-A137-9A9CEE3F6487}" type="sibTrans" cxnId="{6CCBDB50-43DE-4D40-A86B-87F334C312F7}">
      <dgm:prSet/>
      <dgm:spPr/>
      <dgm:t>
        <a:bodyPr/>
        <a:lstStyle/>
        <a:p>
          <a:endParaRPr lang="ru-RU"/>
        </a:p>
      </dgm:t>
    </dgm:pt>
    <dgm:pt modelId="{189020E9-238A-401D-9F74-238E73CBB5CE}" type="pres">
      <dgm:prSet presAssocID="{5D9FD9E6-8515-4E00-893A-A0A974A77C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041C2-2E61-46B0-8638-2FF14E553806}" type="pres">
      <dgm:prSet presAssocID="{33F1EB81-C302-468F-93A7-5285E9CA58BC}" presName="composite" presStyleCnt="0"/>
      <dgm:spPr/>
    </dgm:pt>
    <dgm:pt modelId="{45F901A5-59B5-4368-B2D7-E543FC8ABB6F}" type="pres">
      <dgm:prSet presAssocID="{33F1EB81-C302-468F-93A7-5285E9CA58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08FF5-B715-40F3-BD28-5D2337DE9850}" type="pres">
      <dgm:prSet presAssocID="{33F1EB81-C302-468F-93A7-5285E9CA58BC}" presName="descendantText" presStyleLbl="alignAcc1" presStyleIdx="0" presStyleCnt="3" custScaleX="9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72C7A-7506-4CB3-8100-B85ADACEBC36}" type="pres">
      <dgm:prSet presAssocID="{D4DD0688-B8D8-4782-83B5-F14DD34679D4}" presName="sp" presStyleCnt="0"/>
      <dgm:spPr/>
    </dgm:pt>
    <dgm:pt modelId="{B99A35EB-1D1F-47D9-A7FA-00A0D51A9032}" type="pres">
      <dgm:prSet presAssocID="{8B133FC0-9EC6-4F7C-A5A4-843507572484}" presName="composite" presStyleCnt="0"/>
      <dgm:spPr/>
    </dgm:pt>
    <dgm:pt modelId="{FA3CAF1A-CDF8-4E05-B193-590F223BCE2B}" type="pres">
      <dgm:prSet presAssocID="{8B133FC0-9EC6-4F7C-A5A4-84350757248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7B2ED-365A-4EAD-8692-7257FBBE7206}" type="pres">
      <dgm:prSet presAssocID="{8B133FC0-9EC6-4F7C-A5A4-843507572484}" presName="descendantText" presStyleLbl="alignAcc1" presStyleIdx="1" presStyleCnt="3" custScaleX="9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217D9-DA15-4B88-AB1F-117700704AAD}" type="pres">
      <dgm:prSet presAssocID="{54F6A91E-66DC-487D-9846-E7DE3B06836B}" presName="sp" presStyleCnt="0"/>
      <dgm:spPr/>
    </dgm:pt>
    <dgm:pt modelId="{8990F650-948B-483D-8B0D-9034677EC832}" type="pres">
      <dgm:prSet presAssocID="{E69B1DA0-3FA5-41CE-B96E-8016C35273A7}" presName="composite" presStyleCnt="0"/>
      <dgm:spPr/>
    </dgm:pt>
    <dgm:pt modelId="{D563635E-1521-4EA5-A28E-4F39EE71EADD}" type="pres">
      <dgm:prSet presAssocID="{E69B1DA0-3FA5-41CE-B96E-8016C35273A7}" presName="parentText" presStyleLbl="alignNode1" presStyleIdx="2" presStyleCnt="3" custScaleX="96662" custScaleY="998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6AFE6-9BF6-46DD-8016-607B5C31139B}" type="pres">
      <dgm:prSet presAssocID="{E69B1DA0-3FA5-41CE-B96E-8016C35273A7}" presName="descendantText" presStyleLbl="alignAcc1" presStyleIdx="2" presStyleCnt="3" custScaleX="97004" custScaleY="12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E278B-34C2-4825-A0B0-DC1B1A592D38}" type="presOf" srcId="{E69B1DA0-3FA5-41CE-B96E-8016C35273A7}" destId="{D563635E-1521-4EA5-A28E-4F39EE71EADD}" srcOrd="0" destOrd="0" presId="urn:microsoft.com/office/officeart/2005/8/layout/chevron2"/>
    <dgm:cxn modelId="{3526FBD9-EAE2-4577-82B8-AEE8690456C4}" type="presOf" srcId="{FCB23F70-907D-4355-9665-41F851377453}" destId="{2016AFE6-9BF6-46DD-8016-607B5C31139B}" srcOrd="0" destOrd="3" presId="urn:microsoft.com/office/officeart/2005/8/layout/chevron2"/>
    <dgm:cxn modelId="{3896B223-5046-4CAC-A70A-0AA16B96B896}" type="presOf" srcId="{6CAC280B-D914-41DE-BB5F-3ABC2858B555}" destId="{5BA7B2ED-365A-4EAD-8692-7257FBBE7206}" srcOrd="0" destOrd="0" presId="urn:microsoft.com/office/officeart/2005/8/layout/chevron2"/>
    <dgm:cxn modelId="{1EE98F7A-1118-45B3-AF88-51E8E0AB33DF}" srcId="{33F1EB81-C302-468F-93A7-5285E9CA58BC}" destId="{CBB96165-17DA-4622-858D-2A7576F711A1}" srcOrd="2" destOrd="0" parTransId="{16A95F87-B963-4341-A957-E415A388E06F}" sibTransId="{F52EC062-8A4E-4FFE-AD82-E66CD9A70762}"/>
    <dgm:cxn modelId="{3D4CCD85-5AD4-4BFE-9B03-FB426FF6E925}" type="presOf" srcId="{4B95339A-9566-4B17-A429-BA3DF9928F09}" destId="{2016AFE6-9BF6-46DD-8016-607B5C31139B}" srcOrd="0" destOrd="1" presId="urn:microsoft.com/office/officeart/2005/8/layout/chevron2"/>
    <dgm:cxn modelId="{4BB52281-DA1E-4D9D-A73F-B25AB543ABDA}" type="presOf" srcId="{5D9FD9E6-8515-4E00-893A-A0A974A77C01}" destId="{189020E9-238A-401D-9F74-238E73CBB5CE}" srcOrd="0" destOrd="0" presId="urn:microsoft.com/office/officeart/2005/8/layout/chevron2"/>
    <dgm:cxn modelId="{3CE4018F-6F18-44C4-82A7-5BB83D7B61D6}" type="presOf" srcId="{8B133FC0-9EC6-4F7C-A5A4-843507572484}" destId="{FA3CAF1A-CDF8-4E05-B193-590F223BCE2B}" srcOrd="0" destOrd="0" presId="urn:microsoft.com/office/officeart/2005/8/layout/chevron2"/>
    <dgm:cxn modelId="{FB968C1B-A071-4737-982F-8CF5AA1FF25C}" type="presOf" srcId="{983F02A8-E980-4684-B837-9B56FC9C9F1C}" destId="{CE608FF5-B715-40F3-BD28-5D2337DE9850}" srcOrd="0" destOrd="1" presId="urn:microsoft.com/office/officeart/2005/8/layout/chevron2"/>
    <dgm:cxn modelId="{1DB32DB5-1D54-42C1-8DD0-23944CD1E0C9}" srcId="{E69B1DA0-3FA5-41CE-B96E-8016C35273A7}" destId="{399AC8D3-9C55-4A31-86C0-D013D340D02B}" srcOrd="2" destOrd="0" parTransId="{E0B88159-C922-430C-AE86-E2A61C53547E}" sibTransId="{729B28A3-118A-4454-8004-E0FB48F4394A}"/>
    <dgm:cxn modelId="{7E325ABF-9463-4EE4-8BAA-DCEC2B2DF743}" srcId="{E69B1DA0-3FA5-41CE-B96E-8016C35273A7}" destId="{FD4C82BA-47A2-49C1-8C0D-78F1DD9EDF6F}" srcOrd="0" destOrd="0" parTransId="{4198CB3D-1576-497E-8612-4D8682F9EE87}" sibTransId="{52B05D11-383F-4139-A220-EAE47052E4C6}"/>
    <dgm:cxn modelId="{ED6E3751-58E3-4545-9334-74E869674D53}" srcId="{8B133FC0-9EC6-4F7C-A5A4-843507572484}" destId="{6CAC280B-D914-41DE-BB5F-3ABC2858B555}" srcOrd="0" destOrd="0" parTransId="{3F66D47A-3AB7-41DE-9CDE-706DF290B38F}" sibTransId="{1DA1DD4D-D7E8-4A68-8F91-D303A2DB0D8B}"/>
    <dgm:cxn modelId="{6CCBDB50-43DE-4D40-A86B-87F334C312F7}" srcId="{E69B1DA0-3FA5-41CE-B96E-8016C35273A7}" destId="{FCB23F70-907D-4355-9665-41F851377453}" srcOrd="3" destOrd="0" parTransId="{D73AB133-DEA0-4F24-A967-8AE2C59C3F9D}" sibTransId="{F7F92358-F6E1-4D3C-A137-9A9CEE3F6487}"/>
    <dgm:cxn modelId="{9664165D-164B-4C50-8D41-BF12518CA463}" srcId="{5D9FD9E6-8515-4E00-893A-A0A974A77C01}" destId="{8B133FC0-9EC6-4F7C-A5A4-843507572484}" srcOrd="1" destOrd="0" parTransId="{2D77AA28-A532-4CB8-B29E-CAD27CF8EAD0}" sibTransId="{54F6A91E-66DC-487D-9846-E7DE3B06836B}"/>
    <dgm:cxn modelId="{95C6F83C-5F98-4857-BB1B-35F9BDFDE620}" type="presOf" srcId="{33F1EB81-C302-468F-93A7-5285E9CA58BC}" destId="{45F901A5-59B5-4368-B2D7-E543FC8ABB6F}" srcOrd="0" destOrd="0" presId="urn:microsoft.com/office/officeart/2005/8/layout/chevron2"/>
    <dgm:cxn modelId="{E1251B62-B5C9-4E9E-8C29-F9F4F9972C68}" type="presOf" srcId="{587F9F0E-2092-4E86-A47A-4FAC47FB301B}" destId="{5BA7B2ED-365A-4EAD-8692-7257FBBE7206}" srcOrd="0" destOrd="1" presId="urn:microsoft.com/office/officeart/2005/8/layout/chevron2"/>
    <dgm:cxn modelId="{FF8C9C0D-FED3-4C57-89C0-5738A3E1A315}" srcId="{E69B1DA0-3FA5-41CE-B96E-8016C35273A7}" destId="{4B95339A-9566-4B17-A429-BA3DF9928F09}" srcOrd="1" destOrd="0" parTransId="{6F78F171-08F9-4FED-918B-C2551807D4EA}" sibTransId="{5B7334E8-DF39-4019-9F1D-AF3460E0DCA0}"/>
    <dgm:cxn modelId="{4CE5235D-271C-44F9-9433-4DCA90B7D1E1}" type="presOf" srcId="{F028725B-CFB0-41BF-9FAE-F1A563BEFAB3}" destId="{CE608FF5-B715-40F3-BD28-5D2337DE9850}" srcOrd="0" destOrd="0" presId="urn:microsoft.com/office/officeart/2005/8/layout/chevron2"/>
    <dgm:cxn modelId="{CD2E9A4C-1E00-40C1-A50A-7282668C61C9}" srcId="{5D9FD9E6-8515-4E00-893A-A0A974A77C01}" destId="{33F1EB81-C302-468F-93A7-5285E9CA58BC}" srcOrd="0" destOrd="0" parTransId="{D3336784-718E-4590-9DB1-D7E0FD92D61A}" sibTransId="{D4DD0688-B8D8-4782-83B5-F14DD34679D4}"/>
    <dgm:cxn modelId="{0D054EE7-240B-4C04-86AC-056534BBE2AA}" srcId="{33F1EB81-C302-468F-93A7-5285E9CA58BC}" destId="{983F02A8-E980-4684-B837-9B56FC9C9F1C}" srcOrd="1" destOrd="0" parTransId="{C2B1A377-69EC-40DC-AB50-E4F41EFCC6AD}" sibTransId="{57A3DD0E-CD57-4972-81F1-705CA02A1DF1}"/>
    <dgm:cxn modelId="{852D4F2E-1555-447C-BA44-79D73603B61D}" srcId="{33F1EB81-C302-468F-93A7-5285E9CA58BC}" destId="{F028725B-CFB0-41BF-9FAE-F1A563BEFAB3}" srcOrd="0" destOrd="0" parTransId="{68B23146-0C5A-4041-A706-41F8A91B69F8}" sibTransId="{35A7AE2F-2302-4FF2-ABE7-9EAB8BC8B26F}"/>
    <dgm:cxn modelId="{10201EB6-0EE1-49C5-9469-E9AE9531091B}" type="presOf" srcId="{CBB96165-17DA-4622-858D-2A7576F711A1}" destId="{CE608FF5-B715-40F3-BD28-5D2337DE9850}" srcOrd="0" destOrd="2" presId="urn:microsoft.com/office/officeart/2005/8/layout/chevron2"/>
    <dgm:cxn modelId="{7BFCB9A7-2893-4FE0-A99D-1A3D1C64CE09}" srcId="{5D9FD9E6-8515-4E00-893A-A0A974A77C01}" destId="{E69B1DA0-3FA5-41CE-B96E-8016C35273A7}" srcOrd="2" destOrd="0" parTransId="{C284F182-A9D5-4CBC-BB66-66EAF226B822}" sibTransId="{980B6B76-D0EA-42BD-A675-219C79F8B2A6}"/>
    <dgm:cxn modelId="{BCE6A22E-A89F-418A-B4F7-FEF4251F1EEA}" type="presOf" srcId="{FD4C82BA-47A2-49C1-8C0D-78F1DD9EDF6F}" destId="{2016AFE6-9BF6-46DD-8016-607B5C31139B}" srcOrd="0" destOrd="0" presId="urn:microsoft.com/office/officeart/2005/8/layout/chevron2"/>
    <dgm:cxn modelId="{8A567C3C-AB05-4452-A3E2-06461504C576}" srcId="{8B133FC0-9EC6-4F7C-A5A4-843507572484}" destId="{587F9F0E-2092-4E86-A47A-4FAC47FB301B}" srcOrd="1" destOrd="0" parTransId="{DED942BE-31D6-4965-B58C-D3DDA993129F}" sibTransId="{365627AD-B82B-4B99-A245-3C1D611C1A87}"/>
    <dgm:cxn modelId="{7F7C8B42-B19E-42C5-AF7D-A7511AE4B993}" type="presOf" srcId="{399AC8D3-9C55-4A31-86C0-D013D340D02B}" destId="{2016AFE6-9BF6-46DD-8016-607B5C31139B}" srcOrd="0" destOrd="2" presId="urn:microsoft.com/office/officeart/2005/8/layout/chevron2"/>
    <dgm:cxn modelId="{5508255C-6E07-49DA-B9DD-6A44551C3297}" type="presParOf" srcId="{189020E9-238A-401D-9F74-238E73CBB5CE}" destId="{12A041C2-2E61-46B0-8638-2FF14E553806}" srcOrd="0" destOrd="0" presId="urn:microsoft.com/office/officeart/2005/8/layout/chevron2"/>
    <dgm:cxn modelId="{8D17A9B0-6503-44FA-902C-4C783974D2C5}" type="presParOf" srcId="{12A041C2-2E61-46B0-8638-2FF14E553806}" destId="{45F901A5-59B5-4368-B2D7-E543FC8ABB6F}" srcOrd="0" destOrd="0" presId="urn:microsoft.com/office/officeart/2005/8/layout/chevron2"/>
    <dgm:cxn modelId="{C1319C01-E6B1-4EBA-B5A8-8D71DB5CDCDE}" type="presParOf" srcId="{12A041C2-2E61-46B0-8638-2FF14E553806}" destId="{CE608FF5-B715-40F3-BD28-5D2337DE9850}" srcOrd="1" destOrd="0" presId="urn:microsoft.com/office/officeart/2005/8/layout/chevron2"/>
    <dgm:cxn modelId="{68880431-5318-4D62-B3FB-4E6A4EE7C9EF}" type="presParOf" srcId="{189020E9-238A-401D-9F74-238E73CBB5CE}" destId="{45172C7A-7506-4CB3-8100-B85ADACEBC36}" srcOrd="1" destOrd="0" presId="urn:microsoft.com/office/officeart/2005/8/layout/chevron2"/>
    <dgm:cxn modelId="{20E27BB3-3CCA-4FDB-A1B3-7E47FE167330}" type="presParOf" srcId="{189020E9-238A-401D-9F74-238E73CBB5CE}" destId="{B99A35EB-1D1F-47D9-A7FA-00A0D51A9032}" srcOrd="2" destOrd="0" presId="urn:microsoft.com/office/officeart/2005/8/layout/chevron2"/>
    <dgm:cxn modelId="{1F74E818-AA4D-4959-BDFF-2CB5E0205090}" type="presParOf" srcId="{B99A35EB-1D1F-47D9-A7FA-00A0D51A9032}" destId="{FA3CAF1A-CDF8-4E05-B193-590F223BCE2B}" srcOrd="0" destOrd="0" presId="urn:microsoft.com/office/officeart/2005/8/layout/chevron2"/>
    <dgm:cxn modelId="{1D70EC6A-FA9A-4869-9D07-AE1420B68000}" type="presParOf" srcId="{B99A35EB-1D1F-47D9-A7FA-00A0D51A9032}" destId="{5BA7B2ED-365A-4EAD-8692-7257FBBE7206}" srcOrd="1" destOrd="0" presId="urn:microsoft.com/office/officeart/2005/8/layout/chevron2"/>
    <dgm:cxn modelId="{2C301FE7-5A4B-4A6D-8196-7FB0B601CFF2}" type="presParOf" srcId="{189020E9-238A-401D-9F74-238E73CBB5CE}" destId="{86B217D9-DA15-4B88-AB1F-117700704AAD}" srcOrd="3" destOrd="0" presId="urn:microsoft.com/office/officeart/2005/8/layout/chevron2"/>
    <dgm:cxn modelId="{AABCE21F-2C2B-46B2-99B1-BE2001FCA2AE}" type="presParOf" srcId="{189020E9-238A-401D-9F74-238E73CBB5CE}" destId="{8990F650-948B-483D-8B0D-9034677EC832}" srcOrd="4" destOrd="0" presId="urn:microsoft.com/office/officeart/2005/8/layout/chevron2"/>
    <dgm:cxn modelId="{76638544-2AB6-4720-B7AF-804D7BA21AD2}" type="presParOf" srcId="{8990F650-948B-483D-8B0D-9034677EC832}" destId="{D563635E-1521-4EA5-A28E-4F39EE71EADD}" srcOrd="0" destOrd="0" presId="urn:microsoft.com/office/officeart/2005/8/layout/chevron2"/>
    <dgm:cxn modelId="{128178A7-3C54-4CAE-BB5D-FB7215779775}" type="presParOf" srcId="{8990F650-948B-483D-8B0D-9034677EC832}" destId="{2016AFE6-9BF6-46DD-8016-607B5C3113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901A5-59B5-4368-B2D7-E543FC8ABB6F}">
      <dsp:nvSpPr>
        <dsp:cNvPr id="0" name=""/>
        <dsp:cNvSpPr/>
      </dsp:nvSpPr>
      <dsp:spPr>
        <a:xfrm rot="5400000">
          <a:off x="-226310" y="293202"/>
          <a:ext cx="1771364" cy="1201563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СПТ</a:t>
          </a:r>
          <a:endParaRPr lang="ru-RU" sz="1400" b="1" kern="1200" dirty="0"/>
        </a:p>
      </dsp:txBody>
      <dsp:txXfrm rot="-5400000">
        <a:off x="58591" y="609084"/>
        <a:ext cx="1201563" cy="569801"/>
      </dsp:txXfrm>
    </dsp:sp>
    <dsp:sp modelId="{CE608FF5-B715-40F3-BD28-5D2337DE9850}">
      <dsp:nvSpPr>
        <dsp:cNvPr id="0" name=""/>
        <dsp:cNvSpPr/>
      </dsp:nvSpPr>
      <dsp:spPr>
        <a:xfrm rot="5400000">
          <a:off x="5842878" y="-4457242"/>
          <a:ext cx="1154267" cy="1008535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Проведение тестирования (октябрь – ноябрь, все обучающиеся с 7 по 11 класс)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Качественный анализ результатов педагогом-психологом + классным руководителем, зам. директора по ВР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377335" y="64648"/>
        <a:ext cx="10029008" cy="1041573"/>
      </dsp:txXfrm>
    </dsp:sp>
    <dsp:sp modelId="{FA3CAF1A-CDF8-4E05-B193-590F223BCE2B}">
      <dsp:nvSpPr>
        <dsp:cNvPr id="0" name=""/>
        <dsp:cNvSpPr/>
      </dsp:nvSpPr>
      <dsp:spPr>
        <a:xfrm rot="5400000">
          <a:off x="-226310" y="1877994"/>
          <a:ext cx="1771364" cy="1201563"/>
        </a:xfrm>
        <a:prstGeom prst="chevron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Уточнение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58591" y="2193876"/>
        <a:ext cx="1201563" cy="569801"/>
      </dsp:txXfrm>
    </dsp:sp>
    <dsp:sp modelId="{5BA7B2ED-365A-4EAD-8692-7257FBBE7206}">
      <dsp:nvSpPr>
        <dsp:cNvPr id="0" name=""/>
        <dsp:cNvSpPr/>
      </dsp:nvSpPr>
      <dsp:spPr>
        <a:xfrm rot="5400000">
          <a:off x="5842878" y="-2872450"/>
          <a:ext cx="1154267" cy="1008535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Проведение уточняющих тестов (при необходимости, теми методиками, которыми владеет педагог-психолог)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377335" y="1649440"/>
        <a:ext cx="10029008" cy="1041573"/>
      </dsp:txXfrm>
    </dsp:sp>
    <dsp:sp modelId="{D563635E-1521-4EA5-A28E-4F39EE71EADD}">
      <dsp:nvSpPr>
        <dsp:cNvPr id="0" name=""/>
        <dsp:cNvSpPr/>
      </dsp:nvSpPr>
      <dsp:spPr>
        <a:xfrm rot="5400000">
          <a:off x="-245018" y="3620232"/>
          <a:ext cx="1768672" cy="1161455"/>
        </a:xfrm>
        <a:prstGeom prst="chevron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Профилактика</a:t>
          </a:r>
          <a:endParaRPr lang="ru-RU" sz="1600" b="1" kern="1200" dirty="0"/>
        </a:p>
      </dsp:txBody>
      <dsp:txXfrm rot="-5400000">
        <a:off x="58591" y="3897352"/>
        <a:ext cx="1161455" cy="607217"/>
      </dsp:txXfrm>
    </dsp:sp>
    <dsp:sp modelId="{2016AFE6-9BF6-46DD-8016-607B5C31139B}">
      <dsp:nvSpPr>
        <dsp:cNvPr id="0" name=""/>
        <dsp:cNvSpPr/>
      </dsp:nvSpPr>
      <dsp:spPr>
        <a:xfrm rot="5400000">
          <a:off x="5685431" y="-1112857"/>
          <a:ext cx="1429051" cy="1001053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Выстраивание плана работы с классом / каждым обучающимся, которому необходима индивидуальная форма работы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Выстраивание плана работы с родителями/законными представителями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Проведение профилактической работы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394689" y="3247646"/>
        <a:ext cx="9940776" cy="128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A8EB-1091-4898-9B5F-9C354A579636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359D-4693-4CE6-9E87-E703F00E2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ospsy.ru/node/124" TargetMode="External"/><Relationship Id="rId13" Type="http://schemas.openxmlformats.org/officeDocument/2006/relationships/hyperlink" Target="https://rospsy.ru/node/872" TargetMode="External"/><Relationship Id="rId3" Type="http://schemas.openxmlformats.org/officeDocument/2006/relationships/hyperlink" Target="https://rospsy.ru/node/1873" TargetMode="External"/><Relationship Id="rId7" Type="http://schemas.openxmlformats.org/officeDocument/2006/relationships/hyperlink" Target="https://rospsy.ru/node/671" TargetMode="External"/><Relationship Id="rId12" Type="http://schemas.openxmlformats.org/officeDocument/2006/relationships/hyperlink" Target="https://rospsy.ru/node/861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s://rospsy.ru/node/67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ospsy.ru/node/1816" TargetMode="External"/><Relationship Id="rId11" Type="http://schemas.openxmlformats.org/officeDocument/2006/relationships/hyperlink" Target="https://rospsy.ru/node/668" TargetMode="External"/><Relationship Id="rId5" Type="http://schemas.openxmlformats.org/officeDocument/2006/relationships/hyperlink" Target="https://rospsy.ru/node/1819" TargetMode="External"/><Relationship Id="rId15" Type="http://schemas.openxmlformats.org/officeDocument/2006/relationships/hyperlink" Target="https://rospsy.ru/node/870" TargetMode="External"/><Relationship Id="rId10" Type="http://schemas.openxmlformats.org/officeDocument/2006/relationships/hyperlink" Target="https://rospsy.ru/node/860" TargetMode="External"/><Relationship Id="rId4" Type="http://schemas.openxmlformats.org/officeDocument/2006/relationships/hyperlink" Target="https://rospsy.ru/node/1768" TargetMode="External"/><Relationship Id="rId9" Type="http://schemas.openxmlformats.org/officeDocument/2006/relationships/hyperlink" Target="https://rospsy.ru/node/669" TargetMode="External"/><Relationship Id="rId14" Type="http://schemas.openxmlformats.org/officeDocument/2006/relationships/hyperlink" Target="https://rospsy.ru/node/68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psy.ru/node/71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ospsy.ru/node/1770" TargetMode="External"/><Relationship Id="rId5" Type="http://schemas.openxmlformats.org/officeDocument/2006/relationships/hyperlink" Target="https://rospsy.ru/node/1767" TargetMode="External"/><Relationship Id="rId4" Type="http://schemas.openxmlformats.org/officeDocument/2006/relationships/hyperlink" Target="https://rospsy.ru/node/97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февраль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4152" y="5256342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  <a:t>Пимахова </a:t>
            </a:r>
            <a:b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  <a:t>Александра Владимировна</a:t>
            </a:r>
            <a: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МАУ ИМЦ</a:t>
            </a:r>
            <a:endParaRPr lang="ru-RU" sz="200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664" y="2459504"/>
            <a:ext cx="7295938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 smtClean="0"/>
              <a:t>Построение профилактической работы по результатам анализа социально-психологического тестирования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424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Планирование групповой профилактической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2776"/>
            <a:ext cx="10515600" cy="476418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821" t="7411" r="3547" b="3648"/>
          <a:stretch/>
        </p:blipFill>
        <p:spPr>
          <a:xfrm>
            <a:off x="8939708" y="1551668"/>
            <a:ext cx="2952328" cy="1764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1" y="3534850"/>
            <a:ext cx="4324350" cy="24098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3852" y="3615555"/>
            <a:ext cx="7164796" cy="22617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Все факторы риска, </a:t>
            </a:r>
            <a:r>
              <a:rPr lang="ru-RU" b="1" dirty="0" smtClean="0">
                <a:solidFill>
                  <a:schemeClr val="tx1"/>
                </a:solidFill>
              </a:rPr>
              <a:t>кроме </a:t>
            </a:r>
            <a:r>
              <a:rPr lang="ru-RU" b="1" dirty="0" smtClean="0">
                <a:solidFill>
                  <a:srgbClr val="C00000"/>
                </a:solidFill>
              </a:rPr>
              <a:t>Импульсивности</a:t>
            </a:r>
            <a:r>
              <a:rPr lang="ru-RU" b="1" dirty="0" smtClean="0">
                <a:solidFill>
                  <a:schemeClr val="tx1"/>
                </a:solidFill>
              </a:rPr>
              <a:t> (ИМ</a:t>
            </a:r>
            <a:r>
              <a:rPr lang="ru-RU" b="1" dirty="0">
                <a:solidFill>
                  <a:schemeClr val="tx1"/>
                </a:solidFill>
              </a:rPr>
              <a:t>), имеют </a:t>
            </a:r>
            <a:r>
              <a:rPr lang="ru-RU" b="1" dirty="0" smtClean="0">
                <a:solidFill>
                  <a:schemeClr val="tx1"/>
                </a:solidFill>
              </a:rPr>
              <a:t>значения </a:t>
            </a:r>
            <a:r>
              <a:rPr lang="ru-RU" b="1" dirty="0">
                <a:solidFill>
                  <a:schemeClr val="tx1"/>
                </a:solidFill>
              </a:rPr>
              <a:t>выше, чем </a:t>
            </a:r>
            <a:r>
              <a:rPr lang="ru-RU" b="1" dirty="0" smtClean="0">
                <a:solidFill>
                  <a:schemeClr val="tx1"/>
                </a:solidFill>
              </a:rPr>
              <a:t>средние </a:t>
            </a:r>
            <a:r>
              <a:rPr lang="ru-RU" b="1" dirty="0">
                <a:solidFill>
                  <a:schemeClr val="tx1"/>
                </a:solidFill>
              </a:rPr>
              <a:t>значения по </a:t>
            </a:r>
            <a:r>
              <a:rPr lang="ru-RU" b="1" dirty="0" smtClean="0">
                <a:solidFill>
                  <a:schemeClr val="tx1"/>
                </a:solidFill>
              </a:rPr>
              <a:t>региону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школе.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Факторы </a:t>
            </a:r>
            <a:r>
              <a:rPr lang="ru-RU" b="1" dirty="0">
                <a:solidFill>
                  <a:schemeClr val="tx1"/>
                </a:solidFill>
              </a:rPr>
              <a:t>защиты в </a:t>
            </a:r>
            <a:r>
              <a:rPr lang="ru-RU" b="1" dirty="0" smtClean="0">
                <a:solidFill>
                  <a:schemeClr val="tx1"/>
                </a:solidFill>
              </a:rPr>
              <a:t>норме</a:t>
            </a:r>
            <a:r>
              <a:rPr lang="ru-RU" b="1" dirty="0">
                <a:solidFill>
                  <a:schemeClr val="tx1"/>
                </a:solidFill>
              </a:rPr>
              <a:t>, кроме фактора </a:t>
            </a:r>
            <a:r>
              <a:rPr lang="ru-RU" b="1" dirty="0" smtClean="0">
                <a:solidFill>
                  <a:srgbClr val="C00000"/>
                </a:solidFill>
              </a:rPr>
              <a:t>Принятие 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одноклассниками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ПО) и </a:t>
            </a:r>
            <a:r>
              <a:rPr lang="ru-RU" b="1" dirty="0">
                <a:solidFill>
                  <a:srgbClr val="C00000"/>
                </a:solidFill>
              </a:rPr>
              <a:t>Социальная активность</a:t>
            </a:r>
            <a:r>
              <a:rPr lang="ru-RU" b="1" dirty="0">
                <a:solidFill>
                  <a:schemeClr val="tx1"/>
                </a:solidFill>
              </a:rPr>
              <a:t> (СА) в классе ниже, чем в регионе и школе в </a:t>
            </a:r>
            <a:r>
              <a:rPr lang="ru-RU" b="1" dirty="0" smtClean="0">
                <a:solidFill>
                  <a:schemeClr val="tx1"/>
                </a:solidFill>
              </a:rPr>
              <a:t>целом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1556792"/>
            <a:ext cx="8498160" cy="18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планирования коррекционно-профилактической работы по классам используем отчет из раздела Другие отчеты </a:t>
            </a:r>
          </a:p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мы видим в отчете по классу. Среднее значение фактора защиты по классу выше чем среднее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значение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школе и региону. Среднее значение фактора риска в классе выше чем значение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школе и региону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9468441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8066112" cy="68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60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40"/>
            <a:ext cx="10874424" cy="68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7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0" y="0"/>
            <a:ext cx="10784334" cy="69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59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" t="152" r="1607" b="2483"/>
          <a:stretch/>
        </p:blipFill>
        <p:spPr>
          <a:xfrm>
            <a:off x="695400" y="16793"/>
            <a:ext cx="10478169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22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957" y="365125"/>
            <a:ext cx="10958197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78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1" t="19801" r="795"/>
          <a:stretch/>
        </p:blipFill>
        <p:spPr>
          <a:xfrm>
            <a:off x="479376" y="476672"/>
            <a:ext cx="11223574" cy="63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55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47819"/>
              </p:ext>
            </p:extLst>
          </p:nvPr>
        </p:nvGraphicFramePr>
        <p:xfrm>
          <a:off x="119336" y="44623"/>
          <a:ext cx="11953328" cy="711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58001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4280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229244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Плохая приспосабливаемость, зависимость (ППЗ)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отсутствие активного приспособления и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самоизменения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во всех необходимых индивидных и личностных свойствах и качествах к изменяющимся или новым условиям социокультурной среды, использование пассивных и регрессивных стратегий поведения.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кластер плохой приспосабливаемости и зависимости входят:</a:t>
                      </a:r>
                    </a:p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ведóмость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поиск опеки и покровительства, неуверенность в себе, неопределенность интересов и жизненных целей, безропотность,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наивность в представлениях о жизни, несамостоятельность, депрессивное реагирование на трудности, осознанное избегание любых ситуаций преодоления, пассивно-потребительское отношение к жизни.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коммуникативных навыков;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навыков самопознания;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адекватным способам эффективного разрешения конфликтных ситуаций;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осознание личностных ценностей и ответственности за последствия своего поведения;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создание условий для определения жизненных целей и самоопределения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36043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Потребность во внимании группы (ПВГ)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потребность получать позитивный отклик от группы в ответ на свое поведение, с чем также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связаны стремления нравиться, создавать о себе преувеличенно хорошее мнение с целью быть принятым (понравиться), в связи с чем ) отмечается повышенная восприимчивость к воздействию группы или ее членов. </a:t>
                      </a: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 внимания, интереса, поддержки, одобрения со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стороны родителей зависит уровень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приспособления ребенка к социальным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требованиям и запретам.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во внеурочную деятельность и систему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дополнительного образования;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 использование метода делегирования полномочий, с постепенной передачей части функций обучающемуся для достижения конкретных общих целей;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на уроках спрашивать первым, давать возможность выразить собственное мнение;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личностных ресурсов как фактора психологической устойчивости личности («Я» -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концепции, субъективного контроля, </a:t>
                      </a:r>
                      <a:r>
                        <a:rPr lang="ru-RU" sz="1400" dirty="0" err="1" smtClean="0"/>
                        <a:t>аффилиации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ассертивности</a:t>
                      </a:r>
                      <a:r>
                        <a:rPr lang="ru-RU" sz="1400" dirty="0" smtClean="0"/>
                        <a:t>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поведенческим стратегиям и сопротивлению групповому влиянию 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манипуляциям (контраргументации, конструктивной критики, психологической самообороны, конфронтации, уклонения), формирование навыков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поведения, устойчивого к внешнему воздействию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571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3506"/>
              </p:ext>
            </p:extLst>
          </p:nvPr>
        </p:nvGraphicFramePr>
        <p:xfrm>
          <a:off x="-24680" y="-1"/>
          <a:ext cx="12169352" cy="68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582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817770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47747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3748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293626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Принятие асоциальных (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аддиктивных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установок (ПАУ)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«…совокупность когнитивных, эмоциональных и поведенческих особенностей, пробуждающих гедонистическое отношение к жизни. Они выражаются в появлении сверхценного эмоционального отношения к объекту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Усиливается механизм рационализации –интеллектуального оправдания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(“все курят”, “без алкоголя нельзя снять стресс”, и т. д.). Вследствие этого снижается критичность к негативным последствиям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аддиктивного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поведения 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аддиктивному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окружению “я могу себя контролировать”, “наркоманы –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хорошие,интересные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люди” и т. д.)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установок на здоровый образ жизни;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обучающегося в значимую для него и социума деятельность;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наличие личностно значимого положительного взрослого;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занятия спортом;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 систему дополнительного образования;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конструктивных навыков общения, развитие критичности к себе и своему поведению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302479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Стремление к риску (СР)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побуждение к созданию, поиску, повторению ситуаций, прямо или потенциально опасных для жизни, с целью получения от этого удовольствия.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Удовольствие получается от переживания и последующего преодоления страха и иных острых ощущений в ситуации опасности. Выступая в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качестве автономного побуждения, стремление к риску также входит в симптоматику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аддиктивного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поведения. В качестве примера стремления к риску можно отметить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паркур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роуп-джампинг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банги-джампинг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бэйс-джампинг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руфинг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модификации тела и т. п.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информированности обучающихся о последствиях рискованного поведения;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критичности, </a:t>
                      </a:r>
                      <a:r>
                        <a:rPr lang="ru-RU" sz="1400" dirty="0" err="1" smtClean="0"/>
                        <a:t>саморегуляции</a:t>
                      </a:r>
                      <a:r>
                        <a:rPr lang="ru-RU" sz="1400" dirty="0" smtClean="0"/>
                        <a:t>, локуса контроля;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конструктивного разрешения внутренних конфликтов, навыков обращения за помощью;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предоставление социально приемлемых альтернатив рискованному поведению в системе дополнительного образования, спортивных секциях;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обучать навыкам оказания доврачебной помощи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397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33460"/>
              </p:ext>
            </p:extLst>
          </p:nvPr>
        </p:nvGraphicFramePr>
        <p:xfrm>
          <a:off x="119336" y="0"/>
          <a:ext cx="12057638" cy="700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455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755183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4361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3696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ЗАЩИТЫ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375793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Принятие родителями(ПР)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поведение и отношение родителей, формирующее у обучающегося чувство своей значимости, нужности, дающее субъективно достаточное чувство любви, теплоты человеческих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отношений, способствующее формированию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психологического благополучия личности.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психолого-педагогической компетентности родителей/законных представителей по вопросам воспитания, развития, коррекции детско- родительских отношений, совместного проведения досуга, формирования семейных традиций и ценностей;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ребенка в социально значимую деятельность (ощущение нужности);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чувства уверенности, повышение самооценки;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ресурсных возможностей и способностей ребенка;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соблюдение педагогического такта и норм педагогического общения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229426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Принятие одноклассниками(ПО)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поведение и отношение сверстников, формирующее у обучающегося чувство принадлежности к группе и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сопричастности к общим целям и интересам, развивающее способность вступать в отношения и быть в них без потери собственной аутентичности и автономности, способность отстаивать себя и свою позицию в спорах или конфликтах без разрушения межличностных отношений.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проведение социометрического обследования, изучение психологического климата в классе и учреждении в целом;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службы медиации, примирения;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организация деятельности мобильных групп по профилактике </a:t>
                      </a:r>
                      <a:r>
                        <a:rPr lang="ru-RU" sz="1400" dirty="0" err="1" smtClean="0"/>
                        <a:t>буллинга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организация работы над сплочением коллектива;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 совместную деятельность, демонстрация ресурсных возможностей каждого;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оказание психолого-педагогической поддержки, развитие коммуникативных навыков, формирование уверенности в себе, повышение самооценки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7717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13604"/>
            <a:ext cx="11975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784" y="260648"/>
            <a:ext cx="8040216" cy="648072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Указ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Президента Российской Федерации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23 ноября 2020 года N 733 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 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утверждении Стратегии государственной антинаркотической политики Российской Федерации на период до 2030 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года»</a:t>
            </a:r>
            <a:b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Концепция 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профилактики употребления </a:t>
            </a:r>
            <a:r>
              <a:rPr lang="ru-RU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психоактивных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веществ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образовательной среде на период до 2025 года ,утв. 15 июня 2021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пункт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1 статьи 53.4 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ФЗ. 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«О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наркотических средствах и психотропных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веществах»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от 8.01.1998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ФЗ № 273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«Об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образовании в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Российской Федерации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от 29 декабря 2012 г.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ФЗ № 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«Об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основах системы профилактики безнадзорности и правонарушений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несовершеннолетних»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(с изменениями и дополнениями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от 24 июня 1999 г.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Минпросвещения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РФ от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18 мая 2023 г. №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372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«Об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утверждении федеральной образовательной программы начального общего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образования»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Минпросвещения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РФ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18 мая 2023 г. №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370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«Об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утверждении федеральной образовательной программы основного общего образования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b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Минпросвещения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РФ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18 мая 2023 г. №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371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«Об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утверждении федеральной образовательной программы среднего общего образования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0"/>
            <a:ext cx="3528392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392" y="980728"/>
            <a:ext cx="2736304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Нормативное правовое обеспечение мероприятий, </a:t>
            </a:r>
            <a:endParaRPr lang="ru-RU" sz="1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направленных </a:t>
            </a:r>
            <a:r>
              <a:rPr lang="ru-RU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профилактику </a:t>
            </a:r>
            <a:r>
              <a:rPr lang="ru-RU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раннее выявление незаконного потребления наркотических средств и психотропных веществ </a:t>
            </a:r>
          </a:p>
        </p:txBody>
      </p:sp>
    </p:spTree>
    <p:extLst>
      <p:ext uri="{BB962C8B-B14F-4D97-AF65-F5344CB8AC3E}">
        <p14:creationId xmlns:p14="http://schemas.microsoft.com/office/powerpoint/2010/main" val="20403211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59" y="260648"/>
            <a:ext cx="5275029" cy="1143000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Подверженность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влиянию группы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6588C9-C943-4870-A593-92A11536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36" y="3418146"/>
            <a:ext cx="4995691" cy="240803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456040" y="260648"/>
            <a:ext cx="4032448" cy="1728192"/>
          </a:xfrm>
          <a:prstGeom prst="roundRect">
            <a:avLst>
              <a:gd name="adj" fmla="val 27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6362328" y="260648"/>
            <a:ext cx="4283968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повышенная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восприимчивость воздействию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группы или ее членов, приводящая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 подчинению и готовности изменить свое поведение и установки</a:t>
            </a:r>
            <a:endParaRPr lang="ru-RU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533809" y="1544216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259" y="1473931"/>
            <a:ext cx="5502414" cy="17281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r>
              <a:rPr lang="ru-RU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Тест « Поддаетесь ли Вы чужому влиянию»  (Н.В. Киршева – Н.В. Рябчикова)</a:t>
            </a:r>
          </a:p>
          <a:p>
            <a:r>
              <a:rPr lang="ru-RU" sz="1200" u="sng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Дополнительно</a:t>
            </a:r>
            <a:endParaRPr lang="ru-RU" sz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Опросник личностной зрелости Л.Я. Гозман,  М. Кроз </a:t>
            </a: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Тест «Склонность к зависимому поведению (Менделевич В.Д.)</a:t>
            </a: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Методика склонности к различным зависимостям (Лозовая Г.В.)</a:t>
            </a:r>
            <a:endParaRPr lang="ru-RU" sz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endParaRPr lang="ru-RU"/>
          </a:p>
        </p:txBody>
      </p:sp>
      <p:pic>
        <p:nvPicPr>
          <p:cNvPr id="11" name="Рисунок 10" descr="Луп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7902" y="1919340"/>
            <a:ext cx="770384" cy="77038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447927" y="2204864"/>
            <a:ext cx="6416814" cy="4653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400"/>
              <a:t>Развитие способности делать самостоятельный выбор, навыков противостояния манипуляции, формирования представлений о личных границах, умения отстаивать собственную позицию, защиты своего персонального пространства.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08978218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56" y="175149"/>
            <a:ext cx="5112568" cy="1354162"/>
          </a:xfrm>
        </p:spPr>
        <p:txBody>
          <a:bodyPr>
            <a:noAutofit/>
          </a:bodyPr>
          <a:lstStyle/>
          <a:p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Принятие асоциальных установок социума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436" y="3719355"/>
            <a:ext cx="4464496" cy="280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/>
              <a:t> </a:t>
            </a: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6609" y="369580"/>
            <a:ext cx="3528392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убежденность в приемлемости для себя отрицательных примеров поведения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1384" y="1520787"/>
            <a:ext cx="5223774" cy="19924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8407" y="1672061"/>
            <a:ext cx="477053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Терстона по выявлению ценностных ориентаций и социальных установок подростка (адаптированная С.А. Беличевой)</a:t>
            </a:r>
          </a:p>
          <a:p>
            <a:r>
              <a:rPr lang="ru-RU" sz="1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склонности к девиантному поведению (Э.В. Леус)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 склонности к отклоняющемуся поведению </a:t>
            </a:r>
          </a:p>
          <a:p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(А.Н. Орёл)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Методика многомерного шкалирования по выявлению референтных ориентаций подростков (С.А. Беличева)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054428" y="852230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12024" y="2132856"/>
            <a:ext cx="5328592" cy="4392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228600" indent="220980"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Актуализируется работа по формированию просоциальной системы ценностей, целей и установок, самостоятельного и критического мышления. </a:t>
            </a:r>
          </a:p>
        </p:txBody>
      </p:sp>
      <p:pic>
        <p:nvPicPr>
          <p:cNvPr id="10" name="Рисунок 9" descr="Луп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9932" y="2490118"/>
            <a:ext cx="648072" cy="6480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CB1A9C-2BD9-4835-BBDD-2C4B31AA0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68" y="3789040"/>
            <a:ext cx="6018276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39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56" y="175148"/>
            <a:ext cx="5112568" cy="2963041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Какую работу проводить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снижения уровня фрустрации и импульсивности?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436" y="3719355"/>
            <a:ext cx="4464496" cy="280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/>
              <a:t> </a:t>
            </a: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6609" y="369580"/>
            <a:ext cx="3528392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Групповая форма работы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568" y="3616041"/>
            <a:ext cx="5223774" cy="22322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23393" y="4174103"/>
            <a:ext cx="478853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ЦЕЛЬ профилактических мероприятий: повышение стрессоустойчивости, контроля за своим поведением, мотивации достижения успеха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054428" y="852230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49210" y="2132856"/>
            <a:ext cx="5591406" cy="4392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Тренинги по обучению способам </a:t>
            </a:r>
            <a:r>
              <a:rPr lang="ru-RU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саморегуляции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рефлексии</a:t>
            </a:r>
          </a:p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Проекты: «Культура общения», «Виды коммуникации» (по разным эпохам и странам), «Реконструкция стилей общения, церемоний, ведения диспутов» и «Ораторское искусство: прошлое, настоящее и будущее».</a:t>
            </a:r>
          </a:p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Занятия в спортивных секциях: восточные единоборства, йога.</a:t>
            </a:r>
          </a:p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психолого-педагогических развивающих занятий «Формула эмоционального равновесия». </a:t>
            </a:r>
          </a:p>
        </p:txBody>
      </p:sp>
      <p:pic>
        <p:nvPicPr>
          <p:cNvPr id="10" name="Рисунок 9" descr="Луп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9932" y="24901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55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328" y="0"/>
            <a:ext cx="12192000" cy="7190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3329" cy="7190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772816"/>
            <a:ext cx="367240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Психолого-педагогические программы, рекомендуемые для организации воспитательной,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профилактической и коррекционно-развивающей работы среди обучающихся в </a:t>
            </a:r>
            <a:r>
              <a:rPr lang="ru-RU" sz="2800" dirty="0" smtClean="0">
                <a:solidFill>
                  <a:schemeClr val="bg1"/>
                </a:solidFill>
              </a:rPr>
              <a:t>ООУ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816" y="1052736"/>
            <a:ext cx="7644172" cy="5832648"/>
          </a:xfrm>
        </p:spPr>
        <p:txBody>
          <a:bodyPr>
            <a:normAutofit fontScale="62500" lnSpcReduction="20000"/>
          </a:bodyPr>
          <a:lstStyle/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Технология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модерации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кризисных ситуаций в образовательном пространстве Забайкальского края» авторы 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Тонышева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Наталья Викторовна, Петина Дарья Николаевна,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Винникова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Наталья Борисовна, Шибаева Ксения Владимировна,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Снетова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Надежда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Николаевна,Новикова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Надежда Николаевна,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Лубсанова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Билигма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Баировна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rospsy.ru/node/1873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"Секреты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моего успеха" автор:  Славкина О.К.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rospsy.ru/node/1768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«Принимаю, понимаю – общаюсь» для учащихся 5-7 классов автор: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Лекомцева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Наталья Петровна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rospsy.ru/node/1819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психолого-педагогической и социально-педагогической коррекции поведения ребенка подросткового возраста автор: Кожина Ю.М.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rospsy.ru/node/1816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по профилактике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девиантного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поведения с использованием народных игр автор: Зозуля Галина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Анатольевна Тульская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область	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rospsy.ru/node/671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психолого-педагогической профилактики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девиантного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поведения детей и подростков "Путь к себе" автор: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Шагивалиева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Гульнара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Камиловна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rospsy.ru/node/124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Профилактическая психолого-педагогическая программа для обучающихся выпускных классов "STOP-стресс"	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Варлакова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Юлия Валерьевна	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rospsy.ru/node/669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программа "Как не просмотреть беду..." Орешкина Наталья Владимировна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rospsy.ru/node/860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Вторичная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психологическая профилактика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самоповреждающего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поведения школьников автор: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Билецкая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Наилля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Ханяфиевна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rospsy.ru/node/668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Дополнительная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общеразвивающая программа психолого-педагогической направленности «ЭКЗАМЕНЫ БЕЗ СТРЕССОВ»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Яник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Алена Александровна, Старикова Валентина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12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12"/>
              </a:rPr>
              <a:t>rospsy.ru/node/861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Развивающая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психолого-педагогическая программа "Познаю себя. Развиваюсь. Стремлюсь" авторы : Иванова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Саргылана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Анатольевна, педагог-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психолог,Тимофеева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Елена Даниловна, педагог-психолог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13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13"/>
              </a:rPr>
              <a:t>rospsy.ru/node/872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коррекции школьной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дезадаптации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детей младшего школьного возраста средствами арт-терапии "Я и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Мы"Дунская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Татьяна Павловна, педагог-психолог	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14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14"/>
              </a:rPr>
              <a:t>rospsy.ru/node/680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Комплексная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программа развития субъектной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ресурсности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обучающихся на разных возрастных этапах авторы : Гарбузова Анжела Михайловна,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Ильяшова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Екатерина Анатольевна, Швалева Нина Михайловна, Боброва Алена Вячеславовна,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Мясоедова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Ангелина Викторовна, Пищулина Любовь Викторовна,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15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15"/>
              </a:rPr>
              <a:t>rospsy.ru/node/870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Профилактическая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психолого-педагогическая программа "Я - пятиклассник"	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Гусова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Залина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Хаджимуратовна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Гобаева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Илона Робертовна, Соболева Оксана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Ониковна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16"/>
              </a:rPr>
              <a:t>https://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16"/>
              </a:rPr>
              <a:t>rospsy.ru/node/670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83832" y="365125"/>
            <a:ext cx="7272808" cy="471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Профилактика суицидального поведения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5229200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Программы </a:t>
            </a:r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прошли экспертную оценку общероссийской общественной организации «Федерация психологов образования России» 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и рекомендованы для реализации в образовательных организациях. </a:t>
            </a:r>
            <a:endParaRPr lang="ru-RU" sz="1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 </a:t>
            </a:r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программами, в том числе и по иным направлениям работы 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 обучающимися, можно ознакомиться на странице общероссийской общественной организации «Федерация психологов образования России», 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ссылка: https://rospsy.ru/KPresults</a:t>
            </a:r>
          </a:p>
        </p:txBody>
      </p:sp>
    </p:spTree>
    <p:extLst>
      <p:ext uri="{BB962C8B-B14F-4D97-AF65-F5344CB8AC3E}">
        <p14:creationId xmlns:p14="http://schemas.microsoft.com/office/powerpoint/2010/main" val="37007294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0"/>
            <a:ext cx="11856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8760"/>
            <a:ext cx="10515600" cy="421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Методы, методики, технологии: программа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«Будущее в (без)опасности»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060848"/>
            <a:ext cx="11305256" cy="4464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Психолого-педагогическая профилактическая программа «Будущее в (без)опасности» (автор О.А. Богданова, Ханты-Мансийский автономный округ – Югра) является лауреатом Всероссийского конкурса лучших психолого-педагогических программ и технологий в образовательной среде – 2022. 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🟢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Отличительной особенностью программы является ориентация на результаты ежегодного социально-психологического тестирования на предмет раннего выявления незаконного потребления ПАВ и рекомендации по организации профилактической работы с учётом индивидуально-возрастных и характерологических особенностей обучающихся подросткового и юношеского возраста.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🔆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Программа разработана для ПОО СПО, рассчитана на полный период обучения в колледже.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🎯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формирование устойчивости личности, предполагающей психологическую коррекцию выявленных (актуализированных) факторов риска и редуцированных (сниженных) факторов защиты.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01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" y="0"/>
            <a:ext cx="12097344" cy="67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80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0"/>
            <a:ext cx="11856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83" y="53788"/>
            <a:ext cx="6753547" cy="3776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96" y="3959398"/>
            <a:ext cx="6816369" cy="2884488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3961" y="25203"/>
            <a:ext cx="5688632" cy="3938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673" y="3830689"/>
            <a:ext cx="5494957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34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9995"/>
            <a:ext cx="6312024" cy="34380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312024" cy="3581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23" y="0"/>
            <a:ext cx="5832648" cy="3044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398" y="3492992"/>
            <a:ext cx="5869335" cy="33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61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38186"/>
            <a:ext cx="4980616" cy="3585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165"/>
            <a:ext cx="6660000" cy="3827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7115"/>
            <a:ext cx="5951984" cy="2913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3844974"/>
            <a:ext cx="6218262" cy="30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15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44624"/>
            <a:ext cx="1193289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1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7368" y="0"/>
            <a:ext cx="118813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65125"/>
            <a:ext cx="100811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Порядок планирования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профилактической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работы в ОО по результатам СП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Т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85999"/>
              </p:ext>
            </p:extLst>
          </p:nvPr>
        </p:nvGraphicFramePr>
        <p:xfrm>
          <a:off x="551384" y="1719778"/>
          <a:ext cx="11521280" cy="509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9941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688" y="-18000"/>
            <a:ext cx="1218925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52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00" y="-161353"/>
            <a:ext cx="12173322" cy="70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98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328" y="0"/>
            <a:ext cx="12192000" cy="7190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263329" cy="7190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367240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Психолого-педагогические программы, рекомендуемые для организации воспитательной,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профилактической и коррекционно-развивающей работы среди обучающихся в </a:t>
            </a:r>
            <a:r>
              <a:rPr lang="ru-RU" sz="2800" dirty="0" smtClean="0">
                <a:solidFill>
                  <a:schemeClr val="bg1"/>
                </a:solidFill>
              </a:rPr>
              <a:t>ООУ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832" y="1124744"/>
            <a:ext cx="7500156" cy="5356732"/>
          </a:xfrm>
        </p:spPr>
        <p:txBody>
          <a:bodyPr>
            <a:normAutofit/>
          </a:bodyPr>
          <a:lstStyle/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Методика развития эмоционального интеллекта младших школьников "Сказочный сюжет"	автор: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Баравкова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Марина Михайловна, 	</a:t>
            </a:r>
            <a:r>
              <a:rPr lang="ru-RU" sz="1800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https://rospsy.ru/node/717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Программа по профилактике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буллинга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среди детей подросткового возраста «Дорога добра»	автор: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Гимаджиева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Оксана Сергеевна </a:t>
            </a:r>
            <a:r>
              <a:rPr lang="ru-RU" sz="1800" u="sng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https://rospsy.ru/node/97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Дополнительная общеобразовательная программа «В гармонии с миром и собой» (формирование толерантных отношений в детско-подростковой среде)	авторы 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Неретина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Л.А., Тихонова М.А., </a:t>
            </a:r>
            <a:r>
              <a:rPr lang="ru-RU" sz="1800" u="sng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https://rospsy.ru/node/1767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Психолого-педагогическая программа "Эффективное взаимодействие" (для обучающихся 5 классов)	автор: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Байбородова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Э.Ю.,  </a:t>
            </a:r>
            <a:r>
              <a:rPr lang="ru-RU" sz="1800" u="sng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https://rospsy.ru/node/1770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Методика развития эмоционального интеллекта младших школьников "Сказочный сюжет"	автор: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Баравкова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Марина Михайловна,	</a:t>
            </a:r>
            <a:r>
              <a:rPr lang="ru-RU" sz="1800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https://rospsy.ru/node/717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83832" y="365125"/>
            <a:ext cx="6769968" cy="9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Профилактика </a:t>
            </a:r>
            <a:r>
              <a:rPr lang="ru-RU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буллинга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5229200"/>
            <a:ext cx="3888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Программы </a:t>
            </a:r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прошли экспертную оценку общероссийской общественной организации «Федерация психологов образования России» 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и рекомендованы для реализации в образовательных организациях. </a:t>
            </a:r>
            <a:endParaRPr lang="ru-RU" sz="1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 </a:t>
            </a:r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программами, в том числе и по иным направлениям работы 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 обучающимися, можно ознакомиться на странице общероссийской общественной организации «Федерация психологов образования России», 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ссылка: https://rospsy.ru/KPresults</a:t>
            </a:r>
          </a:p>
        </p:txBody>
      </p:sp>
    </p:spTree>
    <p:extLst>
      <p:ext uri="{BB962C8B-B14F-4D97-AF65-F5344CB8AC3E}">
        <p14:creationId xmlns:p14="http://schemas.microsoft.com/office/powerpoint/2010/main" val="3214984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Куда обратиться за психологической помощью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49" r="8149"/>
          <a:stretch>
            <a:fillRect/>
          </a:stretch>
        </p:blipFill>
        <p:spPr>
          <a:xfrm>
            <a:off x="5735960" y="764704"/>
            <a:ext cx="6172200" cy="48965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Всероссийский </a:t>
            </a:r>
            <a:r>
              <a:rPr lang="ru-RU" dirty="0"/>
              <a:t>Детский телефон доверия (бесплатно, круглосуточно): </a:t>
            </a:r>
            <a:r>
              <a:rPr lang="ru-RU" dirty="0" smtClean="0">
                <a:solidFill>
                  <a:srgbClr val="C00000"/>
                </a:solidFill>
              </a:rPr>
              <a:t>https</a:t>
            </a:r>
            <a:r>
              <a:rPr lang="ru-RU" dirty="0">
                <a:solidFill>
                  <a:srgbClr val="C00000"/>
                </a:solidFill>
              </a:rPr>
              <a:t>://www.fond-detyam.ru/detskiy-telefon-doveriya/   тел.: 8-800-2000-122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Линия </a:t>
            </a:r>
            <a:r>
              <a:rPr lang="ru-RU" dirty="0"/>
              <a:t>помощи «Дети Онлайн» –служба телефонного и онлайн-консультирования оказывает психологическую и информационную поддержку детям и подросткам, столкнувшимся с различными проблемами в сети Интернет: </a:t>
            </a:r>
            <a:r>
              <a:rPr lang="ru-RU" dirty="0">
                <a:solidFill>
                  <a:srgbClr val="C00000"/>
                </a:solidFill>
              </a:rPr>
              <a:t>http://www.fid.su/projects/detionline тел.: 8- 800- 25- 000 -15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1138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работе МАУ ИМЦ г. Томска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4447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0" y="0"/>
            <a:ext cx="11856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20688"/>
            <a:ext cx="4572652" cy="5256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08920"/>
            <a:ext cx="43924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Общий алгоритм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работы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 </a:t>
            </a:r>
            <a:r>
              <a:rPr lang="ru-RU" sz="2800" dirty="0">
                <a:solidFill>
                  <a:schemeClr val="bg1"/>
                </a:solidFill>
              </a:rPr>
              <a:t>использованием результатов </a:t>
            </a:r>
            <a:r>
              <a:rPr lang="ru-RU" sz="2800" dirty="0" smtClean="0">
                <a:solidFill>
                  <a:schemeClr val="bg1"/>
                </a:solidFill>
              </a:rPr>
              <a:t>социально-психологического тестирования обучающихся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80" y="332656"/>
            <a:ext cx="6624736" cy="5844307"/>
          </a:xfrm>
        </p:spPr>
        <p:txBody>
          <a:bodyPr>
            <a:normAutofit fontScale="85000" lnSpcReduction="20000"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Выделить</a:t>
            </a:r>
            <a:r>
              <a:rPr lang="ru-RU" sz="1800" dirty="0"/>
              <a:t> обучающихся </a:t>
            </a:r>
            <a:r>
              <a:rPr lang="ru-RU" sz="1800" dirty="0">
                <a:solidFill>
                  <a:srgbClr val="FF0000"/>
                </a:solidFill>
              </a:rPr>
              <a:t>групп</a:t>
            </a:r>
            <a:r>
              <a:rPr lang="ru-RU" sz="1800" dirty="0"/>
              <a:t> высокого и </a:t>
            </a:r>
            <a:r>
              <a:rPr lang="ru-RU" sz="1800" dirty="0" err="1"/>
              <a:t>высочайщего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FF0000"/>
                </a:solidFill>
              </a:rPr>
              <a:t>риска</a:t>
            </a:r>
            <a:r>
              <a:rPr lang="ru-RU" sz="1800" dirty="0"/>
              <a:t>, выделить </a:t>
            </a:r>
            <a:r>
              <a:rPr lang="ru-RU" sz="1800" dirty="0">
                <a:solidFill>
                  <a:srgbClr val="FF0000"/>
                </a:solidFill>
              </a:rPr>
              <a:t>общие направления </a:t>
            </a:r>
            <a:r>
              <a:rPr lang="ru-RU" sz="1800" dirty="0"/>
              <a:t>коррекционной и развивающей работы по группам повышенного внимания, на их основе </a:t>
            </a:r>
            <a:r>
              <a:rPr lang="ru-RU" sz="1800" dirty="0">
                <a:solidFill>
                  <a:srgbClr val="FF0000"/>
                </a:solidFill>
              </a:rPr>
              <a:t>спроектировать профилактические программы</a:t>
            </a:r>
            <a:r>
              <a:rPr lang="ru-RU" sz="1800" dirty="0"/>
              <a:t>, выделить обучающихся, с которыми необходимо дополнительно провести индивидуальную коррекционно-развивающую работу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Проинформировать</a:t>
            </a:r>
            <a:r>
              <a:rPr lang="ru-RU" sz="1800" dirty="0"/>
              <a:t> классных руководителей об итогах СПТ</a:t>
            </a:r>
          </a:p>
          <a:p>
            <a:pPr marL="342900" indent="-342900" algn="just">
              <a:buAutoNum type="arabicPeriod"/>
            </a:pPr>
            <a:r>
              <a:rPr lang="ru-RU" sz="1800" dirty="0"/>
              <a:t>Провести </a:t>
            </a:r>
            <a:r>
              <a:rPr lang="ru-RU" sz="1800" dirty="0">
                <a:solidFill>
                  <a:srgbClr val="FF0000"/>
                </a:solidFill>
              </a:rPr>
              <a:t>консультации</a:t>
            </a:r>
            <a:r>
              <a:rPr lang="ru-RU" sz="1800" dirty="0"/>
              <a:t>, составить </a:t>
            </a:r>
            <a:r>
              <a:rPr lang="ru-RU" sz="1800" dirty="0">
                <a:solidFill>
                  <a:srgbClr val="FF0000"/>
                </a:solidFill>
              </a:rPr>
              <a:t>план дополнительных </a:t>
            </a:r>
            <a:r>
              <a:rPr lang="ru-RU" sz="1800" dirty="0"/>
              <a:t>мероприятий с привлечением классных руководителей, учителей -предметников, педагога-психолога, организации доп. образования</a:t>
            </a:r>
          </a:p>
          <a:p>
            <a:pPr marL="342900" indent="-342900" algn="just">
              <a:buAutoNum type="arabicPeriod"/>
            </a:pPr>
            <a:r>
              <a:rPr lang="ru-RU" sz="1800" dirty="0"/>
              <a:t>Внести </a:t>
            </a:r>
            <a:r>
              <a:rPr lang="ru-RU" sz="1800" dirty="0">
                <a:solidFill>
                  <a:srgbClr val="FF0000"/>
                </a:solidFill>
              </a:rPr>
              <a:t>изменения в планы работы</a:t>
            </a:r>
            <a:r>
              <a:rPr lang="ru-RU" sz="1800" dirty="0"/>
              <a:t>, направленные на профилактику негативных проявлений в подростковой и молодежной среде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Провести </a:t>
            </a:r>
            <a:r>
              <a:rPr lang="ru-RU" sz="1800" dirty="0">
                <a:solidFill>
                  <a:srgbClr val="FF0000"/>
                </a:solidFill>
              </a:rPr>
              <a:t>анализ персональных данных обучающихся</a:t>
            </a:r>
            <a:r>
              <a:rPr lang="ru-RU" sz="1800" dirty="0"/>
              <a:t>, с которыми необходимо дополнительно провести индивидуальную коррекционно-развивающую работу. Провести </a:t>
            </a:r>
            <a:r>
              <a:rPr lang="ru-RU" sz="1800" dirty="0">
                <a:solidFill>
                  <a:srgbClr val="FF0000"/>
                </a:solidFill>
              </a:rPr>
              <a:t>индивидуальные беседы </a:t>
            </a:r>
            <a:r>
              <a:rPr lang="ru-RU" sz="1800" dirty="0"/>
              <a:t>с обучающимися и их родителями, направить (при необходимости) к узким специалистам (врачу-психиатру), включить ребенка в план дополнительных мероприятий на уровне образовательной организации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Спланировать </a:t>
            </a:r>
            <a:r>
              <a:rPr lang="ru-RU" sz="1800" dirty="0"/>
              <a:t>и провести групповую и индивидуальную </a:t>
            </a:r>
            <a:r>
              <a:rPr lang="ru-RU" sz="1800" dirty="0">
                <a:solidFill>
                  <a:srgbClr val="FF0000"/>
                </a:solidFill>
              </a:rPr>
              <a:t>профилактическую работу </a:t>
            </a:r>
            <a:r>
              <a:rPr lang="ru-RU" sz="1800" dirty="0"/>
              <a:t>в соответствии с локальными актами, с согласия родителей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Зафиксировать</a:t>
            </a:r>
            <a:r>
              <a:rPr lang="ru-RU" sz="1800" dirty="0"/>
              <a:t> результаты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980948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0" y="0"/>
            <a:ext cx="11856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798479"/>
            <a:ext cx="4572652" cy="5582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08920"/>
            <a:ext cx="43924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</a:t>
            </a:r>
            <a:r>
              <a:rPr lang="ru-RU" sz="2800" dirty="0" smtClean="0">
                <a:solidFill>
                  <a:schemeClr val="bg1"/>
                </a:solidFill>
              </a:rPr>
              <a:t>сновные </a:t>
            </a:r>
            <a:r>
              <a:rPr lang="ru-RU" sz="2800" dirty="0">
                <a:solidFill>
                  <a:schemeClr val="bg1"/>
                </a:solidFill>
              </a:rPr>
              <a:t>направления профилактической деятельности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928" y="798479"/>
            <a:ext cx="5832648" cy="5378484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/>
              <a:t>непосредственное </a:t>
            </a:r>
            <a:r>
              <a:rPr lang="ru-RU" sz="1800" dirty="0">
                <a:solidFill>
                  <a:srgbClr val="FF0000"/>
                </a:solidFill>
              </a:rPr>
              <a:t>психолого-педагогическое воздействие на обучающихся </a:t>
            </a:r>
            <a:r>
              <a:rPr lang="ru-RU" sz="1800" dirty="0"/>
              <a:t>с целью формирования у них необходимой модели поведения, свойств и качеств личности;</a:t>
            </a:r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создание благоприятных условий </a:t>
            </a:r>
            <a:r>
              <a:rPr lang="ru-RU" sz="1800" dirty="0"/>
              <a:t>для эффективной социализации и социально-психологической адаптации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41695581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0" y="0"/>
            <a:ext cx="11856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4428636" cy="4658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08920"/>
            <a:ext cx="439248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Социальные технологии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928" y="798479"/>
            <a:ext cx="5832648" cy="5378484"/>
          </a:xfrm>
        </p:spPr>
        <p:txBody>
          <a:bodyPr>
            <a:normAutofit fontScale="85000" lnSpcReduction="10000"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Информационно-просветительское направление</a:t>
            </a:r>
            <a:r>
              <a:rPr lang="ru-RU" sz="1800" dirty="0"/>
              <a:t>, включая формирование цифрового профилактического пространства, реализация интерактивных форм профилактической работы в интернет-сети, цифровые платформы просвещения и образования.</a:t>
            </a:r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Организационно-досуговое направление: </a:t>
            </a:r>
            <a:r>
              <a:rPr lang="ru-RU" sz="1800" dirty="0"/>
              <a:t>деятельность образовательных организаций и социальных служб, обеспечивающих вовлечение несовершеннолетних в </a:t>
            </a:r>
            <a:r>
              <a:rPr lang="ru-RU" sz="1800" dirty="0" err="1"/>
              <a:t>просоциальную</a:t>
            </a:r>
            <a:r>
              <a:rPr lang="ru-RU" sz="1800" dirty="0"/>
              <a:t> деятельность и содержательные виды досуга: клубы по интересам, спортивная деятельность, общественные движения и иные.</a:t>
            </a:r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Социально-поддерживающее направление: </a:t>
            </a:r>
            <a:r>
              <a:rPr lang="ru-RU" sz="1800" dirty="0"/>
              <a:t>деятельность психолого-педагогической службы школы, обеспечивающей помощь и поддержку группам обучающихся с высоким риском вовлечения в употребление ПАВ (в том числе детям и подросткам, находящимся в социально опасном положении, испытывающим трудности социальной адаптации)</a:t>
            </a:r>
          </a:p>
        </p:txBody>
      </p:sp>
    </p:spTree>
    <p:extLst>
      <p:ext uri="{BB962C8B-B14F-4D97-AF65-F5344CB8AC3E}">
        <p14:creationId xmlns:p14="http://schemas.microsoft.com/office/powerpoint/2010/main" val="37020053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6587" y="-99392"/>
            <a:ext cx="11856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4428636" cy="4658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08920"/>
            <a:ext cx="439248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Психологические технологии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267" y="1052736"/>
            <a:ext cx="6336704" cy="465840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AutoNum type="arabicPeriod"/>
            </a:pPr>
            <a:r>
              <a:rPr lang="ru-RU" sz="1800" dirty="0" smtClean="0"/>
              <a:t>развитие </a:t>
            </a:r>
            <a:r>
              <a:rPr lang="ru-RU" sz="1800" dirty="0">
                <a:solidFill>
                  <a:srgbClr val="FF0000"/>
                </a:solidFill>
              </a:rPr>
              <a:t>психологических ресурсов личности</a:t>
            </a:r>
            <a:r>
              <a:rPr lang="ru-RU" sz="1800" dirty="0"/>
              <a:t> </a:t>
            </a:r>
            <a:r>
              <a:rPr lang="ru-RU" sz="1800" dirty="0" smtClean="0"/>
              <a:t>обучающихся, препятствующих формированию зависимости от ПАВ;</a:t>
            </a:r>
            <a:endParaRPr lang="ru-RU" sz="1800" dirty="0"/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развитие </a:t>
            </a:r>
            <a:r>
              <a:rPr lang="ru-RU" sz="1800" dirty="0">
                <a:solidFill>
                  <a:srgbClr val="FF0000"/>
                </a:solidFill>
              </a:rPr>
              <a:t>психологических и социальных навыков</a:t>
            </a:r>
            <a:r>
              <a:rPr lang="ru-RU" sz="1800" dirty="0"/>
              <a:t>, способствующих формированию системы ценностей и убеждений, обеспечивающей сознательный отказ от употребления ПАВ и устойчивого неприятия незаконного потребления наркотиков, формирования культуры безопасного и здорового образа жизни;</a:t>
            </a:r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создание </a:t>
            </a:r>
            <a:r>
              <a:rPr lang="ru-RU" sz="1800" dirty="0">
                <a:solidFill>
                  <a:srgbClr val="FF0000"/>
                </a:solidFill>
              </a:rPr>
              <a:t>благоприятного доверительного климата </a:t>
            </a:r>
            <a:r>
              <a:rPr lang="ru-RU" sz="1800" dirty="0"/>
              <a:t>и условий для успешной социализации в ученическом коллективе, социально-психологической адаптации в целом;</a:t>
            </a:r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реализация </a:t>
            </a:r>
            <a:r>
              <a:rPr lang="ru-RU" sz="1800" dirty="0"/>
              <a:t>мероприятий, направленных на </a:t>
            </a:r>
            <a:r>
              <a:rPr lang="ru-RU" sz="1800" dirty="0">
                <a:solidFill>
                  <a:srgbClr val="FF0000"/>
                </a:solidFill>
              </a:rPr>
              <a:t>раннее выявление</a:t>
            </a:r>
            <a:r>
              <a:rPr lang="ru-RU" sz="1800" dirty="0"/>
              <a:t> незаконного потребления наркотических средств и психотропных </a:t>
            </a:r>
            <a:r>
              <a:rPr lang="ru-RU" sz="1800" dirty="0" smtClean="0"/>
              <a:t>веществ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5818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6587" y="-99392"/>
            <a:ext cx="118566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4428636" cy="4658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08920"/>
            <a:ext cx="439248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Педагогические технологии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267" y="1052736"/>
            <a:ext cx="6336704" cy="465840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AutoNum type="arabicPeriod"/>
            </a:pPr>
            <a:r>
              <a:rPr lang="ru-RU" sz="1800" dirty="0"/>
              <a:t>расширение практики использования универсальных педагогических методик и технологий (тренинги, кейс-технологии, ролевые игры, проектная деятельность и др.), составляющих </a:t>
            </a:r>
            <a:r>
              <a:rPr lang="ru-RU" sz="1800" dirty="0" smtClean="0">
                <a:solidFill>
                  <a:srgbClr val="FF0000"/>
                </a:solidFill>
              </a:rPr>
              <a:t>основу для разработки профилактических обучающих программ</a:t>
            </a:r>
            <a:r>
              <a:rPr lang="ru-RU" sz="1800" dirty="0"/>
              <a:t>, обеспечивающих специальное целенаправленное системное воздействие на адресные группы профилактики;</a:t>
            </a:r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включение</a:t>
            </a:r>
            <a:r>
              <a:rPr lang="ru-RU" sz="1800" dirty="0"/>
              <a:t> профилактических мероприятий в </a:t>
            </a:r>
            <a:r>
              <a:rPr lang="ru-RU" sz="1800" dirty="0">
                <a:solidFill>
                  <a:srgbClr val="FF0000"/>
                </a:solidFill>
              </a:rPr>
              <a:t>образовательные программы, внеурочную и воспитательную работу</a:t>
            </a:r>
            <a:r>
              <a:rPr lang="ru-RU" sz="1800" dirty="0"/>
              <a:t>, в разрабатываемые педагогами проекты и реализуемые практики, в том числе с опорой на результаты социально-психологического тестирования обучающихся, направленного на раннее выявление незаконного потребления наркотических средств и психотропных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9740257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06910"/>
              </p:ext>
            </p:extLst>
          </p:nvPr>
        </p:nvGraphicFramePr>
        <p:xfrm>
          <a:off x="623392" y="579341"/>
          <a:ext cx="11017224" cy="573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134827155"/>
                    </a:ext>
                  </a:extLst>
                </a:gridCol>
              </a:tblGrid>
              <a:tr h="482016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ФАКТОРЫ РИСКА</a:t>
                      </a:r>
                      <a:endParaRPr lang="ru-RU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ФАКТОРЫ ЗАЩИТЫ</a:t>
                      </a:r>
                      <a:endParaRPr lang="ru-RU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843527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Принятие асоциальных (</a:t>
                      </a:r>
                      <a:r>
                        <a:rPr lang="ru-RU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аддиктивных</a:t>
                      </a:r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</a:t>
                      </a:r>
                    </a:p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установок (ПАУ) 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Принятие родителями(ПР)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637056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Стремление к риску (СР)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Принятие одноклассниками(ПО)</a:t>
                      </a:r>
                    </a:p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482016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Импульсивность (ИМ)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Социальная активность (СА)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  <a:tr h="843527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Плохая приспосабливаемость, зависимость (ППЗ)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Самоконтроль поведения (СП) 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41457"/>
                  </a:ext>
                </a:extLst>
              </a:tr>
              <a:tr h="482016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Потребность во внимании группы (ПВГ)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Адаптированность</a:t>
                      </a:r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 нормам (АН)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48741"/>
                  </a:ext>
                </a:extLst>
              </a:tr>
              <a:tr h="482016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Тревожность (ТР)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Фрустрационная</a:t>
                      </a:r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устойчивость (ФУ)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963107"/>
                  </a:ext>
                </a:extLst>
              </a:tr>
              <a:tr h="637056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Фрустрированность (ФР)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Дружелюбие, открытость</a:t>
                      </a:r>
                    </a:p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(ДО)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15512"/>
                  </a:ext>
                </a:extLst>
              </a:tr>
              <a:tr h="843527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Склонность к </a:t>
                      </a:r>
                      <a:r>
                        <a:rPr lang="ru-RU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делинквентности</a:t>
                      </a:r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(ДЕ)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9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8394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2794</Words>
  <Application>Microsoft Office PowerPoint</Application>
  <PresentationFormat>Широкоэкранный</PresentationFormat>
  <Paragraphs>222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Cambria</vt:lpstr>
      <vt:lpstr>Century Gothic</vt:lpstr>
      <vt:lpstr>Times New Roman</vt:lpstr>
      <vt:lpstr>Wingdings</vt:lpstr>
      <vt:lpstr>Шаблон МАУ ИМЦ</vt:lpstr>
      <vt:lpstr>Презентация PowerPoint</vt:lpstr>
      <vt:lpstr>Указ Президента Российской Федерации от 23 ноября 2020 года N 733 «Об утверждении Стратегии государственной антинаркотической политики Российской Федерации на период до 2030 года»  Концепция профилактики употребления психоактивных веществ в образовательной среде на период до 2025 года ,утв. 15 июня 2021 г.   пункт 1 статьи 53.4 ФЗ. N 3 «О наркотических средствах и психотропных веществах» от 8.01.1998 г.  ФЗ № 273 «Об образовании в Российской Федерации» от 29 декабря 2012 г.  ФЗ № 120 «Об основах системы профилактики безнадзорности и правонарушений несовершеннолетних» (с изменениями и дополнениями) от 24 июня 1999 г.   Приказ Минпросвещения РФ от 18 мая 2023 г. № 372 «Об утверждении федеральной образовательной программы начального общего образования»  Приказ Минпросвещения РФ от 18 мая 2023 г. № 370 «Об утверждении федеральной образовательной программы основного общего образования»  Приказ Минпросвещения РФ от 18 мая 2023 г. № 371 «Об утверждении федеральной образовательной программы среднего общего образования»</vt:lpstr>
      <vt:lpstr>Порядок планирования  профилактической работы в ОО по результатам СПТ</vt:lpstr>
      <vt:lpstr>Общий алгоритм  работы  с использованием результатов социально-психологического тестирования обучающихся</vt:lpstr>
      <vt:lpstr>Основные направления профилактической деятельности образовательной организации</vt:lpstr>
      <vt:lpstr>Социальные технологии</vt:lpstr>
      <vt:lpstr>Психологические технологии </vt:lpstr>
      <vt:lpstr>Педагогические технологии </vt:lpstr>
      <vt:lpstr>Презентация PowerPoint</vt:lpstr>
      <vt:lpstr>Планирование групповой профилактической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Подверженность  влиянию группы </vt:lpstr>
      <vt:lpstr>Принятие асоциальных установок социума</vt:lpstr>
      <vt:lpstr>Какую работу проводить  для снижения уровня фрустрации и импульсивности? </vt:lpstr>
      <vt:lpstr>Психолого-педагогические программы, рекомендуемые для организации воспитательной, профилактической и коррекционно-развивающей работы среди обучающихся в ООУ</vt:lpstr>
      <vt:lpstr>Методы, методики, технологии: программа «Будущее в (без)опасности»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Психолого-педагогические программы, рекомендуемые для организации воспитательной, профилактической и коррекционно-развивающей работы среди обучающихся в ООУ</vt:lpstr>
      <vt:lpstr>Куда обратиться за психологической помощью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metodist38</dc:creator>
  <cp:lastModifiedBy>metodist38</cp:lastModifiedBy>
  <cp:revision>103</cp:revision>
  <cp:lastPrinted>2022-12-20T09:42:59Z</cp:lastPrinted>
  <dcterms:created xsi:type="dcterms:W3CDTF">2022-12-20T09:42:59Z</dcterms:created>
  <dcterms:modified xsi:type="dcterms:W3CDTF">2024-02-22T02:09:17Z</dcterms:modified>
</cp:coreProperties>
</file>