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8" r:id="rId2"/>
    <p:sldId id="256" r:id="rId3"/>
    <p:sldId id="271" r:id="rId4"/>
    <p:sldId id="272" r:id="rId5"/>
    <p:sldId id="270" r:id="rId6"/>
    <p:sldId id="257" r:id="rId7"/>
    <p:sldId id="276" r:id="rId8"/>
    <p:sldId id="279" r:id="rId9"/>
    <p:sldId id="273" r:id="rId10"/>
    <p:sldId id="278" r:id="rId11"/>
    <p:sldId id="275" r:id="rId12"/>
    <p:sldId id="280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D57"/>
    <a:srgbClr val="F094AA"/>
    <a:srgbClr val="3AB690"/>
    <a:srgbClr val="A86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6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02" y="498"/>
      </p:cViewPr>
      <p:guideLst>
        <p:guide orient="horz" pos="132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B6956-7968-4DCB-9776-B6DAD84ACBF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8AD87-F5CC-4349-A7C7-572086188D21}">
      <dgm:prSet/>
      <dgm:spPr>
        <a:solidFill>
          <a:srgbClr val="3AB690"/>
        </a:solidFill>
      </dgm:spPr>
      <dgm:t>
        <a:bodyPr/>
        <a:lstStyle/>
        <a:p>
          <a:pPr rtl="0"/>
          <a:r>
            <a:rPr lang="ru-RU" dirty="0" smtClean="0">
              <a:latin typeface="Roboto"/>
            </a:rPr>
            <a:t>Я плохой педагог</a:t>
          </a:r>
        </a:p>
        <a:p>
          <a:pPr rtl="0"/>
          <a:r>
            <a:rPr lang="ru-RU" dirty="0" smtClean="0">
              <a:latin typeface="Roboto"/>
            </a:rPr>
            <a:t>Вредит имиджу школы</a:t>
          </a:r>
          <a:endParaRPr lang="ru-RU" dirty="0">
            <a:latin typeface="Roboto"/>
          </a:endParaRPr>
        </a:p>
      </dgm:t>
    </dgm:pt>
    <dgm:pt modelId="{FD4E8891-6418-4FC6-B817-8FC9E4D5BAFB}" type="parTrans" cxnId="{DB6640B5-3FDC-471D-857F-4A4BB4B8AC39}">
      <dgm:prSet/>
      <dgm:spPr/>
      <dgm:t>
        <a:bodyPr/>
        <a:lstStyle/>
        <a:p>
          <a:endParaRPr lang="ru-RU"/>
        </a:p>
      </dgm:t>
    </dgm:pt>
    <dgm:pt modelId="{DDCB5B38-1225-4779-BDA8-A68BD025B486}" type="sibTrans" cxnId="{DB6640B5-3FDC-471D-857F-4A4BB4B8AC39}">
      <dgm:prSet/>
      <dgm:spPr/>
      <dgm:t>
        <a:bodyPr/>
        <a:lstStyle/>
        <a:p>
          <a:endParaRPr lang="ru-RU"/>
        </a:p>
      </dgm:t>
    </dgm:pt>
    <dgm:pt modelId="{18868B61-F4CA-4F79-A144-73AE185CF72F}">
      <dgm:prSet custT="1"/>
      <dgm:spPr>
        <a:solidFill>
          <a:srgbClr val="F57D57"/>
        </a:solidFill>
      </dgm:spPr>
      <dgm:t>
        <a:bodyPr/>
        <a:lstStyle/>
        <a:p>
          <a:pPr rtl="0"/>
          <a:r>
            <a:rPr lang="ru-RU" sz="2400" dirty="0" smtClean="0">
              <a:latin typeface="Roboto"/>
            </a:rPr>
            <a:t>мы не должны вмешиваться, дети сами разберутся</a:t>
          </a:r>
          <a:endParaRPr lang="ru-RU" sz="2400" dirty="0">
            <a:latin typeface="Roboto"/>
          </a:endParaRPr>
        </a:p>
      </dgm:t>
    </dgm:pt>
    <dgm:pt modelId="{A56C638A-F08F-4CD2-8FD7-21B2781D8E75}" type="parTrans" cxnId="{D78DCFC7-D63C-4E69-9955-711DC51BD901}">
      <dgm:prSet/>
      <dgm:spPr/>
      <dgm:t>
        <a:bodyPr/>
        <a:lstStyle/>
        <a:p>
          <a:endParaRPr lang="ru-RU"/>
        </a:p>
      </dgm:t>
    </dgm:pt>
    <dgm:pt modelId="{1E4FFDF3-33D3-4052-B13C-D4ACA8D0E8B0}" type="sibTrans" cxnId="{D78DCFC7-D63C-4E69-9955-711DC51BD901}">
      <dgm:prSet/>
      <dgm:spPr/>
      <dgm:t>
        <a:bodyPr/>
        <a:lstStyle/>
        <a:p>
          <a:endParaRPr lang="ru-RU"/>
        </a:p>
      </dgm:t>
    </dgm:pt>
    <dgm:pt modelId="{E1DA38DC-9037-458E-8DB8-7E0FE0D6882F}">
      <dgm:prSet custT="1"/>
      <dgm:spPr>
        <a:solidFill>
          <a:srgbClr val="F57D57"/>
        </a:solidFill>
      </dgm:spPr>
      <dgm:t>
        <a:bodyPr/>
        <a:lstStyle/>
        <a:p>
          <a:pPr rtl="0"/>
          <a:r>
            <a:rPr lang="ru-RU" sz="2400" dirty="0" smtClean="0">
              <a:latin typeface="Roboto"/>
            </a:rPr>
            <a:t>во всем виновата семья/сам ребенок</a:t>
          </a:r>
          <a:endParaRPr lang="ru-RU" sz="2400" dirty="0">
            <a:latin typeface="Roboto"/>
          </a:endParaRPr>
        </a:p>
      </dgm:t>
    </dgm:pt>
    <dgm:pt modelId="{3BB67EF2-58C2-4CE8-BB40-5CC3689A5A90}" type="parTrans" cxnId="{E89E396D-0B58-4321-8AB3-5F841D5B0F02}">
      <dgm:prSet/>
      <dgm:spPr/>
      <dgm:t>
        <a:bodyPr/>
        <a:lstStyle/>
        <a:p>
          <a:endParaRPr lang="ru-RU"/>
        </a:p>
      </dgm:t>
    </dgm:pt>
    <dgm:pt modelId="{8A054163-7535-47F2-BC6F-0B76AFB0BFAA}" type="sibTrans" cxnId="{E89E396D-0B58-4321-8AB3-5F841D5B0F02}">
      <dgm:prSet/>
      <dgm:spPr/>
      <dgm:t>
        <a:bodyPr/>
        <a:lstStyle/>
        <a:p>
          <a:endParaRPr lang="ru-RU"/>
        </a:p>
      </dgm:t>
    </dgm:pt>
    <dgm:pt modelId="{D73B94BE-E980-4DE8-BB3C-3AC6E75E2E2C}" type="pres">
      <dgm:prSet presAssocID="{936B6956-7968-4DCB-9776-B6DAD84ACBF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FA0E28-0AE9-411A-B177-454DB2634CC7}" type="pres">
      <dgm:prSet presAssocID="{04E8AD87-F5CC-4349-A7C7-572086188D21}" presName="centerShape" presStyleLbl="node0" presStyleIdx="0" presStyleCnt="1" custScaleX="121115" custScaleY="87672"/>
      <dgm:spPr/>
      <dgm:t>
        <a:bodyPr/>
        <a:lstStyle/>
        <a:p>
          <a:endParaRPr lang="ru-RU"/>
        </a:p>
      </dgm:t>
    </dgm:pt>
    <dgm:pt modelId="{0A6F4EE8-707A-4EB0-8A7F-70F61EBD7F2C}" type="pres">
      <dgm:prSet presAssocID="{A56C638A-F08F-4CD2-8FD7-21B2781D8E75}" presName="parTrans" presStyleLbl="bgSibTrans2D1" presStyleIdx="0" presStyleCnt="2" custScaleX="119370"/>
      <dgm:spPr/>
    </dgm:pt>
    <dgm:pt modelId="{5231594A-F1A9-47C9-B02A-F00C9D6B9AF7}" type="pres">
      <dgm:prSet presAssocID="{18868B61-F4CA-4F79-A144-73AE185CF72F}" presName="node" presStyleLbl="node1" presStyleIdx="0" presStyleCnt="2" custScaleX="112472" custScaleY="100192">
        <dgm:presLayoutVars>
          <dgm:bulletEnabled val="1"/>
        </dgm:presLayoutVars>
      </dgm:prSet>
      <dgm:spPr/>
    </dgm:pt>
    <dgm:pt modelId="{7A857233-BD9B-46AE-BA49-48D96591F5E9}" type="pres">
      <dgm:prSet presAssocID="{3BB67EF2-58C2-4CE8-BB40-5CC3689A5A90}" presName="parTrans" presStyleLbl="bgSibTrans2D1" presStyleIdx="1" presStyleCnt="2" custScaleX="112048" custLinFactNeighborX="2580" custLinFactNeighborY="12251"/>
      <dgm:spPr/>
    </dgm:pt>
    <dgm:pt modelId="{B39BD996-4652-40BF-BFF4-E5CF4FE130E4}" type="pres">
      <dgm:prSet presAssocID="{E1DA38DC-9037-458E-8DB8-7E0FE0D6882F}" presName="node" presStyleLbl="node1" presStyleIdx="1" presStyleCnt="2" custScaleX="100470" custRadScaleRad="102719" custRadScaleInc="1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8DCFC7-D63C-4E69-9955-711DC51BD901}" srcId="{04E8AD87-F5CC-4349-A7C7-572086188D21}" destId="{18868B61-F4CA-4F79-A144-73AE185CF72F}" srcOrd="0" destOrd="0" parTransId="{A56C638A-F08F-4CD2-8FD7-21B2781D8E75}" sibTransId="{1E4FFDF3-33D3-4052-B13C-D4ACA8D0E8B0}"/>
    <dgm:cxn modelId="{3EA64FC5-CF2E-453E-B827-1A0C3D3C3F22}" type="presOf" srcId="{936B6956-7968-4DCB-9776-B6DAD84ACBF3}" destId="{D73B94BE-E980-4DE8-BB3C-3AC6E75E2E2C}" srcOrd="0" destOrd="0" presId="urn:microsoft.com/office/officeart/2005/8/layout/radial4"/>
    <dgm:cxn modelId="{E89E396D-0B58-4321-8AB3-5F841D5B0F02}" srcId="{04E8AD87-F5CC-4349-A7C7-572086188D21}" destId="{E1DA38DC-9037-458E-8DB8-7E0FE0D6882F}" srcOrd="1" destOrd="0" parTransId="{3BB67EF2-58C2-4CE8-BB40-5CC3689A5A90}" sibTransId="{8A054163-7535-47F2-BC6F-0B76AFB0BFAA}"/>
    <dgm:cxn modelId="{DB6640B5-3FDC-471D-857F-4A4BB4B8AC39}" srcId="{936B6956-7968-4DCB-9776-B6DAD84ACBF3}" destId="{04E8AD87-F5CC-4349-A7C7-572086188D21}" srcOrd="0" destOrd="0" parTransId="{FD4E8891-6418-4FC6-B817-8FC9E4D5BAFB}" sibTransId="{DDCB5B38-1225-4779-BDA8-A68BD025B486}"/>
    <dgm:cxn modelId="{821A6A0D-CA40-425C-9437-FD19BF21B88E}" type="presOf" srcId="{04E8AD87-F5CC-4349-A7C7-572086188D21}" destId="{36FA0E28-0AE9-411A-B177-454DB2634CC7}" srcOrd="0" destOrd="0" presId="urn:microsoft.com/office/officeart/2005/8/layout/radial4"/>
    <dgm:cxn modelId="{0C420E67-6B35-4E52-9E6B-B4F104F5E683}" type="presOf" srcId="{A56C638A-F08F-4CD2-8FD7-21B2781D8E75}" destId="{0A6F4EE8-707A-4EB0-8A7F-70F61EBD7F2C}" srcOrd="0" destOrd="0" presId="urn:microsoft.com/office/officeart/2005/8/layout/radial4"/>
    <dgm:cxn modelId="{5EA82868-C345-4A51-A8DB-574BC036B2D0}" type="presOf" srcId="{E1DA38DC-9037-458E-8DB8-7E0FE0D6882F}" destId="{B39BD996-4652-40BF-BFF4-E5CF4FE130E4}" srcOrd="0" destOrd="0" presId="urn:microsoft.com/office/officeart/2005/8/layout/radial4"/>
    <dgm:cxn modelId="{DF0CDA8F-6AC1-4162-8D6E-C76A55B579F3}" type="presOf" srcId="{18868B61-F4CA-4F79-A144-73AE185CF72F}" destId="{5231594A-F1A9-47C9-B02A-F00C9D6B9AF7}" srcOrd="0" destOrd="0" presId="urn:microsoft.com/office/officeart/2005/8/layout/radial4"/>
    <dgm:cxn modelId="{B36D22D4-95F8-4EEF-A7CB-D7D086EFA01B}" type="presOf" srcId="{3BB67EF2-58C2-4CE8-BB40-5CC3689A5A90}" destId="{7A857233-BD9B-46AE-BA49-48D96591F5E9}" srcOrd="0" destOrd="0" presId="urn:microsoft.com/office/officeart/2005/8/layout/radial4"/>
    <dgm:cxn modelId="{A0A3A930-270A-43A5-B1AC-B42856AFF5E1}" type="presParOf" srcId="{D73B94BE-E980-4DE8-BB3C-3AC6E75E2E2C}" destId="{36FA0E28-0AE9-411A-B177-454DB2634CC7}" srcOrd="0" destOrd="0" presId="urn:microsoft.com/office/officeart/2005/8/layout/radial4"/>
    <dgm:cxn modelId="{98214A4C-A5B9-4EC8-B35A-C7B4B3B470B5}" type="presParOf" srcId="{D73B94BE-E980-4DE8-BB3C-3AC6E75E2E2C}" destId="{0A6F4EE8-707A-4EB0-8A7F-70F61EBD7F2C}" srcOrd="1" destOrd="0" presId="urn:microsoft.com/office/officeart/2005/8/layout/radial4"/>
    <dgm:cxn modelId="{9F0CDD2E-DCF8-4BE6-AA5D-C8AD3FEFCD62}" type="presParOf" srcId="{D73B94BE-E980-4DE8-BB3C-3AC6E75E2E2C}" destId="{5231594A-F1A9-47C9-B02A-F00C9D6B9AF7}" srcOrd="2" destOrd="0" presId="urn:microsoft.com/office/officeart/2005/8/layout/radial4"/>
    <dgm:cxn modelId="{22C32027-D019-47A9-B736-FEF3C864EDE2}" type="presParOf" srcId="{D73B94BE-E980-4DE8-BB3C-3AC6E75E2E2C}" destId="{7A857233-BD9B-46AE-BA49-48D96591F5E9}" srcOrd="3" destOrd="0" presId="urn:microsoft.com/office/officeart/2005/8/layout/radial4"/>
    <dgm:cxn modelId="{F3A24A0A-D01B-450A-8266-958D3E272AEA}" type="presParOf" srcId="{D73B94BE-E980-4DE8-BB3C-3AC6E75E2E2C}" destId="{B39BD996-4652-40BF-BFF4-E5CF4FE130E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A0E28-0AE9-411A-B177-454DB2634CC7}">
      <dsp:nvSpPr>
        <dsp:cNvPr id="0" name=""/>
        <dsp:cNvSpPr/>
      </dsp:nvSpPr>
      <dsp:spPr>
        <a:xfrm>
          <a:off x="2150929" y="1916169"/>
          <a:ext cx="2586762" cy="1872489"/>
        </a:xfrm>
        <a:prstGeom prst="ellipse">
          <a:avLst/>
        </a:prstGeom>
        <a:solidFill>
          <a:srgbClr val="3AB69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Roboto"/>
            </a:rPr>
            <a:t>Я плохой педагог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Roboto"/>
            </a:rPr>
            <a:t>Вредит имиджу школы</a:t>
          </a:r>
          <a:endParaRPr lang="ru-RU" sz="2000" kern="1200" dirty="0">
            <a:latin typeface="Roboto"/>
          </a:endParaRPr>
        </a:p>
      </dsp:txBody>
      <dsp:txXfrm>
        <a:off x="2529752" y="2190389"/>
        <a:ext cx="1829116" cy="1324049"/>
      </dsp:txXfrm>
    </dsp:sp>
    <dsp:sp modelId="{0A6F4EE8-707A-4EB0-8A7F-70F61EBD7F2C}">
      <dsp:nvSpPr>
        <dsp:cNvPr id="0" name=""/>
        <dsp:cNvSpPr/>
      </dsp:nvSpPr>
      <dsp:spPr>
        <a:xfrm rot="12900000">
          <a:off x="771698" y="1367720"/>
          <a:ext cx="1973811" cy="608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1594A-F1A9-47C9-B02A-F00C9D6B9AF7}">
      <dsp:nvSpPr>
        <dsp:cNvPr id="0" name=""/>
        <dsp:cNvSpPr/>
      </dsp:nvSpPr>
      <dsp:spPr>
        <a:xfrm>
          <a:off x="-59667" y="384700"/>
          <a:ext cx="2282057" cy="1626317"/>
        </a:xfrm>
        <a:prstGeom prst="roundRect">
          <a:avLst>
            <a:gd name="adj" fmla="val 10000"/>
          </a:avLst>
        </a:prstGeom>
        <a:solidFill>
          <a:srgbClr val="F57D5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Roboto"/>
            </a:rPr>
            <a:t>мы не должны вмешиваться, дети сами разберутся</a:t>
          </a:r>
          <a:endParaRPr lang="ru-RU" sz="2400" kern="1200" dirty="0">
            <a:latin typeface="Roboto"/>
          </a:endParaRPr>
        </a:p>
      </dsp:txBody>
      <dsp:txXfrm>
        <a:off x="-12034" y="432333"/>
        <a:ext cx="2186791" cy="1531051"/>
      </dsp:txXfrm>
    </dsp:sp>
    <dsp:sp modelId="{7A857233-BD9B-46AE-BA49-48D96591F5E9}">
      <dsp:nvSpPr>
        <dsp:cNvPr id="0" name=""/>
        <dsp:cNvSpPr/>
      </dsp:nvSpPr>
      <dsp:spPr>
        <a:xfrm rot="19505988">
          <a:off x="4249193" y="1446114"/>
          <a:ext cx="1848336" cy="608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BD996-4652-40BF-BFF4-E5CF4FE130E4}">
      <dsp:nvSpPr>
        <dsp:cNvPr id="0" name=""/>
        <dsp:cNvSpPr/>
      </dsp:nvSpPr>
      <dsp:spPr>
        <a:xfrm>
          <a:off x="4787990" y="392385"/>
          <a:ext cx="2038536" cy="1623200"/>
        </a:xfrm>
        <a:prstGeom prst="roundRect">
          <a:avLst>
            <a:gd name="adj" fmla="val 10000"/>
          </a:avLst>
        </a:prstGeom>
        <a:solidFill>
          <a:srgbClr val="F57D5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Roboto"/>
            </a:rPr>
            <a:t>во всем виновата семья/сам ребенок</a:t>
          </a:r>
          <a:endParaRPr lang="ru-RU" sz="2400" kern="1200" dirty="0">
            <a:latin typeface="Roboto"/>
          </a:endParaRPr>
        </a:p>
      </dsp:txBody>
      <dsp:txXfrm>
        <a:off x="4835532" y="439927"/>
        <a:ext cx="1943452" cy="1528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3EA0-646F-45C8-B91C-5EE32CC92F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182544A-4899-4B04-BC37-ADCAAC11EE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5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3EA0-646F-45C8-B91C-5EE32CC92F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44A-4899-4B04-BC37-ADCAAC11EE14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1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3EA0-646F-45C8-B91C-5EE32CC92F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44A-4899-4B04-BC37-ADCAAC11EE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64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3EA0-646F-45C8-B91C-5EE32CC92F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44A-4899-4B04-BC37-ADCAAC11EE14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3EA0-646F-45C8-B91C-5EE32CC92F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44A-4899-4B04-BC37-ADCAAC11EE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79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3EA0-646F-45C8-B91C-5EE32CC92F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44A-4899-4B04-BC37-ADCAAC11EE14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4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3EA0-646F-45C8-B91C-5EE32CC92F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44A-4899-4B04-BC37-ADCAAC11EE14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5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3EA0-646F-45C8-B91C-5EE32CC92F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44A-4899-4B04-BC37-ADCAAC11EE14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5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3EA0-646F-45C8-B91C-5EE32CC92F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44A-4899-4B04-BC37-ADCAAC11E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5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3EA0-646F-45C8-B91C-5EE32CC92F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44A-4899-4B04-BC37-ADCAAC11EE14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38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65E3EA0-646F-45C8-B91C-5EE32CC92F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44A-4899-4B04-BC37-ADCAAC11EE14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29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E3EA0-646F-45C8-B91C-5EE32CC92F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182544A-4899-4B04-BC37-ADCAAC11EE1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46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s://bullying.shkolamoskva.ru/teacher/read-teacher/anna-bykova-psiholog-pedagog-art-terapevt-pisatel-tri-voprosa-o-konfliktah-v-shkole/" TargetMode="External"/><Relationship Id="rId3" Type="http://schemas.openxmlformats.org/officeDocument/2006/relationships/hyperlink" Target="https://bullying.shkolamoskva.ru/category/teacher/read-teacher/" TargetMode="External"/><Relationship Id="rId7" Type="http://schemas.openxmlformats.org/officeDocument/2006/relationships/hyperlink" Target="https://bullying.shkolamoskva.ru/teacher/read-teacher/aleksandra-bochaver-profilaktika-travli-dolzhna-zatragivat-vsyu-shkolnuyu-sistemu/" TargetMode="External"/><Relationship Id="rId12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hyperlink" Target="https://bullying.shkolamoskva.ru/teacher/read-teacher/uchitelyam-kak-spravitsya-s-roditelskim-bullingom/" TargetMode="External"/><Relationship Id="rId5" Type="http://schemas.openxmlformats.org/officeDocument/2006/relationships/hyperlink" Target="https://bullying.shkolamoskva.ru/teacher/read-teacher/lyudmila-petranovskaya-uchitel-mozhet-presech-travlyu-za-tri-dnya/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png"/><Relationship Id="rId9" Type="http://schemas.openxmlformats.org/officeDocument/2006/relationships/hyperlink" Target="https://bullying.shkolamoskva.ru/teacher/read-teacher/psiholog-viktoriya-denezhnaya-bulling-ot-uchitelya/" TargetMode="External"/><Relationship Id="rId1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tel:+7800707702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tres.ru/endru-metuz/ostanovi-ih-kak-spravitsya-s-obidchikami-i-presledovatelyami/" TargetMode="External"/><Relationship Id="rId3" Type="http://schemas.openxmlformats.org/officeDocument/2006/relationships/hyperlink" Target="https://bullying.shkolamoskva.ru/category/teacher/read-teacher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ann-ivanov-ferber.ru/books/pochemu-ya/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s://www.labirint.ru/books/808315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r="13155" b="7873"/>
          <a:stretch/>
        </p:blipFill>
        <p:spPr>
          <a:xfrm>
            <a:off x="411480" y="797943"/>
            <a:ext cx="8534400" cy="5295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431" y="582239"/>
            <a:ext cx="4798996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ru-RU" sz="3200" b="1" dirty="0">
                <a:solidFill>
                  <a:srgbClr val="CC6600"/>
                </a:solidFill>
              </a:rPr>
              <a:t>«</a:t>
            </a:r>
            <a:r>
              <a:rPr lang="ru-RU" sz="3200" b="1" dirty="0" err="1" smtClean="0">
                <a:solidFill>
                  <a:srgbClr val="CC6600"/>
                </a:solidFill>
              </a:rPr>
              <a:t>АнтибуллинГ</a:t>
            </a:r>
            <a:r>
              <a:rPr lang="ru-RU" sz="3200" b="1" dirty="0" smtClean="0"/>
              <a:t>: </a:t>
            </a:r>
          </a:p>
          <a:p>
            <a:pPr>
              <a:lnSpc>
                <a:spcPts val="3700"/>
              </a:lnSpc>
            </a:pPr>
            <a:r>
              <a:rPr lang="ru-RU" sz="3200" b="1" dirty="0" smtClean="0"/>
              <a:t>                алг</a:t>
            </a:r>
            <a:r>
              <a:rPr lang="ru-RU" sz="3200" b="1" dirty="0" smtClean="0">
                <a:solidFill>
                  <a:srgbClr val="CC6600"/>
                </a:solidFill>
              </a:rPr>
              <a:t>о</a:t>
            </a:r>
            <a:r>
              <a:rPr lang="ru-RU" sz="3200" b="1" dirty="0" smtClean="0"/>
              <a:t>ритмы,</a:t>
            </a:r>
          </a:p>
          <a:p>
            <a:pPr>
              <a:lnSpc>
                <a:spcPts val="3700"/>
              </a:lnSpc>
            </a:pPr>
            <a:r>
              <a:rPr lang="ru-RU" sz="4400" b="1" dirty="0" smtClean="0">
                <a:solidFill>
                  <a:srgbClr val="CC6600"/>
                </a:solidFill>
              </a:rPr>
              <a:t>             </a:t>
            </a:r>
            <a:r>
              <a:rPr lang="ru-RU" sz="2400" b="1" dirty="0" smtClean="0">
                <a:solidFill>
                  <a:srgbClr val="CC6600"/>
                </a:solidFill>
              </a:rPr>
              <a:t>    </a:t>
            </a:r>
            <a:r>
              <a:rPr lang="ru-RU" sz="3200" b="1" dirty="0" smtClean="0">
                <a:solidFill>
                  <a:srgbClr val="CC6600"/>
                </a:solidFill>
              </a:rPr>
              <a:t>р</a:t>
            </a:r>
            <a:r>
              <a:rPr lang="ru-RU" sz="3200" b="1" dirty="0" smtClean="0"/>
              <a:t>есурсы</a:t>
            </a:r>
            <a:r>
              <a:rPr lang="ru-RU" sz="3200" b="1" dirty="0"/>
              <a:t>, </a:t>
            </a:r>
            <a:r>
              <a:rPr lang="ru-RU" sz="3200" b="1" dirty="0" smtClean="0"/>
              <a:t> </a:t>
            </a:r>
          </a:p>
          <a:p>
            <a:pPr>
              <a:lnSpc>
                <a:spcPts val="3700"/>
              </a:lnSpc>
            </a:pPr>
            <a:r>
              <a:rPr lang="ru-RU" sz="3200" b="1" dirty="0" smtClean="0"/>
              <a:t>              техн</a:t>
            </a:r>
            <a:r>
              <a:rPr lang="ru-RU" sz="3200" b="1" dirty="0" smtClean="0">
                <a:solidFill>
                  <a:srgbClr val="CC6600"/>
                </a:solidFill>
              </a:rPr>
              <a:t>о</a:t>
            </a:r>
            <a:r>
              <a:rPr lang="ru-RU" sz="3200" b="1" dirty="0" smtClean="0"/>
              <a:t>логии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pPr>
              <a:lnSpc>
                <a:spcPts val="3700"/>
              </a:lnSpc>
            </a:pPr>
            <a:r>
              <a:rPr lang="ru-RU" sz="3200" b="1" dirty="0" smtClean="0"/>
              <a:t>              </a:t>
            </a:r>
            <a:r>
              <a:rPr lang="ru-RU" sz="800" b="1" dirty="0" smtClean="0"/>
              <a:t>                  </a:t>
            </a:r>
            <a:r>
              <a:rPr lang="ru-RU" sz="3200" b="1" dirty="0" smtClean="0"/>
              <a:t>и</a:t>
            </a:r>
            <a:r>
              <a:rPr lang="ru-RU" sz="3200" b="1" dirty="0" smtClean="0">
                <a:solidFill>
                  <a:srgbClr val="CC6600"/>
                </a:solidFill>
              </a:rPr>
              <a:t>д</a:t>
            </a:r>
            <a:r>
              <a:rPr lang="ru-RU" sz="3200" b="1" dirty="0" smtClean="0"/>
              <a:t>еи</a:t>
            </a:r>
            <a:r>
              <a:rPr lang="ru-RU" sz="3200" b="1" dirty="0"/>
              <a:t>»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986337" y="491189"/>
            <a:ext cx="49008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C6600"/>
                </a:solidFill>
                <a:latin typeface="+mj-lt"/>
              </a:rPr>
              <a:t>Педагогические правила движения </a:t>
            </a:r>
            <a:endParaRPr lang="ru-RU" sz="3600" b="1" dirty="0" smtClean="0">
              <a:solidFill>
                <a:srgbClr val="CC6600"/>
              </a:solidFill>
              <a:latin typeface="+mj-lt"/>
            </a:endParaRPr>
          </a:p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+mj-lt"/>
              </a:rPr>
              <a:t>в </a:t>
            </a:r>
            <a:r>
              <a:rPr lang="ru-RU" sz="3600" b="1" dirty="0">
                <a:solidFill>
                  <a:srgbClr val="CC6600"/>
                </a:solidFill>
                <a:latin typeface="+mj-lt"/>
              </a:rPr>
              <a:t>работе с </a:t>
            </a:r>
            <a:r>
              <a:rPr lang="ru-RU" sz="3600" b="1" dirty="0" err="1" smtClean="0">
                <a:solidFill>
                  <a:srgbClr val="CC6600"/>
                </a:solidFill>
                <a:latin typeface="+mj-lt"/>
              </a:rPr>
              <a:t>буллингом</a:t>
            </a:r>
            <a:endParaRPr lang="ru-RU" sz="3600" b="1" dirty="0" smtClean="0">
              <a:solidFill>
                <a:srgbClr val="CC6600"/>
              </a:solidFill>
              <a:latin typeface="+mj-lt"/>
            </a:endParaRPr>
          </a:p>
          <a:p>
            <a:pPr algn="ctr"/>
            <a:endParaRPr lang="ru-RU" dirty="0" smtClean="0"/>
          </a:p>
          <a:p>
            <a:pPr algn="r"/>
            <a:r>
              <a:rPr lang="ru-RU" sz="2000" b="1" dirty="0" smtClean="0"/>
              <a:t>Пимахова Александра Владимировна, </a:t>
            </a:r>
          </a:p>
          <a:p>
            <a:pPr algn="r"/>
            <a:r>
              <a:rPr lang="ru-RU" sz="2000" b="1" dirty="0" smtClean="0"/>
              <a:t>методист МАУ ИМЦ г. Томска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961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96000" y="-1755"/>
            <a:ext cx="6096000" cy="6128085"/>
          </a:xfrm>
          <a:prstGeom prst="rect">
            <a:avLst/>
          </a:prstGeom>
          <a:gradFill flip="none" rotWithShape="1">
            <a:gsLst>
              <a:gs pos="0">
                <a:srgbClr val="A86C3A">
                  <a:tint val="66000"/>
                  <a:satMod val="160000"/>
                </a:srgbClr>
              </a:gs>
              <a:gs pos="50000">
                <a:srgbClr val="A86C3A">
                  <a:tint val="44500"/>
                  <a:satMod val="160000"/>
                </a:srgbClr>
              </a:gs>
              <a:gs pos="100000">
                <a:srgbClr val="A86C3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" y="499465"/>
            <a:ext cx="5662293" cy="531814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1700464"/>
            <a:ext cx="6096000" cy="442762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Roboto"/>
                <a:ea typeface="Cambria" panose="02040503050406030204" pitchFamily="18" charset="0"/>
              </a:rPr>
              <a:t>Проведение </a:t>
            </a:r>
            <a:r>
              <a:rPr lang="ru-RU" sz="2200" dirty="0">
                <a:latin typeface="Roboto"/>
                <a:ea typeface="Cambria" panose="02040503050406030204" pitchFamily="18" charset="0"/>
              </a:rPr>
              <a:t>обучающего семинара, посвященного способам работы с </a:t>
            </a:r>
            <a:r>
              <a:rPr lang="ru-RU" sz="2200" dirty="0">
                <a:latin typeface="Roboto"/>
                <a:ea typeface="Cambria" panose="02040503050406030204" pitchFamily="18" charset="0"/>
              </a:rPr>
              <a:t>ситуациями травли.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Roboto"/>
                <a:ea typeface="Cambria" panose="02040503050406030204" pitchFamily="18" charset="0"/>
              </a:rPr>
              <a:t> </a:t>
            </a:r>
            <a:r>
              <a:rPr lang="ru-RU" sz="2200" dirty="0">
                <a:latin typeface="Roboto"/>
                <a:ea typeface="Cambria" panose="02040503050406030204" pitchFamily="18" charset="0"/>
              </a:rPr>
              <a:t>Проведение педагогического совета, посвященного выработке единой </a:t>
            </a:r>
            <a:r>
              <a:rPr lang="ru-RU" sz="2200" dirty="0">
                <a:latin typeface="Roboto"/>
                <a:ea typeface="Cambria" panose="02040503050406030204" pitchFamily="18" charset="0"/>
              </a:rPr>
              <a:t>позиции школы </a:t>
            </a:r>
            <a:r>
              <a:rPr lang="ru-RU" sz="2200" dirty="0">
                <a:latin typeface="Roboto"/>
                <a:ea typeface="Cambria" panose="02040503050406030204" pitchFamily="18" charset="0"/>
              </a:rPr>
              <a:t>в отношении травли и способа фиксации инцидентов травли</a:t>
            </a:r>
            <a:r>
              <a:rPr lang="ru-RU" sz="2200" dirty="0">
                <a:latin typeface="Roboto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Roboto"/>
                <a:ea typeface="Cambria" panose="02040503050406030204" pitchFamily="18" charset="0"/>
              </a:rPr>
              <a:t> </a:t>
            </a:r>
            <a:r>
              <a:rPr lang="ru-RU" sz="2200" dirty="0">
                <a:latin typeface="Roboto"/>
                <a:ea typeface="Cambria" panose="02040503050406030204" pitchFamily="18" charset="0"/>
              </a:rPr>
              <a:t>Проведение групповых встреч для классных руководителей и психологов с целью обмена опытом работы со случаями травли, обмена методическим материалами для классных часов, посвященных профилактике травли и поддержке, в случае необходимости.</a:t>
            </a:r>
            <a:endParaRPr lang="ru-RU" sz="2200" dirty="0">
              <a:latin typeface="Roboto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flipH="1">
            <a:off x="6430779" y="811033"/>
            <a:ext cx="4628139" cy="103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a typeface="Cambria" panose="02040503050406030204" pitchFamily="18" charset="0"/>
              </a:rPr>
              <a:t>Работа с педагогами</a:t>
            </a:r>
            <a:endParaRPr lang="ru-RU" sz="3600" b="1" dirty="0"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5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430" y="1262287"/>
            <a:ext cx="4077725" cy="36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80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567320" y="0"/>
            <a:ext cx="6542025" cy="6128085"/>
          </a:xfrm>
          <a:prstGeom prst="rect">
            <a:avLst/>
          </a:prstGeom>
          <a:gradFill flip="none" rotWithShape="1">
            <a:gsLst>
              <a:gs pos="0">
                <a:srgbClr val="A86C3A">
                  <a:tint val="66000"/>
                  <a:satMod val="160000"/>
                </a:srgbClr>
              </a:gs>
              <a:gs pos="50000">
                <a:srgbClr val="A86C3A">
                  <a:tint val="44500"/>
                  <a:satMod val="160000"/>
                </a:srgbClr>
              </a:gs>
              <a:gs pos="100000">
                <a:srgbClr val="A86C3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/>
              </a:solidFill>
              <a:latin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277" y="809934"/>
            <a:ext cx="5811044" cy="531814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93514" y="3583742"/>
            <a:ext cx="2303285" cy="14935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202301" y="2694649"/>
            <a:ext cx="4288779" cy="2382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Roboto"/>
              </a:rPr>
              <a:t>ЧИТАТЬ</a:t>
            </a:r>
            <a:r>
              <a:rPr lang="ru-RU" sz="1600" b="1" dirty="0">
                <a:latin typeface="Roboto"/>
              </a:rPr>
              <a:t/>
            </a:r>
            <a:br>
              <a:rPr lang="ru-RU" sz="1600" b="1" dirty="0">
                <a:latin typeface="Roboto"/>
              </a:rPr>
            </a:br>
            <a:r>
              <a:rPr lang="en-US" sz="1600" b="1" dirty="0">
                <a:latin typeface="Roboto"/>
                <a:hlinkClick r:id="rId3"/>
              </a:rPr>
              <a:t>https://bullying.shkolamoskva.ru/category/teacher/read-teacher</a:t>
            </a:r>
            <a:r>
              <a:rPr lang="en-US" sz="1600" b="1" dirty="0" smtClean="0">
                <a:latin typeface="Roboto"/>
                <a:hlinkClick r:id="rId3"/>
              </a:rPr>
              <a:t>/</a:t>
            </a:r>
            <a:endParaRPr lang="ru-RU" sz="1600" b="1" dirty="0" smtClean="0">
              <a:latin typeface="Roboto"/>
            </a:endParaRPr>
          </a:p>
          <a:p>
            <a:pPr marL="0" indent="0">
              <a:buNone/>
            </a:pPr>
            <a:r>
              <a:rPr lang="ru-RU" altLang="ru-RU" sz="1600" b="1" dirty="0">
                <a:latin typeface="Roboto"/>
              </a:rPr>
              <a:t>СТАТЬИ</a:t>
            </a:r>
          </a:p>
          <a:p>
            <a:pPr marL="0" indent="0">
              <a:buNone/>
            </a:pPr>
            <a:endParaRPr lang="ru-RU" sz="1600" dirty="0">
              <a:latin typeface="Roboto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 flipH="1">
            <a:off x="8590547" y="3563456"/>
            <a:ext cx="3439528" cy="90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58" y="116471"/>
            <a:ext cx="3115326" cy="2249619"/>
          </a:xfrm>
          <a:prstGeom prst="rect">
            <a:avLst/>
          </a:prstGeom>
        </p:spPr>
      </p:pic>
      <p:pic>
        <p:nvPicPr>
          <p:cNvPr id="1027" name="Picture 3" descr="Людмила Петрановская: «Учитель может пресечь травлю за три дня»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23" y="2489294"/>
            <a:ext cx="2352163" cy="152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Александра Бочавер: «Профилактика травли должна затрагивать всю школьную систему»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605" y="2480027"/>
            <a:ext cx="2313365" cy="149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сихолог Виктория Денежная: Буллинг от… учителя?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18" y="195800"/>
            <a:ext cx="2283174" cy="14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Учителям: как справиться с родительским буллингом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14" y="228694"/>
            <a:ext cx="2269348" cy="14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Три вопроса о конфликтах в школе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124191" y="4809312"/>
            <a:ext cx="1965601" cy="12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5662887" y="1691264"/>
            <a:ext cx="3345598" cy="901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latin typeface="Roboto"/>
              </a:rPr>
              <a:t>Психолог Виктория Денежная: Буллинг от… учителя?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5689078" y="4063046"/>
            <a:ext cx="2901469" cy="404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latin typeface="Roboto"/>
              </a:rPr>
              <a:t>Людмила </a:t>
            </a:r>
            <a:r>
              <a:rPr lang="ru-RU" sz="1200" dirty="0" err="1">
                <a:latin typeface="Roboto"/>
              </a:rPr>
              <a:t>Петрановская</a:t>
            </a:r>
            <a:r>
              <a:rPr lang="ru-RU" sz="1200" dirty="0">
                <a:latin typeface="Roboto"/>
              </a:rPr>
              <a:t>: «Учитель может пресечь травлю за три дня»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9190275" y="1626929"/>
            <a:ext cx="2839800" cy="901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latin typeface="Roboto"/>
              </a:rPr>
              <a:t>Учителям: как справиться с родительским </a:t>
            </a:r>
            <a:r>
              <a:rPr lang="ru-RU" sz="1200" dirty="0" err="1">
                <a:latin typeface="Roboto"/>
              </a:rPr>
              <a:t>буллингом</a:t>
            </a:r>
            <a:endParaRPr lang="ru-RU" sz="1200" dirty="0">
              <a:latin typeface="Roboto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 flipH="1">
            <a:off x="9008483" y="4063047"/>
            <a:ext cx="3089144" cy="574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latin typeface="Roboto"/>
              </a:rPr>
              <a:t>Александра </a:t>
            </a:r>
            <a:r>
              <a:rPr lang="ru-RU" sz="1200" dirty="0" err="1">
                <a:latin typeface="Roboto"/>
              </a:rPr>
              <a:t>Бочавер</a:t>
            </a:r>
            <a:r>
              <a:rPr lang="ru-RU" sz="1200" dirty="0">
                <a:latin typeface="Roboto"/>
              </a:rPr>
              <a:t>: «Профилактика травли должна затрагивать всю школьную систему»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9018565" y="5137284"/>
            <a:ext cx="2860543" cy="516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latin typeface="Roboto"/>
              </a:rPr>
              <a:t>Три вопроса о конфликтах в школе</a:t>
            </a:r>
          </a:p>
        </p:txBody>
      </p:sp>
    </p:spTree>
    <p:extLst>
      <p:ext uri="{BB962C8B-B14F-4D97-AF65-F5344CB8AC3E}">
        <p14:creationId xmlns:p14="http://schemas.microsoft.com/office/powerpoint/2010/main" val="13817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96000" y="-1755"/>
            <a:ext cx="6096000" cy="6128085"/>
          </a:xfrm>
          <a:prstGeom prst="rect">
            <a:avLst/>
          </a:prstGeom>
          <a:gradFill flip="none" rotWithShape="1">
            <a:gsLst>
              <a:gs pos="0">
                <a:srgbClr val="A86C3A">
                  <a:tint val="66000"/>
                  <a:satMod val="160000"/>
                </a:srgbClr>
              </a:gs>
              <a:gs pos="50000">
                <a:srgbClr val="A86C3A">
                  <a:tint val="44500"/>
                  <a:satMod val="160000"/>
                </a:srgbClr>
              </a:gs>
              <a:gs pos="100000">
                <a:srgbClr val="A86C3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" y="499465"/>
            <a:ext cx="5662293" cy="531814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1700464"/>
            <a:ext cx="6096000" cy="442762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Roboto"/>
                <a:ea typeface="Cambria" panose="02040503050406030204" pitchFamily="18" charset="0"/>
              </a:rPr>
              <a:t>Просветительская работа на классных собраниях, посвященная информированию о травле, ее видах и способах вмешательства, если они видят подобное поведение на школьном дворе.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Roboto"/>
                <a:ea typeface="Cambria" panose="02040503050406030204" pitchFamily="18" charset="0"/>
              </a:rPr>
              <a:t>Проведение </a:t>
            </a:r>
            <a:r>
              <a:rPr lang="ru-RU" sz="2200" dirty="0">
                <a:latin typeface="Roboto"/>
                <a:ea typeface="Cambria" panose="02040503050406030204" pitchFamily="18" charset="0"/>
              </a:rPr>
              <a:t>родительских клубов на темы: «Как разговаривать с детьми о травле?», «Что делать, если мой ребенок стал жертвой травли?», «Что делать, если </a:t>
            </a:r>
            <a:r>
              <a:rPr lang="ru-RU" sz="2200" dirty="0" smtClean="0">
                <a:latin typeface="Roboto"/>
                <a:ea typeface="Cambria" panose="02040503050406030204" pitchFamily="18" charset="0"/>
              </a:rPr>
              <a:t>мой ребенок </a:t>
            </a:r>
            <a:r>
              <a:rPr lang="ru-RU" sz="2200" dirty="0">
                <a:latin typeface="Roboto"/>
                <a:ea typeface="Cambria" panose="02040503050406030204" pitchFamily="18" charset="0"/>
              </a:rPr>
              <a:t>проявляет агрессию к другим детям?»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flipH="1">
            <a:off x="6430779" y="811033"/>
            <a:ext cx="4628139" cy="103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a typeface="Cambria" panose="02040503050406030204" pitchFamily="18" charset="0"/>
              </a:rPr>
              <a:t>Работа с родителями</a:t>
            </a:r>
            <a:endParaRPr lang="ru-RU" sz="3600" b="1" dirty="0"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40" y="1479084"/>
            <a:ext cx="4420290" cy="34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96000" y="-1"/>
            <a:ext cx="6096000" cy="6128085"/>
          </a:xfrm>
          <a:prstGeom prst="rect">
            <a:avLst/>
          </a:prstGeom>
          <a:gradFill flip="none" rotWithShape="1">
            <a:gsLst>
              <a:gs pos="0">
                <a:srgbClr val="A86C3A">
                  <a:tint val="66000"/>
                  <a:satMod val="160000"/>
                </a:srgbClr>
              </a:gs>
              <a:gs pos="50000">
                <a:srgbClr val="A86C3A">
                  <a:tint val="44500"/>
                  <a:satMod val="160000"/>
                </a:srgbClr>
              </a:gs>
              <a:gs pos="100000">
                <a:srgbClr val="A86C3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ГОРЯЧАЯ ЛИНИЯ Травли.NET</a:t>
            </a:r>
          </a:p>
          <a:p>
            <a:r>
              <a:rPr lang="ru-RU" dirty="0">
                <a:solidFill>
                  <a:schemeClr val="tx1"/>
                </a:solidFill>
              </a:rPr>
              <a:t>8 (800) 500-44-14</a:t>
            </a:r>
          </a:p>
          <a:p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пн-пт</a:t>
            </a:r>
            <a:r>
              <a:rPr lang="ru-RU" dirty="0">
                <a:solidFill>
                  <a:schemeClr val="tx1"/>
                </a:solidFill>
              </a:rPr>
              <a:t> 10:00 до 20:00)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7" y="491444"/>
            <a:ext cx="5811044" cy="544001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7440" y="1700464"/>
            <a:ext cx="5201213" cy="44276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flipH="1">
            <a:off x="6430779" y="811033"/>
            <a:ext cx="4628139" cy="103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ea typeface="Cambria" panose="02040503050406030204" pitchFamily="18" charset="0"/>
              </a:rPr>
              <a:t>ГДЕ ПОМОГУТ</a:t>
            </a:r>
            <a:endParaRPr lang="ru-RU" sz="3600" b="1" dirty="0"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56" y="578708"/>
            <a:ext cx="2501647" cy="2091109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938676" y="2816027"/>
            <a:ext cx="4371262" cy="22612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Roboto"/>
              </a:rPr>
              <a:t>У жертвы </a:t>
            </a:r>
            <a:r>
              <a:rPr lang="ru-RU" sz="1400" dirty="0" err="1">
                <a:latin typeface="Roboto"/>
              </a:rPr>
              <a:t>буллинга</a:t>
            </a:r>
            <a:r>
              <a:rPr lang="ru-RU" sz="1400" dirty="0">
                <a:latin typeface="Roboto"/>
              </a:rPr>
              <a:t> нет возможности самостоятельно повлиять на ситуацию, издевательства ожесточают, травмируют, ведут к тяжелым последствиям для формирующейся психики. Буллинг — это крик о помощи.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Roboto"/>
              </a:rPr>
              <a:t>При </a:t>
            </a:r>
            <a:r>
              <a:rPr lang="ru-RU" sz="1400" dirty="0" err="1">
                <a:latin typeface="Roboto"/>
              </a:rPr>
              <a:t>буллинге</a:t>
            </a:r>
            <a:r>
              <a:rPr lang="ru-RU" sz="1400" dirty="0">
                <a:latin typeface="Roboto"/>
              </a:rPr>
              <a:t> единственный верный путь — вмешательство взрослых!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 flipH="1">
            <a:off x="10166257" y="2698634"/>
            <a:ext cx="1931215" cy="90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Roboto"/>
              </a:rPr>
              <a:t>ЧАТ-БОТ «Добрыня»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0003" y="4467225"/>
            <a:ext cx="3617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212529"/>
                </a:solidFill>
                <a:latin typeface="Roboto"/>
              </a:rPr>
              <a:t>КРУГЛОСУТОЧНАЯ</a:t>
            </a:r>
            <a:br>
              <a:rPr lang="ru-RU" b="1" cap="all" dirty="0">
                <a:solidFill>
                  <a:srgbClr val="212529"/>
                </a:solidFill>
                <a:latin typeface="Roboto"/>
              </a:rPr>
            </a:br>
            <a:r>
              <a:rPr lang="ru-RU" b="1" cap="all" dirty="0">
                <a:solidFill>
                  <a:srgbClr val="212529"/>
                </a:solidFill>
                <a:latin typeface="Roboto"/>
              </a:rPr>
              <a:t>ГОРЯЧАЯ ЛИНИЯ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Roboto"/>
              </a:rPr>
              <a:t>«Ребенок в опасности»</a:t>
            </a:r>
          </a:p>
          <a:p>
            <a:pPr algn="ctr"/>
            <a:r>
              <a:rPr lang="ru-RU" b="1" u="sng" cap="all" dirty="0">
                <a:solidFill>
                  <a:srgbClr val="F57D57"/>
                </a:solidFill>
                <a:latin typeface="Roboto"/>
                <a:hlinkClick r:id="rId4"/>
              </a:rPr>
              <a:t>8 (800) 707-70-22</a:t>
            </a:r>
            <a:endParaRPr lang="ru-RU" b="1" i="0" cap="all" dirty="0">
              <a:solidFill>
                <a:srgbClr val="F57D57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402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019306" cy="6128083"/>
          </a:xfrm>
          <a:prstGeom prst="rect">
            <a:avLst/>
          </a:prstGeom>
          <a:gradFill flip="none" rotWithShape="1">
            <a:gsLst>
              <a:gs pos="0">
                <a:srgbClr val="A86C3A">
                  <a:tint val="66000"/>
                  <a:satMod val="160000"/>
                </a:srgbClr>
              </a:gs>
              <a:gs pos="50000">
                <a:srgbClr val="A86C3A">
                  <a:tint val="44500"/>
                  <a:satMod val="160000"/>
                </a:srgbClr>
              </a:gs>
              <a:gs pos="100000">
                <a:srgbClr val="A86C3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19306" y="152399"/>
            <a:ext cx="7007377" cy="164992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ru-RU" sz="3600" b="1" dirty="0">
                <a:solidFill>
                  <a:srgbClr val="CC6600"/>
                </a:solidFill>
                <a:ea typeface="+mn-ea"/>
                <a:cs typeface="+mn-cs"/>
              </a:rPr>
              <a:t>Позиция педагогов по отношению </a:t>
            </a:r>
            <a:br>
              <a:rPr lang="ru-RU" sz="3600" b="1" dirty="0">
                <a:solidFill>
                  <a:srgbClr val="CC6600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srgbClr val="CC6600"/>
                </a:solidFill>
                <a:ea typeface="+mn-ea"/>
                <a:cs typeface="+mn-cs"/>
              </a:rPr>
              <a:t>к травле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44" y="1143979"/>
            <a:ext cx="5512081" cy="415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5549047"/>
              </p:ext>
            </p:extLst>
          </p:nvPr>
        </p:nvGraphicFramePr>
        <p:xfrm>
          <a:off x="5259823" y="1954723"/>
          <a:ext cx="6766860" cy="417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76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654" y="-1"/>
            <a:ext cx="5969481" cy="6128085"/>
          </a:xfrm>
          <a:prstGeom prst="rect">
            <a:avLst/>
          </a:prstGeom>
          <a:gradFill flip="none" rotWithShape="1">
            <a:gsLst>
              <a:gs pos="0">
                <a:srgbClr val="A86C3A">
                  <a:tint val="66000"/>
                  <a:satMod val="160000"/>
                </a:srgbClr>
              </a:gs>
              <a:gs pos="50000">
                <a:srgbClr val="A86C3A">
                  <a:tint val="44500"/>
                  <a:satMod val="160000"/>
                </a:srgbClr>
              </a:gs>
              <a:gs pos="100000">
                <a:srgbClr val="A86C3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2" y="1011309"/>
            <a:ext cx="4960253" cy="447484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14172" y="2192942"/>
            <a:ext cx="5573027" cy="380490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Roboto"/>
                <a:ea typeface="Cambria" panose="02040503050406030204" pitchFamily="18" charset="0"/>
              </a:rPr>
              <a:t>Б</a:t>
            </a:r>
            <a:r>
              <a:rPr lang="ru-RU" dirty="0" smtClean="0">
                <a:latin typeface="Roboto"/>
                <a:ea typeface="Cambria" panose="02040503050406030204" pitchFamily="18" charset="0"/>
              </a:rPr>
              <a:t>уллинг </a:t>
            </a:r>
            <a:r>
              <a:rPr lang="ru-RU" dirty="0">
                <a:latin typeface="Roboto"/>
                <a:ea typeface="Cambria" panose="02040503050406030204" pitchFamily="18" charset="0"/>
              </a:rPr>
              <a:t>— </a:t>
            </a:r>
            <a:r>
              <a:rPr lang="ru-RU" dirty="0" smtClean="0">
                <a:latin typeface="Roboto"/>
                <a:ea typeface="Cambria" panose="02040503050406030204" pitchFamily="18" charset="0"/>
              </a:rPr>
              <a:t> </a:t>
            </a:r>
            <a:r>
              <a:rPr lang="ru-RU" dirty="0">
                <a:latin typeface="Roboto"/>
                <a:ea typeface="Cambria" panose="02040503050406030204" pitchFamily="18" charset="0"/>
              </a:rPr>
              <a:t>общая </a:t>
            </a:r>
            <a:r>
              <a:rPr lang="ru-RU" dirty="0" smtClean="0">
                <a:latin typeface="Roboto"/>
                <a:ea typeface="Cambria" panose="02040503050406030204" pitchFamily="18" charset="0"/>
              </a:rPr>
              <a:t>ответственность</a:t>
            </a:r>
            <a:endParaRPr lang="ru-RU" dirty="0">
              <a:latin typeface="Roboto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Roboto"/>
                <a:ea typeface="Cambria" panose="02040503050406030204" pitchFamily="18" charset="0"/>
              </a:rPr>
              <a:t>Травлю  </a:t>
            </a:r>
            <a:r>
              <a:rPr lang="ru-RU" dirty="0">
                <a:latin typeface="Roboto"/>
                <a:ea typeface="Cambria" panose="02040503050406030204" pitchFamily="18" charset="0"/>
              </a:rPr>
              <a:t>нельзя связывать с оценкой конкретного учителя или школы в целом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Roboto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Roboto"/>
                <a:ea typeface="Cambria" panose="02040503050406030204" pitchFamily="18" charset="0"/>
              </a:rPr>
              <a:t>Школа </a:t>
            </a:r>
            <a:r>
              <a:rPr lang="ru-RU" dirty="0">
                <a:latin typeface="Roboto"/>
                <a:ea typeface="Cambria" panose="02040503050406030204" pitchFamily="18" charset="0"/>
              </a:rPr>
              <a:t>несет ответственность за здоровье детей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Roboto"/>
                <a:ea typeface="Cambria" panose="02040503050406030204" pitchFamily="18" charset="0"/>
              </a:rPr>
              <a:t>Профилактика </a:t>
            </a:r>
            <a:r>
              <a:rPr lang="ru-RU" dirty="0" err="1">
                <a:latin typeface="Roboto"/>
                <a:ea typeface="Cambria" panose="02040503050406030204" pitchFamily="18" charset="0"/>
              </a:rPr>
              <a:t>буллинга</a:t>
            </a:r>
            <a:r>
              <a:rPr lang="ru-RU" dirty="0">
                <a:latin typeface="Roboto"/>
                <a:ea typeface="Cambria" panose="02040503050406030204" pitchFamily="18" charset="0"/>
              </a:rPr>
              <a:t> должна быть частью организационной культуры школы</a:t>
            </a: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41" y="1823392"/>
            <a:ext cx="4182218" cy="26337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002136" y="449815"/>
            <a:ext cx="6024547" cy="135250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ru-RU" sz="3600" b="1" dirty="0">
                <a:solidFill>
                  <a:srgbClr val="CC6600"/>
                </a:solidFill>
                <a:ea typeface="+mn-ea"/>
                <a:cs typeface="+mn-cs"/>
              </a:rPr>
              <a:t>разделение ответственности между семьей и школой </a:t>
            </a:r>
          </a:p>
        </p:txBody>
      </p:sp>
    </p:spTree>
    <p:extLst>
      <p:ext uri="{BB962C8B-B14F-4D97-AF65-F5344CB8AC3E}">
        <p14:creationId xmlns:p14="http://schemas.microsoft.com/office/powerpoint/2010/main" val="42192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01" y="274226"/>
            <a:ext cx="3438442" cy="18228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6000" y="11726"/>
            <a:ext cx="6075388" cy="6113946"/>
          </a:xfrm>
          <a:prstGeom prst="rect">
            <a:avLst/>
          </a:prstGeom>
          <a:gradFill flip="none" rotWithShape="1">
            <a:gsLst>
              <a:gs pos="0">
                <a:srgbClr val="A86C3A">
                  <a:tint val="66000"/>
                  <a:satMod val="160000"/>
                </a:srgbClr>
              </a:gs>
              <a:gs pos="50000">
                <a:srgbClr val="A86C3A">
                  <a:tint val="44500"/>
                  <a:satMod val="160000"/>
                </a:srgbClr>
              </a:gs>
              <a:gs pos="100000">
                <a:srgbClr val="A86C3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644" y="722295"/>
            <a:ext cx="4960253" cy="447484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4789" y="1823392"/>
            <a:ext cx="6157211" cy="41744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077" y="1456797"/>
            <a:ext cx="4761389" cy="29629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10" y="293075"/>
            <a:ext cx="3438442" cy="18228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11" y="3720331"/>
            <a:ext cx="3109229" cy="8083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558" y="4676743"/>
            <a:ext cx="3987155" cy="868511"/>
          </a:xfrm>
          <a:prstGeom prst="rect">
            <a:avLst/>
          </a:prstGeom>
        </p:spPr>
      </p:pic>
      <p:sp>
        <p:nvSpPr>
          <p:cNvPr id="15" name="Стрелка влево 14"/>
          <p:cNvSpPr/>
          <p:nvPr/>
        </p:nvSpPr>
        <p:spPr>
          <a:xfrm rot="16200000">
            <a:off x="170512" y="2722448"/>
            <a:ext cx="1600185" cy="32298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Стрелка влево 15"/>
          <p:cNvSpPr/>
          <p:nvPr/>
        </p:nvSpPr>
        <p:spPr>
          <a:xfrm rot="16200000">
            <a:off x="3256211" y="3217706"/>
            <a:ext cx="2586143" cy="34490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32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1"/>
            <a:ext cx="6095999" cy="6128085"/>
          </a:xfrm>
          <a:prstGeom prst="rect">
            <a:avLst/>
          </a:prstGeom>
          <a:gradFill flip="none" rotWithShape="1">
            <a:gsLst>
              <a:gs pos="0">
                <a:srgbClr val="A86C3A">
                  <a:tint val="66000"/>
                  <a:satMod val="160000"/>
                </a:srgbClr>
              </a:gs>
              <a:gs pos="50000">
                <a:srgbClr val="A86C3A">
                  <a:tint val="44500"/>
                  <a:satMod val="160000"/>
                </a:srgbClr>
              </a:gs>
              <a:gs pos="100000">
                <a:srgbClr val="A86C3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20" y="902821"/>
            <a:ext cx="4960253" cy="447484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9895" y="1973178"/>
            <a:ext cx="4707165" cy="4154905"/>
          </a:xfrm>
        </p:spPr>
        <p:txBody>
          <a:bodyPr>
            <a:normAutofit fontScale="25000" lnSpcReduction="2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8000" dirty="0" smtClean="0">
                <a:latin typeface="Roboto"/>
                <a:ea typeface="Cambria" panose="02040503050406030204" pitchFamily="18" charset="0"/>
              </a:rPr>
              <a:t> </a:t>
            </a:r>
            <a:r>
              <a:rPr lang="ru-RU" sz="8000" dirty="0">
                <a:latin typeface="Roboto"/>
                <a:ea typeface="Cambria" panose="02040503050406030204" pitchFamily="18" charset="0"/>
              </a:rPr>
              <a:t>Ждать, что само пройдет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8000" dirty="0" smtClean="0">
                <a:latin typeface="Roboto"/>
                <a:ea typeface="Cambria" panose="02040503050406030204" pitchFamily="18" charset="0"/>
              </a:rPr>
              <a:t> </a:t>
            </a:r>
            <a:r>
              <a:rPr lang="ru-RU" sz="8000" dirty="0">
                <a:latin typeface="Roboto"/>
                <a:ea typeface="Cambria" panose="02040503050406030204" pitchFamily="18" charset="0"/>
              </a:rPr>
              <a:t>Искать причины </a:t>
            </a:r>
            <a:r>
              <a:rPr lang="ru-RU" sz="8000" dirty="0">
                <a:latin typeface="Roboto"/>
                <a:ea typeface="Cambria" panose="02040503050406030204" pitchFamily="18" charset="0"/>
              </a:rPr>
              <a:t>и </a:t>
            </a:r>
            <a:r>
              <a:rPr lang="ru-RU" sz="8000" dirty="0" smtClean="0">
                <a:latin typeface="Roboto"/>
                <a:ea typeface="Cambria" panose="02040503050406030204" pitchFamily="18" charset="0"/>
              </a:rPr>
              <a:t>объяснения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8000" dirty="0" smtClean="0">
                <a:latin typeface="Roboto"/>
                <a:ea typeface="Cambria" panose="02040503050406030204" pitchFamily="18" charset="0"/>
              </a:rPr>
              <a:t>Путать </a:t>
            </a:r>
            <a:r>
              <a:rPr lang="ru-RU" sz="8000" dirty="0">
                <a:latin typeface="Roboto"/>
                <a:ea typeface="Cambria" panose="02040503050406030204" pitchFamily="18" charset="0"/>
              </a:rPr>
              <a:t>травлю и непопулярность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8000" dirty="0" smtClean="0">
                <a:latin typeface="Roboto"/>
                <a:ea typeface="Cambria" panose="02040503050406030204" pitchFamily="18" charset="0"/>
              </a:rPr>
              <a:t>Считать </a:t>
            </a:r>
            <a:r>
              <a:rPr lang="ru-RU" sz="8000" dirty="0">
                <a:latin typeface="Roboto"/>
                <a:ea typeface="Cambria" panose="02040503050406030204" pitchFamily="18" charset="0"/>
              </a:rPr>
              <a:t>травлю проблемой только жертвы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8000" dirty="0" smtClean="0">
                <a:latin typeface="Roboto"/>
                <a:ea typeface="Cambria" panose="02040503050406030204" pitchFamily="18" charset="0"/>
              </a:rPr>
              <a:t>Считать </a:t>
            </a:r>
            <a:r>
              <a:rPr lang="ru-RU" sz="8000" dirty="0">
                <a:latin typeface="Roboto"/>
                <a:ea typeface="Cambria" panose="02040503050406030204" pitchFamily="18" charset="0"/>
              </a:rPr>
              <a:t>травлю проблемой личностей, </a:t>
            </a:r>
            <a:r>
              <a:rPr lang="ru-RU" sz="8000" dirty="0" smtClean="0">
                <a:latin typeface="Roboto"/>
                <a:ea typeface="Cambria" panose="02040503050406030204" pitchFamily="18" charset="0"/>
              </a:rPr>
              <a:t> </a:t>
            </a:r>
            <a:r>
              <a:rPr lang="ru-RU" sz="8000" dirty="0">
                <a:latin typeface="Roboto"/>
                <a:ea typeface="Cambria" panose="02040503050406030204" pitchFamily="18" charset="0"/>
              </a:rPr>
              <a:t>а не </a:t>
            </a:r>
            <a:r>
              <a:rPr lang="ru-RU" sz="8000" dirty="0" smtClean="0">
                <a:latin typeface="Roboto"/>
                <a:ea typeface="Cambria" panose="02040503050406030204" pitchFamily="18" charset="0"/>
              </a:rPr>
              <a:t>группы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8000" dirty="0" smtClean="0">
                <a:latin typeface="Roboto"/>
                <a:ea typeface="Cambria" panose="02040503050406030204" pitchFamily="18" charset="0"/>
              </a:rPr>
              <a:t>Давить </a:t>
            </a:r>
            <a:r>
              <a:rPr lang="ru-RU" sz="8000" dirty="0">
                <a:latin typeface="Roboto"/>
                <a:ea typeface="Cambria" panose="02040503050406030204" pitchFamily="18" charset="0"/>
              </a:rPr>
              <a:t>на </a:t>
            </a:r>
            <a:r>
              <a:rPr lang="ru-RU" sz="8000" dirty="0" smtClean="0">
                <a:latin typeface="Roboto"/>
                <a:ea typeface="Cambria" panose="02040503050406030204" pitchFamily="18" charset="0"/>
              </a:rPr>
              <a:t>жалость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8000" dirty="0" smtClean="0">
                <a:latin typeface="Roboto"/>
                <a:ea typeface="Cambria" panose="02040503050406030204" pitchFamily="18" charset="0"/>
              </a:rPr>
              <a:t>Принимать </a:t>
            </a:r>
            <a:r>
              <a:rPr lang="ru-RU" sz="8000" dirty="0">
                <a:latin typeface="Roboto"/>
                <a:ea typeface="Cambria" panose="02040503050406030204" pitchFamily="18" charset="0"/>
              </a:rPr>
              <a:t>правила игры</a:t>
            </a: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flipH="1">
            <a:off x="6424862" y="811033"/>
            <a:ext cx="4634054" cy="103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a typeface="Cambria" panose="02040503050406030204" pitchFamily="18" charset="0"/>
              </a:rPr>
              <a:t>Чего нельзя делать</a:t>
            </a:r>
            <a:endParaRPr lang="ru-RU" sz="3600" b="1" dirty="0"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17" y="1384676"/>
            <a:ext cx="3812460" cy="3511132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96000" y="-1755"/>
            <a:ext cx="6096000" cy="6128085"/>
          </a:xfrm>
          <a:prstGeom prst="rect">
            <a:avLst/>
          </a:prstGeom>
          <a:gradFill flip="none" rotWithShape="1">
            <a:gsLst>
              <a:gs pos="0">
                <a:srgbClr val="A86C3A">
                  <a:tint val="66000"/>
                  <a:satMod val="160000"/>
                </a:srgbClr>
              </a:gs>
              <a:gs pos="50000">
                <a:srgbClr val="A86C3A">
                  <a:tint val="44500"/>
                  <a:satMod val="160000"/>
                </a:srgbClr>
              </a:gs>
              <a:gs pos="100000">
                <a:srgbClr val="A86C3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" y="499465"/>
            <a:ext cx="5662293" cy="531814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7440" y="1700464"/>
            <a:ext cx="5429011" cy="4427620"/>
          </a:xfrm>
        </p:spPr>
        <p:txBody>
          <a:bodyPr>
            <a:normAutofit fontScale="40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5000" dirty="0" smtClean="0">
                <a:latin typeface="Roboto"/>
                <a:ea typeface="Cambria" panose="02040503050406030204" pitchFamily="18" charset="0"/>
              </a:rPr>
              <a:t>Присвоить </a:t>
            </a:r>
            <a:r>
              <a:rPr lang="ru-RU" sz="5000" dirty="0" smtClean="0">
                <a:latin typeface="Roboto"/>
                <a:ea typeface="Cambria" panose="02040503050406030204" pitchFamily="18" charset="0"/>
              </a:rPr>
              <a:t>проблему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5000" dirty="0" smtClean="0">
                <a:latin typeface="Roboto"/>
                <a:ea typeface="Cambria" panose="02040503050406030204" pitchFamily="18" charset="0"/>
              </a:rPr>
              <a:t>Назвать </a:t>
            </a:r>
            <a:r>
              <a:rPr lang="ru-RU" sz="5000" dirty="0">
                <a:latin typeface="Roboto"/>
                <a:ea typeface="Cambria" panose="02040503050406030204" pitchFamily="18" charset="0"/>
              </a:rPr>
              <a:t>явление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5000" dirty="0" smtClean="0">
                <a:latin typeface="Roboto"/>
                <a:ea typeface="Cambria" panose="02040503050406030204" pitchFamily="18" charset="0"/>
              </a:rPr>
              <a:t>Дать </a:t>
            </a:r>
            <a:r>
              <a:rPr lang="ru-RU" sz="5000" dirty="0">
                <a:latin typeface="Roboto"/>
                <a:ea typeface="Cambria" panose="02040503050406030204" pitchFamily="18" charset="0"/>
              </a:rPr>
              <a:t>однозначную оценку травле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5000" dirty="0" smtClean="0">
                <a:latin typeface="Roboto"/>
                <a:ea typeface="Cambria" panose="02040503050406030204" pitchFamily="18" charset="0"/>
              </a:rPr>
              <a:t>Обсуждать </a:t>
            </a:r>
            <a:r>
              <a:rPr lang="ru-RU" sz="5000" dirty="0">
                <a:latin typeface="Roboto"/>
                <a:ea typeface="Cambria" panose="02040503050406030204" pitchFamily="18" charset="0"/>
              </a:rPr>
              <a:t>травлю как проблему группы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5000" dirty="0" smtClean="0">
                <a:latin typeface="Roboto"/>
                <a:ea typeface="Cambria" panose="02040503050406030204" pitchFamily="18" charset="0"/>
              </a:rPr>
              <a:t>Активизировать </a:t>
            </a:r>
            <a:r>
              <a:rPr lang="ru-RU" sz="5000" dirty="0">
                <a:latin typeface="Roboto"/>
                <a:ea typeface="Cambria" panose="02040503050406030204" pitchFamily="18" charset="0"/>
              </a:rPr>
              <a:t>моральное </a:t>
            </a:r>
            <a:r>
              <a:rPr lang="ru-RU" sz="5000" dirty="0" smtClean="0">
                <a:latin typeface="Roboto"/>
                <a:ea typeface="Cambria" panose="02040503050406030204" pitchFamily="18" charset="0"/>
              </a:rPr>
              <a:t>чувство  </a:t>
            </a:r>
            <a:r>
              <a:rPr lang="ru-RU" sz="5000" dirty="0">
                <a:latin typeface="Roboto"/>
                <a:ea typeface="Cambria" panose="02040503050406030204" pitchFamily="18" charset="0"/>
              </a:rPr>
              <a:t>и сформулировать выбор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5000" dirty="0" smtClean="0">
                <a:latin typeface="Roboto"/>
                <a:ea typeface="Cambria" panose="02040503050406030204" pitchFamily="18" charset="0"/>
              </a:rPr>
              <a:t>Сформулировать </a:t>
            </a:r>
            <a:r>
              <a:rPr lang="ru-RU" sz="5000" dirty="0">
                <a:latin typeface="Roboto"/>
                <a:ea typeface="Cambria" panose="02040503050406030204" pitchFamily="18" charset="0"/>
              </a:rPr>
              <a:t>позитивные правила </a:t>
            </a:r>
            <a:r>
              <a:rPr lang="ru-RU" sz="5000" dirty="0" smtClean="0">
                <a:latin typeface="Roboto"/>
                <a:ea typeface="Cambria" panose="02040503050406030204" pitchFamily="18" charset="0"/>
              </a:rPr>
              <a:t>жизни </a:t>
            </a:r>
            <a:r>
              <a:rPr lang="ru-RU" sz="5000" dirty="0">
                <a:latin typeface="Roboto"/>
                <a:ea typeface="Cambria" panose="02040503050406030204" pitchFamily="18" charset="0"/>
              </a:rPr>
              <a:t>в группе и заключить </a:t>
            </a:r>
            <a:r>
              <a:rPr lang="ru-RU" sz="5000" dirty="0" smtClean="0">
                <a:latin typeface="Roboto"/>
                <a:ea typeface="Cambria" panose="02040503050406030204" pitchFamily="18" charset="0"/>
              </a:rPr>
              <a:t>контракт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5000" dirty="0" smtClean="0">
                <a:latin typeface="Roboto"/>
                <a:ea typeface="Cambria" panose="02040503050406030204" pitchFamily="18" charset="0"/>
              </a:rPr>
              <a:t>Поддерживать </a:t>
            </a:r>
            <a:r>
              <a:rPr lang="ru-RU" sz="5000" dirty="0" smtClean="0">
                <a:latin typeface="Roboto"/>
                <a:ea typeface="Cambria" panose="02040503050406030204" pitchFamily="18" charset="0"/>
              </a:rPr>
              <a:t>позитивные изменения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5000" dirty="0" smtClean="0">
                <a:latin typeface="Roboto"/>
                <a:ea typeface="Cambria" panose="02040503050406030204" pitchFamily="18" charset="0"/>
              </a:rPr>
              <a:t>Гармонизировать </a:t>
            </a:r>
            <a:r>
              <a:rPr lang="ru-RU" sz="5000" dirty="0">
                <a:latin typeface="Roboto"/>
                <a:ea typeface="Cambria" panose="02040503050406030204" pitchFamily="18" charset="0"/>
              </a:rPr>
              <a:t>иерархию</a:t>
            </a: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flipH="1">
            <a:off x="6430779" y="811033"/>
            <a:ext cx="4628139" cy="103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a typeface="Cambria" panose="02040503050406030204" pitchFamily="18" charset="0"/>
              </a:rPr>
              <a:t>Что можно </a:t>
            </a:r>
            <a:r>
              <a:rPr lang="ru-RU" sz="3600" b="1" dirty="0">
                <a:ea typeface="Cambria" panose="02040503050406030204" pitchFamily="18" charset="0"/>
              </a:rPr>
              <a:t>сделать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08" y="1049454"/>
            <a:ext cx="4029569" cy="3954749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28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1"/>
            <a:ext cx="6095999" cy="6128085"/>
          </a:xfrm>
          <a:prstGeom prst="rect">
            <a:avLst/>
          </a:prstGeom>
          <a:gradFill flip="none" rotWithShape="1">
            <a:gsLst>
              <a:gs pos="0">
                <a:srgbClr val="A86C3A">
                  <a:tint val="66000"/>
                  <a:satMod val="160000"/>
                </a:srgbClr>
              </a:gs>
              <a:gs pos="50000">
                <a:srgbClr val="A86C3A">
                  <a:tint val="44500"/>
                  <a:satMod val="160000"/>
                </a:srgbClr>
              </a:gs>
              <a:gs pos="100000">
                <a:srgbClr val="A86C3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20" y="902821"/>
            <a:ext cx="4960253" cy="447484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9896" y="1973178"/>
            <a:ext cx="4389020" cy="415490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200" dirty="0">
                <a:latin typeface="Roboto"/>
                <a:ea typeface="Cambria" panose="02040503050406030204" pitchFamily="18" charset="0"/>
              </a:rPr>
              <a:t>1. Текущая работа: обсуждение и мониторинг ситуации общения между школьниками по классам.</a:t>
            </a:r>
          </a:p>
          <a:p>
            <a:pPr marL="0" indent="0" algn="just">
              <a:buNone/>
            </a:pPr>
            <a:r>
              <a:rPr lang="ru-RU" sz="4200" dirty="0">
                <a:latin typeface="Roboto"/>
                <a:ea typeface="Cambria" panose="02040503050406030204" pitchFamily="18" charset="0"/>
              </a:rPr>
              <a:t>2. Просветительская работа со всеми категориями участников </a:t>
            </a:r>
            <a:r>
              <a:rPr lang="ru-RU" sz="4200" dirty="0" smtClean="0">
                <a:latin typeface="Roboto"/>
                <a:ea typeface="Cambria" panose="02040503050406030204" pitchFamily="18" charset="0"/>
              </a:rPr>
              <a:t>образовательного процесса</a:t>
            </a:r>
            <a:r>
              <a:rPr lang="ru-RU" sz="4200" dirty="0">
                <a:latin typeface="Roboto"/>
                <a:ea typeface="Cambria" panose="02040503050406030204" pitchFamily="18" charset="0"/>
              </a:rPr>
              <a:t>: учащимися, педагогами родителями.</a:t>
            </a:r>
          </a:p>
          <a:p>
            <a:pPr marL="0" indent="0" algn="just">
              <a:buNone/>
            </a:pPr>
            <a:r>
              <a:rPr lang="ru-RU" sz="4200" dirty="0">
                <a:latin typeface="Roboto"/>
                <a:ea typeface="Cambria" panose="02040503050406030204" pitchFamily="18" charset="0"/>
              </a:rPr>
              <a:t>3. Создание и распространение информационных материалов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flipH="1">
            <a:off x="6313416" y="811033"/>
            <a:ext cx="5349193" cy="103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57D57"/>
                </a:solidFill>
                <a:ea typeface="Cambria" panose="02040503050406030204" pitchFamily="18" charset="0"/>
              </a:rPr>
              <a:t>ПРЕВЕНТИВНЫЕ ДЕЙСТВИЯ</a:t>
            </a:r>
            <a:endParaRPr lang="ru-RU" sz="3200" b="1" dirty="0">
              <a:solidFill>
                <a:srgbClr val="F57D57"/>
              </a:solidFill>
              <a:ea typeface="Cambria" panose="020405030504060302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871" y="2097088"/>
            <a:ext cx="2492549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96000" y="-1755"/>
            <a:ext cx="6096000" cy="6128085"/>
          </a:xfrm>
          <a:prstGeom prst="rect">
            <a:avLst/>
          </a:prstGeom>
          <a:gradFill flip="none" rotWithShape="1">
            <a:gsLst>
              <a:gs pos="0">
                <a:srgbClr val="A86C3A">
                  <a:tint val="66000"/>
                  <a:satMod val="160000"/>
                </a:srgbClr>
              </a:gs>
              <a:gs pos="50000">
                <a:srgbClr val="A86C3A">
                  <a:tint val="44500"/>
                  <a:satMod val="160000"/>
                </a:srgbClr>
              </a:gs>
              <a:gs pos="100000">
                <a:srgbClr val="A86C3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5" y="237322"/>
            <a:ext cx="5662293" cy="531814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1700464"/>
            <a:ext cx="6096000" cy="4427620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Roboto"/>
                <a:ea typeface="Cambria" panose="02040503050406030204" pitchFamily="18" charset="0"/>
              </a:rPr>
              <a:t>Правила поведения в классе и школе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Roboto"/>
                <a:ea typeface="Cambria" panose="02040503050406030204" pitchFamily="18" charset="0"/>
              </a:rPr>
              <a:t>Классные часы (что такое травля, что делать, если травля происходит на моих глазах, что делать, если я знаю о травле)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Roboto"/>
                <a:ea typeface="Cambria" panose="02040503050406030204" pitchFamily="18" charset="0"/>
              </a:rPr>
              <a:t>Произведения искусства, посвященных проблеме травли (книги, фильмы)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Roboto"/>
                <a:ea typeface="Cambria" panose="02040503050406030204" pitchFamily="18" charset="0"/>
              </a:rPr>
              <a:t> Групповые занятия на темы уважения к окружающим, ответственности, </a:t>
            </a:r>
            <a:r>
              <a:rPr lang="ru-RU" sz="2200" dirty="0" err="1">
                <a:latin typeface="Roboto"/>
                <a:ea typeface="Cambria" panose="02040503050406030204" pitchFamily="18" charset="0"/>
              </a:rPr>
              <a:t>эмпатии</a:t>
            </a:r>
            <a:r>
              <a:rPr lang="ru-RU" sz="2200" dirty="0">
                <a:latin typeface="Roboto"/>
                <a:ea typeface="Cambria" panose="02040503050406030204" pitchFamily="18" charset="0"/>
              </a:rPr>
              <a:t>, способам бесконфликтного поведения (тренинги, социальные игры и т.д.)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Roboto"/>
                <a:ea typeface="Cambria" panose="02040503050406030204" pitchFamily="18" charset="0"/>
              </a:rPr>
              <a:t> Создание группы «управления гневом» для наиболее агрессивных учащихся школы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Roboto"/>
                <a:ea typeface="Cambria" panose="02040503050406030204" pitchFamily="18" charset="0"/>
              </a:rPr>
              <a:t> Создание группы поддержки для тех, кто был вовлечен в травлю в качестве жертвы</a:t>
            </a: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flipH="1">
            <a:off x="6430778" y="811033"/>
            <a:ext cx="5376210" cy="103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a typeface="Cambria" panose="02040503050406030204" pitchFamily="18" charset="0"/>
              </a:rPr>
              <a:t>Работа с обучающимися</a:t>
            </a:r>
            <a:endParaRPr lang="ru-RU" sz="3600" b="1" dirty="0"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79" y="4552112"/>
            <a:ext cx="1639966" cy="1335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77" y="1139814"/>
            <a:ext cx="3966328" cy="40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234" y="0"/>
            <a:ext cx="5811044" cy="531814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93514" y="3583742"/>
            <a:ext cx="2303285" cy="14935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202301" y="2557083"/>
            <a:ext cx="4919957" cy="2006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Roboto"/>
              </a:rPr>
              <a:t>КНИГИ-РЕКОМЕНДАЦИИ, </a:t>
            </a:r>
            <a:endParaRPr lang="ru-RU" sz="1600" b="1" dirty="0" smtClean="0">
              <a:latin typeface="Roboto"/>
            </a:endParaRPr>
          </a:p>
          <a:p>
            <a:pPr marL="0" indent="0">
              <a:buNone/>
            </a:pPr>
            <a:r>
              <a:rPr lang="ru-RU" sz="1600" b="1" dirty="0" smtClean="0">
                <a:latin typeface="Roboto"/>
              </a:rPr>
              <a:t>КАК </a:t>
            </a:r>
            <a:r>
              <a:rPr lang="ru-RU" sz="1600" b="1" dirty="0">
                <a:latin typeface="Roboto"/>
              </a:rPr>
              <a:t>БОРОТЬСЯ С БУЛЛИНГОМ</a:t>
            </a:r>
            <a:br>
              <a:rPr lang="ru-RU" sz="1600" b="1" dirty="0">
                <a:latin typeface="Roboto"/>
              </a:rPr>
            </a:br>
            <a:r>
              <a:rPr lang="ru-RU" sz="1600" b="1" dirty="0">
                <a:latin typeface="Roboto"/>
                <a:hlinkClick r:id="rId3"/>
              </a:rPr>
              <a:t>https://bullying.shkolamoskva.ru/category/teacher/read-teacher</a:t>
            </a:r>
            <a:r>
              <a:rPr lang="ru-RU" sz="1600" b="1" dirty="0" smtClean="0">
                <a:latin typeface="Roboto"/>
                <a:hlinkClick r:id="rId3"/>
              </a:rPr>
              <a:t>/</a:t>
            </a:r>
            <a:endParaRPr lang="ru-RU" sz="1600" b="1" dirty="0" smtClean="0">
              <a:latin typeface="Roboto"/>
            </a:endParaRPr>
          </a:p>
          <a:p>
            <a:pPr marL="0" indent="0">
              <a:buNone/>
            </a:pPr>
            <a:endParaRPr lang="ru-RU" sz="1600" dirty="0">
              <a:latin typeface="Roboto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 flipH="1">
            <a:off x="8590547" y="3563456"/>
            <a:ext cx="3439528" cy="90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16" y="406436"/>
            <a:ext cx="3101419" cy="19409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693" y="45152"/>
            <a:ext cx="1255885" cy="1877731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 flipH="1">
            <a:off x="7124191" y="56094"/>
            <a:ext cx="37451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Roboto"/>
                <a:hlinkClick r:id="rId6"/>
              </a:rPr>
              <a:t>«Почему я? История белой вороны»</a:t>
            </a:r>
          </a:p>
          <a:p>
            <a:pPr algn="just"/>
            <a:r>
              <a:rPr lang="ru-RU" sz="1400" dirty="0">
                <a:solidFill>
                  <a:srgbClr val="212529"/>
                </a:solidFill>
                <a:latin typeface="Roboto"/>
              </a:rPr>
              <a:t>Практичное руководство по борьбе со школьной травлей. Удивительно, но книга написана ребенком, который смог справится с </a:t>
            </a:r>
            <a:r>
              <a:rPr lang="ru-RU" sz="1400" dirty="0" err="1">
                <a:solidFill>
                  <a:srgbClr val="212529"/>
                </a:solidFill>
                <a:latin typeface="Roboto"/>
              </a:rPr>
              <a:t>буллингом</a:t>
            </a:r>
            <a:r>
              <a:rPr lang="ru-RU" sz="1400" dirty="0">
                <a:solidFill>
                  <a:srgbClr val="212529"/>
                </a:solidFill>
                <a:latin typeface="Roboto"/>
              </a:rPr>
              <a:t>. Девушка учит, как стать сильнее и не обращать внимания на недоброжелателей.</a:t>
            </a:r>
            <a:endParaRPr lang="ru-RU" sz="1400" b="0" i="0" dirty="0">
              <a:solidFill>
                <a:srgbClr val="212529"/>
              </a:solidFill>
              <a:effectLst/>
              <a:latin typeface="Roboto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/>
          <a:srcRect l="26902" t="-1661" r="27170"/>
          <a:stretch/>
        </p:blipFill>
        <p:spPr>
          <a:xfrm>
            <a:off x="5746746" y="2132933"/>
            <a:ext cx="1334562" cy="1636377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7124191" y="2132933"/>
            <a:ext cx="46416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57D57"/>
                </a:solidFill>
                <a:latin typeface="Roboto"/>
                <a:hlinkClick r:id="rId8"/>
              </a:rPr>
              <a:t>«Как остановить травлю?»</a:t>
            </a:r>
          </a:p>
          <a:p>
            <a:r>
              <a:rPr lang="ru-RU" sz="1400" dirty="0">
                <a:solidFill>
                  <a:srgbClr val="212529"/>
                </a:solidFill>
                <a:latin typeface="Roboto"/>
              </a:rPr>
              <a:t>Популярный психолог Эндрю </a:t>
            </a:r>
            <a:r>
              <a:rPr lang="ru-RU" sz="1400" dirty="0" err="1">
                <a:solidFill>
                  <a:srgbClr val="212529"/>
                </a:solidFill>
                <a:latin typeface="Roboto"/>
              </a:rPr>
              <a:t>Мэтьюз</a:t>
            </a:r>
            <a:r>
              <a:rPr lang="ru-RU" sz="1400" dirty="0">
                <a:solidFill>
                  <a:srgbClr val="212529"/>
                </a:solidFill>
                <a:latin typeface="Roboto"/>
              </a:rPr>
              <a:t> в своей книге рассказывает, как помочь ребенку справиться с обидчиками в школе и в Интернете. Издание подходит как для родителей, так и для самих подростков.</a:t>
            </a:r>
            <a:endParaRPr lang="ru-RU" sz="1400" b="0" i="0" dirty="0">
              <a:solidFill>
                <a:srgbClr val="212529"/>
              </a:solidFill>
              <a:effectLst/>
              <a:latin typeface="Roboto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/>
          <a:srcRect l="31633" t="2544" r="31585" b="3733"/>
          <a:stretch/>
        </p:blipFill>
        <p:spPr>
          <a:xfrm>
            <a:off x="5792631" y="4120654"/>
            <a:ext cx="1114007" cy="1776387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 flipH="1">
            <a:off x="7124191" y="4120654"/>
            <a:ext cx="46416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57D57"/>
                </a:solidFill>
                <a:latin typeface="Roboto"/>
                <a:ea typeface="Cambria" panose="02040503050406030204" pitchFamily="18" charset="0"/>
                <a:hlinkClick r:id="rId10"/>
              </a:rPr>
              <a:t>«Травля. </a:t>
            </a:r>
            <a:r>
              <a:rPr lang="ru-RU" sz="1600" b="1" dirty="0" smtClean="0">
                <a:solidFill>
                  <a:srgbClr val="F57D57"/>
                </a:solidFill>
                <a:latin typeface="Roboto"/>
                <a:ea typeface="Cambria" panose="02040503050406030204" pitchFamily="18" charset="0"/>
                <a:hlinkClick r:id="rId10"/>
              </a:rPr>
              <a:t> Со взрослыми </a:t>
            </a:r>
            <a:r>
              <a:rPr lang="ru-RU" sz="1600" b="1" dirty="0">
                <a:solidFill>
                  <a:srgbClr val="F57D57"/>
                </a:solidFill>
                <a:latin typeface="Roboto"/>
                <a:ea typeface="Cambria" panose="02040503050406030204" pitchFamily="18" charset="0"/>
                <a:hlinkClick r:id="rId10"/>
              </a:rPr>
              <a:t>согласовано»</a:t>
            </a:r>
          </a:p>
          <a:p>
            <a:r>
              <a:rPr lang="ru-RU" sz="1200" dirty="0">
                <a:latin typeface="Roboto"/>
                <a:ea typeface="Cambria" panose="02040503050406030204" pitchFamily="18" charset="0"/>
              </a:rPr>
              <a:t>Автор книги Светлана </a:t>
            </a:r>
            <a:r>
              <a:rPr lang="ru-RU" sz="1200" dirty="0" err="1">
                <a:latin typeface="Roboto"/>
                <a:ea typeface="Cambria" panose="02040503050406030204" pitchFamily="18" charset="0"/>
              </a:rPr>
              <a:t>Моторина</a:t>
            </a:r>
            <a:r>
              <a:rPr lang="ru-RU" sz="1200" dirty="0">
                <a:latin typeface="Roboto"/>
                <a:ea typeface="Cambria" panose="02040503050406030204" pitchFamily="18" charset="0"/>
              </a:rPr>
              <a:t> — мама двоих детей, которая на собственном опыте убедилась, что не весь взрослый мир настроен на тонкости детской души. В школе сын Светланы подвергся травле, с которой боролись всей семьей. И — победили! После этого Светлана создала подробное руководство по борьбе со школьным </a:t>
            </a:r>
            <a:r>
              <a:rPr lang="ru-RU" sz="1200" dirty="0" err="1">
                <a:latin typeface="Roboto"/>
                <a:ea typeface="Cambria" panose="02040503050406030204" pitchFamily="18" charset="0"/>
              </a:rPr>
              <a:t>буллингом</a:t>
            </a:r>
            <a:r>
              <a:rPr lang="ru-RU" sz="1200" dirty="0">
                <a:latin typeface="Roboto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0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755</TotalTime>
  <Words>741</Words>
  <Application>Microsoft Office PowerPoint</Application>
  <PresentationFormat>Широкоэкранный</PresentationFormat>
  <Paragraphs>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Cambria</vt:lpstr>
      <vt:lpstr>Gill Sans MT</vt:lpstr>
      <vt:lpstr>Roboto</vt:lpstr>
      <vt:lpstr>Gallery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Чего не надо делать</dc:title>
  <dc:creator>metodist38</dc:creator>
  <cp:lastModifiedBy>metodist38</cp:lastModifiedBy>
  <cp:revision>56</cp:revision>
  <dcterms:created xsi:type="dcterms:W3CDTF">2024-02-06T05:01:32Z</dcterms:created>
  <dcterms:modified xsi:type="dcterms:W3CDTF">2024-02-14T07:35:19Z</dcterms:modified>
</cp:coreProperties>
</file>