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4" r:id="rId2"/>
  </p:sldMasterIdLst>
  <p:notesMasterIdLst>
    <p:notesMasterId r:id="rId26"/>
  </p:notesMasterIdLst>
  <p:sldIdLst>
    <p:sldId id="328" r:id="rId3"/>
    <p:sldId id="559" r:id="rId4"/>
    <p:sldId id="560" r:id="rId5"/>
    <p:sldId id="580" r:id="rId6"/>
    <p:sldId id="579" r:id="rId7"/>
    <p:sldId id="562" r:id="rId8"/>
    <p:sldId id="563" r:id="rId9"/>
    <p:sldId id="569" r:id="rId10"/>
    <p:sldId id="570" r:id="rId11"/>
    <p:sldId id="564" r:id="rId12"/>
    <p:sldId id="565" r:id="rId13"/>
    <p:sldId id="571" r:id="rId14"/>
    <p:sldId id="572" r:id="rId15"/>
    <p:sldId id="566" r:id="rId16"/>
    <p:sldId id="567" r:id="rId17"/>
    <p:sldId id="574" r:id="rId18"/>
    <p:sldId id="575" r:id="rId19"/>
    <p:sldId id="573" r:id="rId20"/>
    <p:sldId id="576" r:id="rId21"/>
    <p:sldId id="578" r:id="rId22"/>
    <p:sldId id="577" r:id="rId23"/>
    <p:sldId id="550" r:id="rId24"/>
    <p:sldId id="541" r:id="rId25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3E88577-7E39-4A40-A65C-ED84033A8D1B}">
          <p14:sldIdLst>
            <p14:sldId id="328"/>
            <p14:sldId id="559"/>
            <p14:sldId id="560"/>
            <p14:sldId id="580"/>
            <p14:sldId id="579"/>
            <p14:sldId id="562"/>
            <p14:sldId id="563"/>
            <p14:sldId id="569"/>
            <p14:sldId id="570"/>
            <p14:sldId id="564"/>
            <p14:sldId id="565"/>
            <p14:sldId id="571"/>
            <p14:sldId id="572"/>
            <p14:sldId id="566"/>
            <p14:sldId id="567"/>
            <p14:sldId id="574"/>
            <p14:sldId id="575"/>
            <p14:sldId id="573"/>
            <p14:sldId id="576"/>
            <p14:sldId id="578"/>
            <p14:sldId id="577"/>
            <p14:sldId id="550"/>
          </p14:sldIdLst>
        </p14:section>
        <p14:section name="Раздел без заголовка" id="{CE3D871D-2C78-409D-A9F7-779BB592CE80}">
          <p14:sldIdLst>
            <p14:sldId id="54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DAC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>
      <p:cViewPr varScale="1">
        <p:scale>
          <a:sx n="64" d="100"/>
          <a:sy n="64" d="100"/>
        </p:scale>
        <p:origin x="7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61A3D-31CA-425A-9BD2-57430B4E64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813D1D-9C14-41AB-9F7B-35589920E801}">
      <dgm:prSet/>
      <dgm:spPr>
        <a:solidFill>
          <a:schemeClr val="tx1"/>
        </a:solidFill>
      </dgm:spPr>
      <dgm:t>
        <a:bodyPr/>
        <a:lstStyle/>
        <a:p>
          <a:pPr rtl="0"/>
          <a:r>
            <a:rPr lang="ru-RU" dirty="0" smtClean="0"/>
            <a:t>Кураторам школьных служб медиации (примирения)</a:t>
          </a:r>
          <a:endParaRPr lang="ru-RU" dirty="0"/>
        </a:p>
      </dgm:t>
    </dgm:pt>
    <dgm:pt modelId="{2F42AB20-55F3-4832-AFFE-7C94615DF866}" type="parTrans" cxnId="{8EAB6154-0257-4EA4-AAE2-5C1AEF77C228}">
      <dgm:prSet/>
      <dgm:spPr/>
      <dgm:t>
        <a:bodyPr/>
        <a:lstStyle/>
        <a:p>
          <a:endParaRPr lang="ru-RU"/>
        </a:p>
      </dgm:t>
    </dgm:pt>
    <dgm:pt modelId="{303D1AFA-048D-4577-BDBA-D7E9A41FC565}" type="sibTrans" cxnId="{8EAB6154-0257-4EA4-AAE2-5C1AEF77C228}">
      <dgm:prSet/>
      <dgm:spPr/>
      <dgm:t>
        <a:bodyPr/>
        <a:lstStyle/>
        <a:p>
          <a:endParaRPr lang="ru-RU"/>
        </a:p>
      </dgm:t>
    </dgm:pt>
    <dgm:pt modelId="{12BCC82E-A629-4623-9878-01631A910421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исключить 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из локальных нормативных документов ссылку на </a:t>
          </a:r>
          <a:r>
            <a:rPr lang="ru-RU" sz="16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ФЗ № 193-ФЗ 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от 27 июля 2010 г. «Об альтернативной процедуре урегулирования споров с участием посредника (процедуре медиации)»;</a:t>
          </a:r>
          <a:endParaRPr lang="ru-RU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582EDB9-C88B-464C-B06B-3ABDBCDAA2C7}" type="parTrans" cxnId="{2278AE4E-9B14-4097-99EF-34D940F6E55F}">
      <dgm:prSet/>
      <dgm:spPr/>
      <dgm:t>
        <a:bodyPr/>
        <a:lstStyle/>
        <a:p>
          <a:endParaRPr lang="ru-RU"/>
        </a:p>
      </dgm:t>
    </dgm:pt>
    <dgm:pt modelId="{C0B3D12D-D481-414B-AA18-5EF07BAA8BEE}" type="sibTrans" cxnId="{2278AE4E-9B14-4097-99EF-34D940F6E55F}">
      <dgm:prSet/>
      <dgm:spPr/>
      <dgm:t>
        <a:bodyPr/>
        <a:lstStyle/>
        <a:p>
          <a:endParaRPr lang="ru-RU"/>
        </a:p>
      </dgm:t>
    </dgm:pt>
    <dgm:pt modelId="{8297FEA6-BED6-4E22-89E5-2FE69A78A684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устранить замечания 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по содержанию и оформлению документации, сделанные в ходе изучения состояния дел по деятельности школьных служб медиации (примирения);</a:t>
          </a:r>
          <a:endParaRPr lang="ru-RU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0CA9ECD-E814-466A-AFAD-53C67733CEA3}" type="parTrans" cxnId="{CE5BE68D-9C1E-4C98-8AAC-902C98BCBB58}">
      <dgm:prSet/>
      <dgm:spPr/>
      <dgm:t>
        <a:bodyPr/>
        <a:lstStyle/>
        <a:p>
          <a:endParaRPr lang="ru-RU"/>
        </a:p>
      </dgm:t>
    </dgm:pt>
    <dgm:pt modelId="{ABDDBD99-AAA4-4CB0-973F-A0BF126194C9}" type="sibTrans" cxnId="{CE5BE68D-9C1E-4C98-8AAC-902C98BCBB58}">
      <dgm:prSet/>
      <dgm:spPr/>
      <dgm:t>
        <a:bodyPr/>
        <a:lstStyle/>
        <a:p>
          <a:endParaRPr lang="ru-RU"/>
        </a:p>
      </dgm:t>
    </dgm:pt>
    <dgm:pt modelId="{383E0D99-9134-4F24-8D4A-2EE17D6E1F08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rtl="0"/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организовать обучение юных волонтеров, участников школьных служб медиации (примирения) на базе школы;</a:t>
          </a:r>
          <a:endParaRPr lang="ru-RU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6771C7E-08BD-43F5-B80C-9EFFDAC18254}" type="parTrans" cxnId="{D74FEBCB-9928-4D83-BDC6-319FB5CCAD07}">
      <dgm:prSet/>
      <dgm:spPr/>
      <dgm:t>
        <a:bodyPr/>
        <a:lstStyle/>
        <a:p>
          <a:endParaRPr lang="ru-RU"/>
        </a:p>
      </dgm:t>
    </dgm:pt>
    <dgm:pt modelId="{BBB3369C-A837-4775-A130-803BE062153D}" type="sibTrans" cxnId="{D74FEBCB-9928-4D83-BDC6-319FB5CCAD07}">
      <dgm:prSet/>
      <dgm:spPr/>
      <dgm:t>
        <a:bodyPr/>
        <a:lstStyle/>
        <a:p>
          <a:endParaRPr lang="ru-RU"/>
        </a:p>
      </dgm:t>
    </dgm:pt>
    <dgm:pt modelId="{15B7032F-6EFA-4E4D-9276-DF570B153104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rtl="0"/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организовать и провести </a:t>
          </a:r>
          <a:r>
            <a:rPr lang="ru-RU" sz="16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мероприятия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 по ознакомлению педагогов </a:t>
          </a:r>
          <a:r>
            <a:rPr lang="ru-RU" sz="16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с восстановительным подходом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 и обеспечить его внедрение в образовательное пространство школы;</a:t>
          </a:r>
          <a:endParaRPr lang="ru-RU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A423CA3-F0DD-4CEB-A5B5-510C276A56B7}" type="parTrans" cxnId="{D5BF7D67-F292-42F4-8877-BCA53D06C421}">
      <dgm:prSet/>
      <dgm:spPr/>
      <dgm:t>
        <a:bodyPr/>
        <a:lstStyle/>
        <a:p>
          <a:endParaRPr lang="ru-RU"/>
        </a:p>
      </dgm:t>
    </dgm:pt>
    <dgm:pt modelId="{04F2411E-E422-4B25-B44E-1C06CB31812A}" type="sibTrans" cxnId="{D5BF7D67-F292-42F4-8877-BCA53D06C421}">
      <dgm:prSet/>
      <dgm:spPr/>
      <dgm:t>
        <a:bodyPr/>
        <a:lstStyle/>
        <a:p>
          <a:endParaRPr lang="ru-RU"/>
        </a:p>
      </dgm:t>
    </dgm:pt>
    <dgm:pt modelId="{5F1D70D2-5F54-4AF9-BFFC-BDAD578206FB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rtl="0"/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при проведении процедуры медиации </a:t>
          </a:r>
          <a:r>
            <a:rPr lang="ru-RU" sz="16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использовать примирительный договор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, как важную составляющую процедуры медиации;</a:t>
          </a:r>
          <a:endParaRPr lang="ru-RU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5E0ACCC-36DE-4164-B013-1E00C667D721}" type="parTrans" cxnId="{122AF059-E668-4406-B6EC-4D878C71D86E}">
      <dgm:prSet/>
      <dgm:spPr/>
      <dgm:t>
        <a:bodyPr/>
        <a:lstStyle/>
        <a:p>
          <a:endParaRPr lang="ru-RU"/>
        </a:p>
      </dgm:t>
    </dgm:pt>
    <dgm:pt modelId="{00EAA950-E877-45C7-B00F-0303EDA1A643}" type="sibTrans" cxnId="{122AF059-E668-4406-B6EC-4D878C71D86E}">
      <dgm:prSet/>
      <dgm:spPr/>
      <dgm:t>
        <a:bodyPr/>
        <a:lstStyle/>
        <a:p>
          <a:endParaRPr lang="ru-RU"/>
        </a:p>
      </dgm:t>
    </dgm:pt>
    <dgm:pt modelId="{46401E69-4F00-46BC-9CCF-49BC880E0893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активно использовать 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в работе (в том числе, профилактической) технологию </a:t>
          </a:r>
          <a:r>
            <a:rPr lang="ru-RU" sz="16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«Круг сообщества»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;</a:t>
          </a:r>
          <a:endParaRPr lang="ru-RU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C28AA0B-7A35-4BAF-9AA0-158A66CF6B3E}" type="parTrans" cxnId="{6624EF81-4380-4D00-BE5F-29A00E0EE5B9}">
      <dgm:prSet/>
      <dgm:spPr/>
      <dgm:t>
        <a:bodyPr/>
        <a:lstStyle/>
        <a:p>
          <a:endParaRPr lang="ru-RU"/>
        </a:p>
      </dgm:t>
    </dgm:pt>
    <dgm:pt modelId="{7AF78EB0-1879-4885-9513-6B28F2EA32BF}" type="sibTrans" cxnId="{6624EF81-4380-4D00-BE5F-29A00E0EE5B9}">
      <dgm:prSet/>
      <dgm:spPr/>
      <dgm:t>
        <a:bodyPr/>
        <a:lstStyle/>
        <a:p>
          <a:endParaRPr lang="ru-RU"/>
        </a:p>
      </dgm:t>
    </dgm:pt>
    <dgm:pt modelId="{FBED02B2-135A-494F-8C58-7FF5DB6CCD97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использовать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 в работе </a:t>
          </a:r>
          <a:r>
            <a:rPr lang="ru-RU" sz="16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материалы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, размещенные в разделе «Создание и развитие школьных служб медиации (примирения) рубрики « </a:t>
          </a:r>
          <a:r>
            <a:rPr lang="ru-RU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ПсихологиЯ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 » на </a:t>
          </a:r>
          <a:r>
            <a:rPr lang="ru-RU" sz="16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сайте МАУ ИМЦ </a:t>
          </a:r>
          <a:r>
            <a:rPr lang="ru-RU" sz="1600" dirty="0" smtClean="0">
              <a:latin typeface="Cambria" panose="02040503050406030204" pitchFamily="18" charset="0"/>
              <a:ea typeface="Cambria" panose="02040503050406030204" pitchFamily="18" charset="0"/>
            </a:rPr>
            <a:t>г. Томска.</a:t>
          </a:r>
          <a:endParaRPr lang="ru-RU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E83E4D2-B15F-40BA-A3BF-75DC361D6E71}" type="parTrans" cxnId="{F982B012-69AC-4318-9577-86F49ECE02EE}">
      <dgm:prSet/>
      <dgm:spPr/>
      <dgm:t>
        <a:bodyPr/>
        <a:lstStyle/>
        <a:p>
          <a:endParaRPr lang="ru-RU"/>
        </a:p>
      </dgm:t>
    </dgm:pt>
    <dgm:pt modelId="{25E98B72-C19E-4D4F-A51E-F43223A9E150}" type="sibTrans" cxnId="{F982B012-69AC-4318-9577-86F49ECE02EE}">
      <dgm:prSet/>
      <dgm:spPr/>
      <dgm:t>
        <a:bodyPr/>
        <a:lstStyle/>
        <a:p>
          <a:endParaRPr lang="ru-RU"/>
        </a:p>
      </dgm:t>
    </dgm:pt>
    <dgm:pt modelId="{50A2472E-56D3-4346-8CE8-25728EDF0F1D}" type="pres">
      <dgm:prSet presAssocID="{44861A3D-31CA-425A-9BD2-57430B4E64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7A7838-B143-4947-AA7F-F3ACDF622260}" type="pres">
      <dgm:prSet presAssocID="{91813D1D-9C14-41AB-9F7B-35589920E801}" presName="linNode" presStyleCnt="0"/>
      <dgm:spPr/>
    </dgm:pt>
    <dgm:pt modelId="{7C169085-63C1-4CC0-929F-1426B7AB5F82}" type="pres">
      <dgm:prSet presAssocID="{91813D1D-9C14-41AB-9F7B-35589920E801}" presName="parentText" presStyleLbl="node1" presStyleIdx="0" presStyleCnt="1" custScaleX="890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A0968-3035-400C-8538-0B596D3C0B20}" type="pres">
      <dgm:prSet presAssocID="{91813D1D-9C14-41AB-9F7B-35589920E80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82B012-69AC-4318-9577-86F49ECE02EE}" srcId="{91813D1D-9C14-41AB-9F7B-35589920E801}" destId="{FBED02B2-135A-494F-8C58-7FF5DB6CCD97}" srcOrd="6" destOrd="0" parTransId="{AE83E4D2-B15F-40BA-A3BF-75DC361D6E71}" sibTransId="{25E98B72-C19E-4D4F-A51E-F43223A9E150}"/>
    <dgm:cxn modelId="{CD7726C2-CEA7-496E-8DDF-B6859DCAEA36}" type="presOf" srcId="{FBED02B2-135A-494F-8C58-7FF5DB6CCD97}" destId="{5F7A0968-3035-400C-8538-0B596D3C0B20}" srcOrd="0" destOrd="6" presId="urn:microsoft.com/office/officeart/2005/8/layout/vList5"/>
    <dgm:cxn modelId="{122AF059-E668-4406-B6EC-4D878C71D86E}" srcId="{91813D1D-9C14-41AB-9F7B-35589920E801}" destId="{5F1D70D2-5F54-4AF9-BFFC-BDAD578206FB}" srcOrd="4" destOrd="0" parTransId="{65E0ACCC-36DE-4164-B013-1E00C667D721}" sibTransId="{00EAA950-E877-45C7-B00F-0303EDA1A643}"/>
    <dgm:cxn modelId="{8E70EA24-08BF-4CA3-A428-CCB6688CEE0F}" type="presOf" srcId="{15B7032F-6EFA-4E4D-9276-DF570B153104}" destId="{5F7A0968-3035-400C-8538-0B596D3C0B20}" srcOrd="0" destOrd="3" presId="urn:microsoft.com/office/officeart/2005/8/layout/vList5"/>
    <dgm:cxn modelId="{412BEC06-98E7-4819-981F-42CE2EE29AD7}" type="presOf" srcId="{46401E69-4F00-46BC-9CCF-49BC880E0893}" destId="{5F7A0968-3035-400C-8538-0B596D3C0B20}" srcOrd="0" destOrd="5" presId="urn:microsoft.com/office/officeart/2005/8/layout/vList5"/>
    <dgm:cxn modelId="{8EAB6154-0257-4EA4-AAE2-5C1AEF77C228}" srcId="{44861A3D-31CA-425A-9BD2-57430B4E6405}" destId="{91813D1D-9C14-41AB-9F7B-35589920E801}" srcOrd="0" destOrd="0" parTransId="{2F42AB20-55F3-4832-AFFE-7C94615DF866}" sibTransId="{303D1AFA-048D-4577-BDBA-D7E9A41FC565}"/>
    <dgm:cxn modelId="{F589FCAB-6F69-461A-B49B-2A6C75E11EF6}" type="presOf" srcId="{44861A3D-31CA-425A-9BD2-57430B4E6405}" destId="{50A2472E-56D3-4346-8CE8-25728EDF0F1D}" srcOrd="0" destOrd="0" presId="urn:microsoft.com/office/officeart/2005/8/layout/vList5"/>
    <dgm:cxn modelId="{D5BF7D67-F292-42F4-8877-BCA53D06C421}" srcId="{91813D1D-9C14-41AB-9F7B-35589920E801}" destId="{15B7032F-6EFA-4E4D-9276-DF570B153104}" srcOrd="3" destOrd="0" parTransId="{7A423CA3-F0DD-4CEB-A5B5-510C276A56B7}" sibTransId="{04F2411E-E422-4B25-B44E-1C06CB31812A}"/>
    <dgm:cxn modelId="{42E994C2-8225-4EC6-ACDF-2152F4A8E7BA}" type="presOf" srcId="{91813D1D-9C14-41AB-9F7B-35589920E801}" destId="{7C169085-63C1-4CC0-929F-1426B7AB5F82}" srcOrd="0" destOrd="0" presId="urn:microsoft.com/office/officeart/2005/8/layout/vList5"/>
    <dgm:cxn modelId="{B861B28A-BFA9-4FD1-BBE0-743D7E210360}" type="presOf" srcId="{383E0D99-9134-4F24-8D4A-2EE17D6E1F08}" destId="{5F7A0968-3035-400C-8538-0B596D3C0B20}" srcOrd="0" destOrd="2" presId="urn:microsoft.com/office/officeart/2005/8/layout/vList5"/>
    <dgm:cxn modelId="{2278AE4E-9B14-4097-99EF-34D940F6E55F}" srcId="{91813D1D-9C14-41AB-9F7B-35589920E801}" destId="{12BCC82E-A629-4623-9878-01631A910421}" srcOrd="0" destOrd="0" parTransId="{3582EDB9-C88B-464C-B06B-3ABDBCDAA2C7}" sibTransId="{C0B3D12D-D481-414B-AA18-5EF07BAA8BEE}"/>
    <dgm:cxn modelId="{6624EF81-4380-4D00-BE5F-29A00E0EE5B9}" srcId="{91813D1D-9C14-41AB-9F7B-35589920E801}" destId="{46401E69-4F00-46BC-9CCF-49BC880E0893}" srcOrd="5" destOrd="0" parTransId="{5C28AA0B-7A35-4BAF-9AA0-158A66CF6B3E}" sibTransId="{7AF78EB0-1879-4885-9513-6B28F2EA32BF}"/>
    <dgm:cxn modelId="{BF11DDF2-051D-443B-AECB-CF71F762105B}" type="presOf" srcId="{8297FEA6-BED6-4E22-89E5-2FE69A78A684}" destId="{5F7A0968-3035-400C-8538-0B596D3C0B20}" srcOrd="0" destOrd="1" presId="urn:microsoft.com/office/officeart/2005/8/layout/vList5"/>
    <dgm:cxn modelId="{CE5BE68D-9C1E-4C98-8AAC-902C98BCBB58}" srcId="{91813D1D-9C14-41AB-9F7B-35589920E801}" destId="{8297FEA6-BED6-4E22-89E5-2FE69A78A684}" srcOrd="1" destOrd="0" parTransId="{00CA9ECD-E814-466A-AFAD-53C67733CEA3}" sibTransId="{ABDDBD99-AAA4-4CB0-973F-A0BF126194C9}"/>
    <dgm:cxn modelId="{99D56109-8075-4830-8DA5-D8D4D9706761}" type="presOf" srcId="{5F1D70D2-5F54-4AF9-BFFC-BDAD578206FB}" destId="{5F7A0968-3035-400C-8538-0B596D3C0B20}" srcOrd="0" destOrd="4" presId="urn:microsoft.com/office/officeart/2005/8/layout/vList5"/>
    <dgm:cxn modelId="{D74FEBCB-9928-4D83-BDC6-319FB5CCAD07}" srcId="{91813D1D-9C14-41AB-9F7B-35589920E801}" destId="{383E0D99-9134-4F24-8D4A-2EE17D6E1F08}" srcOrd="2" destOrd="0" parTransId="{E6771C7E-08BD-43F5-B80C-9EFFDAC18254}" sibTransId="{BBB3369C-A837-4775-A130-803BE062153D}"/>
    <dgm:cxn modelId="{D0DB6DBD-F1BB-449D-80AA-A4758EA5D190}" type="presOf" srcId="{12BCC82E-A629-4623-9878-01631A910421}" destId="{5F7A0968-3035-400C-8538-0B596D3C0B20}" srcOrd="0" destOrd="0" presId="urn:microsoft.com/office/officeart/2005/8/layout/vList5"/>
    <dgm:cxn modelId="{DFB2E194-118F-423D-ABE5-4CA109A8454F}" type="presParOf" srcId="{50A2472E-56D3-4346-8CE8-25728EDF0F1D}" destId="{F47A7838-B143-4947-AA7F-F3ACDF622260}" srcOrd="0" destOrd="0" presId="urn:microsoft.com/office/officeart/2005/8/layout/vList5"/>
    <dgm:cxn modelId="{C42E5259-8DE9-44D6-B638-A56456D14CB1}" type="presParOf" srcId="{F47A7838-B143-4947-AA7F-F3ACDF622260}" destId="{7C169085-63C1-4CC0-929F-1426B7AB5F82}" srcOrd="0" destOrd="0" presId="urn:microsoft.com/office/officeart/2005/8/layout/vList5"/>
    <dgm:cxn modelId="{48F10947-584D-484A-B9A9-E06278C30A73}" type="presParOf" srcId="{F47A7838-B143-4947-AA7F-F3ACDF622260}" destId="{5F7A0968-3035-400C-8538-0B596D3C0B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A0968-3035-400C-8538-0B596D3C0B20}">
      <dsp:nvSpPr>
        <dsp:cNvPr id="0" name=""/>
        <dsp:cNvSpPr/>
      </dsp:nvSpPr>
      <dsp:spPr>
        <a:xfrm rot="5400000">
          <a:off x="5324088" y="-793528"/>
          <a:ext cx="4661561" cy="7419704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исключить 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из локальных нормативных документов ссылку на </a:t>
          </a:r>
          <a:r>
            <a:rPr lang="ru-RU" sz="1600" kern="1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ФЗ № 193-ФЗ 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от 27 июля 2010 г. «Об альтернативной процедуре урегулирования споров с участием посредника (процедуре медиации)»;</a:t>
          </a:r>
          <a:endParaRPr lang="ru-RU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устранить замечания 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по содержанию и оформлению документации, сделанные в ходе изучения состояния дел по деятельности школьных служб медиации (примирения);</a:t>
          </a:r>
          <a:endParaRPr lang="ru-RU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организовать обучение юных волонтеров, участников школьных служб медиации (примирения) на базе школы;</a:t>
          </a:r>
          <a:endParaRPr lang="ru-RU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организовать и провести </a:t>
          </a:r>
          <a:r>
            <a:rPr lang="ru-RU" sz="1600" kern="1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мероприятия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по ознакомлению педагогов </a:t>
          </a:r>
          <a:r>
            <a:rPr lang="ru-RU" sz="1600" kern="1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с восстановительным подходом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и обеспечить его внедрение в образовательное пространство школы;</a:t>
          </a:r>
          <a:endParaRPr lang="ru-RU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при проведении процедуры медиации </a:t>
          </a:r>
          <a:r>
            <a:rPr lang="ru-RU" sz="1600" kern="1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использовать примирительный договор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, как важную составляющую процедуры медиации;</a:t>
          </a:r>
          <a:endParaRPr lang="ru-RU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активно использовать 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в работе (в том числе, профилактической) технологию </a:t>
          </a:r>
          <a:r>
            <a:rPr lang="ru-RU" sz="1600" kern="1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«Круг сообщества»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;</a:t>
          </a:r>
          <a:endParaRPr lang="ru-RU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использовать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в работе </a:t>
          </a:r>
          <a:r>
            <a:rPr lang="ru-RU" sz="1600" kern="1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материалы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, размещенные в разделе «Создание и развитие школьных служб медиации (примирения) рубрики « </a:t>
          </a:r>
          <a:r>
            <a:rPr lang="ru-RU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ПсихологиЯ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» на </a:t>
          </a:r>
          <a:r>
            <a:rPr lang="ru-RU" sz="1600" kern="12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rPr>
            <a:t>сайте МАУ ИМЦ </a:t>
          </a:r>
          <a:r>
            <a:rPr lang="ru-RU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г. Томска.</a:t>
          </a:r>
          <a:endParaRPr lang="ru-RU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-5400000">
        <a:off x="3945017" y="813103"/>
        <a:ext cx="7192145" cy="4206443"/>
      </dsp:txXfrm>
    </dsp:sp>
    <dsp:sp modelId="{7C169085-63C1-4CC0-929F-1426B7AB5F82}">
      <dsp:nvSpPr>
        <dsp:cNvPr id="0" name=""/>
        <dsp:cNvSpPr/>
      </dsp:nvSpPr>
      <dsp:spPr>
        <a:xfrm>
          <a:off x="228566" y="2847"/>
          <a:ext cx="3716451" cy="5826952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Кураторам школьных служб медиации (примирения)</a:t>
          </a:r>
          <a:endParaRPr lang="ru-RU" sz="3400" kern="1200" dirty="0"/>
        </a:p>
      </dsp:txBody>
      <dsp:txXfrm>
        <a:off x="409988" y="184269"/>
        <a:ext cx="3353607" cy="5464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9A8EB-1091-4898-9B5F-9C354A579636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6359D-4693-4CE6-9E87-E703F00E2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7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A229AD-A326-47B5-8DFD-75320718B8FF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C2881D9-232E-4817-943C-C0D28081A2F0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D2398DA-C6EA-4037-993C-474024FCBFAF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647165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1952038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9846332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70485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1317873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71637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48289B-0B8E-46BF-BF1C-4EF2FB73C3BE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991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7160AC2-0911-4F89-8848-5F3061057B16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4BC219-417F-4D11-8DE4-D575FCBD7151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9E3CE2E-4B86-4749-8BA5-92D60A72A221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EB398F70-2CAF-4D77-8D9F-2B9C0AA76C2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AF06B3BA-D25B-4ABA-9EB6-FA914798E2E7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B8B5B984-2F86-45B1-9832-9D0F8E596D6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635B95A-4B39-432C-90D9-8BBA2D286A4D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82378299-A1E1-481E-B4DA-2FD74D1446E4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166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ручной ввод 8"/>
          <p:cNvSpPr/>
          <p:nvPr/>
        </p:nvSpPr>
        <p:spPr>
          <a:xfrm rot="-5400000">
            <a:off x="3316825" y="-1749328"/>
            <a:ext cx="6854546" cy="10369152"/>
          </a:xfrm>
          <a:prstGeom prst="flowChartManualInput">
            <a:avLst/>
          </a:prstGeom>
          <a:solidFill>
            <a:schemeClr val="bg1">
              <a:lumMod val="85000"/>
            </a:schemeClr>
          </a:solidFill>
          <a:ln>
            <a:solidFill>
              <a:srgbClr val="F4E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01372" y="6331256"/>
            <a:ext cx="188545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февраль 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2024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64152" y="5256342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>
                <a:solidFill>
                  <a:srgbClr val="16625C"/>
                </a:solidFill>
                <a:latin typeface="Century Gothic" panose="020B0502020202020204" pitchFamily="34" charset="0"/>
              </a:rPr>
              <a:t>Пимахова </a:t>
            </a:r>
            <a:br>
              <a:rPr lang="ru-RU" sz="2000" b="1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ru-RU" sz="2000" b="1">
                <a:solidFill>
                  <a:srgbClr val="16625C"/>
                </a:solidFill>
                <a:latin typeface="Century Gothic" panose="020B0502020202020204" pitchFamily="34" charset="0"/>
              </a:rPr>
              <a:t>Александра Владимировна</a:t>
            </a:r>
            <a:r>
              <a:rPr lang="ru-RU" sz="2000">
                <a:solidFill>
                  <a:srgbClr val="16625C"/>
                </a:solidFill>
                <a:latin typeface="Century Gothic" panose="020B0502020202020204" pitchFamily="34" charset="0"/>
              </a:rPr>
              <a:t>,</a:t>
            </a:r>
            <a:br>
              <a:rPr lang="ru-RU" sz="2000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ru-RU" sz="2000">
                <a:solidFill>
                  <a:srgbClr val="16625C"/>
                </a:solidFill>
                <a:latin typeface="Century Gothic" panose="020B0502020202020204" pitchFamily="34" charset="0"/>
              </a:rPr>
              <a:t>методист МАУ ИМЦ</a:t>
            </a:r>
            <a:endParaRPr lang="ru-RU" sz="200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1664" y="2459504"/>
            <a:ext cx="7295938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i="1" dirty="0"/>
              <a:t>Тематическая консультация </a:t>
            </a:r>
            <a:endParaRPr lang="ru-RU" sz="2800" b="1" i="1" dirty="0" smtClean="0"/>
          </a:p>
          <a:p>
            <a:pPr algn="ctr"/>
            <a:r>
              <a:rPr lang="ru-RU" sz="2400" b="1" i="1" dirty="0" smtClean="0"/>
              <a:t>по </a:t>
            </a:r>
            <a:r>
              <a:rPr lang="ru-RU" sz="2400" b="1" i="1" dirty="0"/>
              <a:t>итогам </a:t>
            </a:r>
            <a:r>
              <a:rPr lang="ru-RU" sz="2400" b="1" i="1" dirty="0" smtClean="0"/>
              <a:t>изучения </a:t>
            </a:r>
            <a:r>
              <a:rPr lang="ru-RU" sz="2400" b="1" i="1" dirty="0"/>
              <a:t>состояния дел  школьных служб медиации (примирения) в общеобразовательных </a:t>
            </a:r>
            <a:r>
              <a:rPr lang="ru-RU" sz="2400" b="1" i="1" dirty="0" smtClean="0"/>
              <a:t>организациях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3280823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1837654"/>
            <a:ext cx="11263262" cy="46277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Отдельных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помещений для деятельности школьных служб медиации (примирения) в школах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нет.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Как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правило, работа ведется в кабинете руководителя службы (зам.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дир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по ВР, педагог-психолог, соц. педагог)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11246197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2. Наличие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помещения для деятельности школьной службы медиации (примирения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2602260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47738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1837654"/>
            <a:ext cx="11263262" cy="46277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школах информация о деятельности службы медиации доносится </a:t>
            </a:r>
            <a:r>
              <a:rPr lang="ru-RU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 педагогов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педагогических советах, семинарах, заседаниях МО классных руководителей, планерках;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 обучающихся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классных часах, специально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организованных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презентациях, через информацию на специально оформленных стендах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 родителей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на родительских собраниях, а также через официальные сайты и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соцсети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11246197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3. Презентация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школьной службы медиации (для всех участников образовательных отношений)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050" y="2588188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18960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07369" y="2477626"/>
            <a:ext cx="11593287" cy="39724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0" indent="0">
              <a:buNone/>
            </a:pP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Школа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«Перспектива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(информация о службе, состав участников, нормативные документы, программа обучения юных волонтеров, буклеты о правилах поведения в конфликтной ситуации, стилях поведения, брошюры, презентации о ШСП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 гимназия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13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(информация о службе, состав службы, план, положение, методическое пособие для работы с юными волонтерами, презентационный видеоролик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№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(положение, Устав ШСП, о службе примирения, рекламный буклет, мероприятия ШСП). Есть разделы, посвященные школьной службе медиации (примирения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25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(Положение, методическое пособие для работы с обучающимися, буклет о ШСМ, памятки о поведении в конфликте), </a:t>
            </a:r>
            <a:endParaRPr lang="ru-RU" sz="12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11 (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Положение, информация о ШСМ, буклеты о ШСМ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СОШ № 36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(Положение, приказ, буклет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СОШ № 34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(состав службы, приказ, план работы, кодекс медиатора, презентация, буклеты о стилях поведения, правилах поведения в конфликтных ситуациях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32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(положение, состав, план работы, план мероприятий по </a:t>
            </a:r>
            <a:r>
              <a:rPr lang="ru-RU" sz="1200" dirty="0" err="1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буллингу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РКГ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2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(о службе, Положение, приказ о создании службы, правила поведения в конфликтной ситуации, буклет о ШСМ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Очень </a:t>
            </a:r>
            <a:r>
              <a:rPr 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мало информации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сайте СОШ № 12 (приказ о создании службы 2014 г., положение, буклет о ШСМ).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Совсем </a:t>
            </a:r>
            <a:r>
              <a:rPr lang="ru-RU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нет раздела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посвященного школьной службе медиации, в СОШ № 53.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07369" y="1790973"/>
            <a:ext cx="11593288" cy="7019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. Содержательное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наполнение раздела о школьной службе медиации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(примирения)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13717" y="2516747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7662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1837654"/>
            <a:ext cx="11263262" cy="46277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 всех школах есть специально оформленные стенды с информацией о школьной службе медиации (примирения),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гимназии № 24, СОШ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№№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11, 25, 34, 36 – работает «Почта доверия», есть почтовые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ящики для обращения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службу медиации (примирения), либо к психологу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11246197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3. Презентация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школьной службы медиации (для всех участников образовательных отношений)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9050" y="2588188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06577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1837654"/>
            <a:ext cx="11263262" cy="46277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состав школьных служб медиации (примирения) входит от 2-х до 7-ми педагогов (зам.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дир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по ВР, педагоги-психологи, соц. педагоги, ст. вожатые, советник по воспитанию, учитель-логопед), в ООУ №№ 13, 25, 34, 53 в состав входят родители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ООУ №№ 2, 13, 24, 25, 32, 34, 36, 53, «Перспектива» в состав ШСМ входят обучающиеся (8-10 классы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ООУ № 11, 12 в этом году детей нет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11246197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4.	Количественный и качественный состав школьной службы медиации (примирения) на 01.10.2023 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0" y="2602259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7044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1837654"/>
            <a:ext cx="11263262" cy="46277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состав школьных служб медиации (примирения) входит от 2-х до 7-ми педагогов (зам. </a:t>
            </a:r>
            <a:r>
              <a:rPr lang="ru-RU" dirty="0" err="1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дир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по ВР, педагоги-психологи, соц. педагоги, ст. вожатые, советник по воспитанию, учитель-логопед), в ООУ №№ 13, 25, 34, 53 в состав входят родители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ООУ №№ 2, 13, 24, 25, 32, 34, 36, 53, «Перспектива» в состав ШСМ входят обучающиеся (8-10 классы), в ООУ № 11, 12 в этом году детей нет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11246197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5. Количество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педагогов, обучающихся, родителей, прошедших обучение на 01.10.2023.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0" y="2602259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85397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  <a: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1837654"/>
            <a:ext cx="11263262" cy="46277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Кураторы </a:t>
            </a:r>
            <a:r>
              <a:rPr lang="ru-RU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школьных служб </a:t>
            </a:r>
            <a:r>
              <a:rPr lang="ru-RU" sz="18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медиации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темам «Медиативные технологии», «Создание и развитие школьных служб медиации», «Круги сообщества» и т.п. (от 24 до 108 час.)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(Новосибирский центр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медиации, ТГУ, ТОИПКРО,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общественный центр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«Судебно-правовая реформа» (г. Москва), дистанционные курсы в г. Омске, Красноярске и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др.)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11246197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5. Количество педагогов, обучающихся, родителей, прошедших обучение на 01.10.2023.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0" y="2602259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23218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  <a: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2602259"/>
            <a:ext cx="3918446" cy="38631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Программы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для </a:t>
            </a:r>
            <a:r>
              <a:rPr lang="ru-RU" sz="18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обучения юных волонтеров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участников школьных служб медиации (примирения), имеются в большинстве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школ: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дополнительная общеразвивающая программа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 вопросам ненасильственных методов разрешения споров и конфликтов «Курс юного переговорщика» (18 час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.)</a:t>
            </a:r>
          </a:p>
          <a:p>
            <a:pPr marL="0" indent="0">
              <a:buNone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11 (планируют использовать), 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гимназия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24 (обучается 12 чел.), 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МАОУСОШ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34, 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Школа «Перспектива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 (обучается 6 чел.)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11246197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5. Количество педагогов, обучающихся, родителей, прошедших обучение на 01.10.2023.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0" y="2602259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5159896" y="2647978"/>
            <a:ext cx="6840760" cy="38021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РКГ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2 – программа рассчитана на 4 часа, содержание и оформление программы не соответствует требованиям, в данный момент программа не реализуется;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32 – программа «Управление конфликтами» (8 час.) В.Н. Ковалева, в этом году проходят обучение 12 детей из психолого-педагогического класса;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12 – рабочая программа внеурочной деятельности «Школа примирения» (34 час.), в данный момент не реализуется;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11 – программа «Школа медиаторов», в данный момент не реализуется;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гимназия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13 – программа «Юный медиатор» (102 час.), тематические блоки по медиации также есть в программах «Исследовательская лаборатория. Доверенные ученики» (306 час.), программа «Школа будущего педагога» (306 час.);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25 – рабочая программа внеурочной деятельности «Служба школьной медиации» (34 час.), содержание и оформление программы не соответствует требованиям, в данный момент не реализуется;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36 – программа «Юный медиатор» (3 час.), содержание программы требует доработки;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53 – программа «Искусство договариваться» (34 час.), в данный момент не реализуется.</a:t>
            </a:r>
          </a:p>
        </p:txBody>
      </p:sp>
    </p:spTree>
    <p:extLst>
      <p:ext uri="{BB962C8B-B14F-4D97-AF65-F5344CB8AC3E}">
        <p14:creationId xmlns:p14="http://schemas.microsoft.com/office/powerpoint/2010/main" val="39112210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33063" y="1496060"/>
            <a:ext cx="12145220" cy="8521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6. Виды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конфликтов, разрешенных с применением процедуры медиации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063" y="1381388"/>
            <a:ext cx="12192000" cy="168925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24528"/>
              </p:ext>
            </p:extLst>
          </p:nvPr>
        </p:nvGraphicFramePr>
        <p:xfrm>
          <a:off x="18998" y="2253218"/>
          <a:ext cx="12145221" cy="4604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0690">
                  <a:extLst>
                    <a:ext uri="{9D8B030D-6E8A-4147-A177-3AD203B41FA5}">
                      <a16:colId xmlns:a16="http://schemas.microsoft.com/office/drawing/2014/main" val="3130378111"/>
                    </a:ext>
                  </a:extLst>
                </a:gridCol>
                <a:gridCol w="4266124">
                  <a:extLst>
                    <a:ext uri="{9D8B030D-6E8A-4147-A177-3AD203B41FA5}">
                      <a16:colId xmlns:a16="http://schemas.microsoft.com/office/drawing/2014/main" val="404338077"/>
                    </a:ext>
                  </a:extLst>
                </a:gridCol>
                <a:gridCol w="4048407">
                  <a:extLst>
                    <a:ext uri="{9D8B030D-6E8A-4147-A177-3AD203B41FA5}">
                      <a16:colId xmlns:a16="http://schemas.microsoft.com/office/drawing/2014/main" val="4168799839"/>
                    </a:ext>
                  </a:extLst>
                </a:gridCol>
              </a:tblGrid>
              <a:tr h="306985"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Количество случаев (конфликтов) в школе, в работе с которыми были применены процедуры медиации за последние 2 года</a:t>
                      </a:r>
                      <a:endParaRPr lang="ru-RU" sz="1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854806"/>
                  </a:ext>
                </a:extLst>
              </a:tr>
              <a:tr h="583272">
                <a:tc>
                  <a:txBody>
                    <a:bodyPr/>
                    <a:lstStyle/>
                    <a:p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2021-2022</a:t>
                      </a:r>
                    </a:p>
                    <a:p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2022-2023</a:t>
                      </a:r>
                    </a:p>
                    <a:p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055279"/>
                  </a:ext>
                </a:extLst>
              </a:tr>
              <a:tr h="33768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МАОУ РКГ № 2</a:t>
                      </a:r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354758"/>
                  </a:ext>
                </a:extLst>
              </a:tr>
              <a:tr h="3376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МАОУ СОШ № 11</a:t>
                      </a:r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59125"/>
                  </a:ext>
                </a:extLst>
              </a:tr>
              <a:tr h="3376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МАОУ СОШ №12</a:t>
                      </a:r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225398"/>
                  </a:ext>
                </a:extLst>
              </a:tr>
              <a:tr h="3376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МАОУ гимназия</a:t>
                      </a:r>
                      <a:r>
                        <a:rPr lang="ru-RU" sz="16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№13</a:t>
                      </a:r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231336"/>
                  </a:ext>
                </a:extLst>
              </a:tr>
              <a:tr h="337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МАОУ гимназия</a:t>
                      </a:r>
                      <a:r>
                        <a:rPr lang="ru-RU" sz="1600" baseline="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№24</a:t>
                      </a:r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086452"/>
                  </a:ext>
                </a:extLst>
              </a:tr>
              <a:tr h="3376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МАОУ СОШ № 25</a:t>
                      </a:r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985925"/>
                  </a:ext>
                </a:extLst>
              </a:tr>
              <a:tr h="3376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МАОУ СОШ № 32</a:t>
                      </a:r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479952"/>
                  </a:ext>
                </a:extLst>
              </a:tr>
              <a:tr h="3376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МАОУ СОШ № 34</a:t>
                      </a:r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39429"/>
                  </a:ext>
                </a:extLst>
              </a:tr>
              <a:tr h="3376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МАОУ СОШ № 36</a:t>
                      </a:r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17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576283"/>
                  </a:ext>
                </a:extLst>
              </a:tr>
              <a:tr h="33768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МАОУ СОШ № 53 </a:t>
                      </a:r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084366"/>
                  </a:ext>
                </a:extLst>
              </a:tr>
              <a:tr h="3376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МАОУ Школа «Перспектива»</a:t>
                      </a:r>
                      <a:endParaRPr lang="ru-RU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ru-RU" sz="16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940952"/>
                  </a:ext>
                </a:extLst>
              </a:tr>
            </a:tbl>
          </a:graphicData>
        </a:graphic>
      </p:graphicFrame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3063" y="2207499"/>
            <a:ext cx="12145220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69375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1837654"/>
            <a:ext cx="11263262" cy="46277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ru-RU" sz="12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600" i="1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Большинство школьных служб медиации (примирения), чья деятельность изучалась экспертами, по количеству проведенных восстановительных программ за прошлый учебный год соответствуют статусу «профессионально работающая ШСП» (не менее 4 программ в год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Несоответствия : СОШ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12, в 2022-2023 уч. году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ШСМ проведено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 восстановительные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программы (в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мониторинге, проведенном в апреле 2023 г., они позиционировали себя как «профессионально работающую службу» и представили цифры за 2022-2023 уч. год – 3 медиации и 2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Круга),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СОШ №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36,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провели за год 15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 (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мониторинге позиционировали себя как «низко активную ШСП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»).</a:t>
            </a:r>
            <a:endParaRPr lang="ru-RU" sz="1600" i="1" dirty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11246197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З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амечания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по оформлению и ведению отчетной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документации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0" y="2602259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0304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Перечень законодательных и нормативных правовых актов,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регулирующих функционирование</a:t>
            </a:r>
            <a:r>
              <a:rPr lang="ru-RU" sz="24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школьных служб примирения</a:t>
            </a:r>
            <a:r>
              <a:rPr lang="ru-RU" sz="24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в образовательных организациях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" y="1825625"/>
            <a:ext cx="3812778" cy="10993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Федеральный уровень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3146" y="1825625"/>
            <a:ext cx="3006949" cy="10993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Региональный уровень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04112" y="1826741"/>
            <a:ext cx="5087887" cy="10993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Муниципальный уровень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924944"/>
            <a:ext cx="3812778" cy="381642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Концепции развития сети служб медиации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целях реализации восстановительного правосудия в отношении детей, в том числе совершивших общественно опасные деяния, но не достигших возраста, с которого наступает уголовная ответственность в РФ, до2020 года, утвержденной распоряжением Правительства РФ от 30 июля 2014 г. N 1430-р 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1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 внедрению восстановительных технологий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(в том числе медиации) в воспитательную деятельность 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ОУ»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(письмо </a:t>
            </a:r>
            <a:r>
              <a:rPr lang="ru-RU" sz="1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России от 26.12.2017 г. № 07-7657);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«Методические рекомендации</a:t>
            </a:r>
            <a:r>
              <a:rPr lang="ru-RU" sz="1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 развитию сети служб медиации (примирения)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ОУ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 в организациях для детей-сирот и детей, оставшихся без попечения родителей» (письмо </a:t>
            </a:r>
            <a:r>
              <a:rPr lang="ru-RU" sz="1200" dirty="0" err="1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России от 28 апреля 2020 г. № ДГ-375/07)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3146" y="2908680"/>
            <a:ext cx="3006951" cy="381642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Распоряжение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Департамента общего образования Томской области от 31.08.2022 </a:t>
            </a:r>
            <a:r>
              <a:rPr lang="ru-RU" sz="1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№1380-р «Об утверждении карты действий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 организации работы, направленной на профилактику и противодействие травли в общеобразовательных организациях Томской области на 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2022-2024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годы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  <a:endParaRPr lang="ru-RU" dirty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04113" y="2924944"/>
            <a:ext cx="5087886" cy="381642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Распоряжениями департамента образования администрации г. Томска от 06.05. 2020 № </a:t>
            </a:r>
            <a:r>
              <a:rPr lang="ru-RU" sz="1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313-р «Об организации служб медиации</a:t>
            </a:r>
            <a:r>
              <a:rPr lang="ru-RU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образовательных учреждениях г. Томска»; </a:t>
            </a:r>
            <a:endParaRPr lang="ru-RU" sz="1200" dirty="0" smtClean="0">
              <a:solidFill>
                <a:schemeClr val="bg2">
                  <a:lumMod val="1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Распоряжение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департамента образования администрации 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г.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Томска от 30.12.2021 г. № 1424р «О мерах по противодействию </a:t>
            </a:r>
            <a:r>
              <a:rPr lang="ru-RU" sz="1200" dirty="0" err="1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буллингу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муниципальных общеобразовательных учреждениях города Томска»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Распоряжение департамента образования администрации г Томска от 09.09.2022 г. </a:t>
            </a:r>
            <a:r>
              <a:rPr lang="ru-RU" sz="1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850-р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</a:t>
            </a:r>
            <a:r>
              <a:rPr lang="ru-RU" sz="1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 организации работы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направленной на </a:t>
            </a:r>
            <a:r>
              <a:rPr lang="ru-RU" sz="1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профилактику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и противодействие </a:t>
            </a:r>
            <a:r>
              <a:rPr lang="ru-RU" sz="1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травли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в общеобразовательных организациях г. Томска»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Распоряжение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департамента образования администрации от 08.09.2021 </a:t>
            </a:r>
            <a:r>
              <a:rPr lang="ru-RU" sz="1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487 «Об утверждении муниципального проекта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«Методическое сопровождение ОУ в вопросах обеспечения психологической безопасности образовательной среды».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Распоряжение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департамента образования администрации г Томска от 21.09.2023 г</a:t>
            </a:r>
            <a:r>
              <a:rPr lang="ru-RU" sz="1200" dirty="0" smtClean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sz="12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</a:t>
            </a:r>
            <a:r>
              <a:rPr lang="ru-RU" sz="1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941 р «Об утверждении дорожной карты </a:t>
            </a:r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«Организация работы по профилактике деструктивного поведения детей и подростков на муниципальном уровне» на 2023-2024 учебный год»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2879223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725103"/>
            <a:ext cx="12192000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3131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1837654"/>
            <a:ext cx="11263262" cy="46277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ru-RU" sz="12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600" i="1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цифры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 количестве проведённых процедур, представленные школами во время изучения состояния дел по деятельности школьных служб медиации (примирения), не всегда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соответствуют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цифрам, представленным в ежегодном мониторинге деятельности школьных служб медиации;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всегда проведенные «Круги сообщества» фиксируются в журнале и учитываются как полноценные восстановительные программы;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восстановительные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программы (процедуры медиации, «Круги сообщества», школьно-семейные советы), проведенные в школах специалистами территориальной службой примирения (в том числе АНО «Ресурсный центр «Согласие»), или не фиксируются совсем, или фиксируются без указания того, что они проводились приглашенными специалистами;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журналах регистрации случаев не всегда указывается вид проведенной восстановительной программы, класс, в котором учатся участники (конфликтующие стороны);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 всех школах заполняется «Примирительный договор» с участниками процедуры примирения (хотя он является важной составляющей частью процедуры медиации)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11246197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6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З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амечания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по оформлению и ведению отчетной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документации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0" y="2602259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68905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  <a: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1837654"/>
            <a:ext cx="11263262" cy="46277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школах проводятся презентации школьной службы медиации для педагогов, обсуждаются альтернативные способы разрешения конфликтов на различных мероприятиях (семинары, педсоветы, МО классных руководителей и др.), но недостаточно проводится работа по внедрению восстановительного подхода в образовательное пространство школы, 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Это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подразумевает владение педагогами (не только специалистами школьной службы медиации) восстановительными технологиями (процедура медиации, Круги сообщества, восстановительные вопросы) и постоянное использование  их в повседневной жизни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школы.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11246197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7. Внедрение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восстановительного подхода в образовательное пространство школы.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0" y="2602259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32122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440" y="365125"/>
            <a:ext cx="10298360" cy="687611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Рекомендации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308685"/>
              </p:ext>
            </p:extLst>
          </p:nvPr>
        </p:nvGraphicFramePr>
        <p:xfrm>
          <a:off x="263352" y="908720"/>
          <a:ext cx="115932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840858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02" y="4780877"/>
            <a:ext cx="1348861" cy="1348861"/>
          </a:xfrm>
          <a:prstGeom prst="rect">
            <a:avLst/>
          </a:prstGeom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199457" y="6274096"/>
            <a:ext cx="2016223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rgbClr val="333333"/>
                </a:solidFill>
                <a:latin typeface="arial" panose="020B0604020202020204" pitchFamily="34" charset="0"/>
              </a:rPr>
              <a:t>Наша группа </a:t>
            </a:r>
            <a:r>
              <a:rPr lang="ru-RU" sz="1200" dirty="0" err="1">
                <a:solidFill>
                  <a:srgbClr val="333333"/>
                </a:solidFill>
                <a:latin typeface="arial" panose="020B0604020202020204" pitchFamily="34" charset="0"/>
              </a:rPr>
              <a:t>Вконтакте</a:t>
            </a:r>
            <a:endParaRPr lang="ru-RU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6464F3-3F32-4AEA-ABA1-387F8CD56C4E}"/>
              </a:ext>
            </a:extLst>
          </p:cNvPr>
          <p:cNvSpPr txBox="1"/>
          <p:nvPr/>
        </p:nvSpPr>
        <p:spPr>
          <a:xfrm>
            <a:off x="1081454" y="406799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>
                <a:solidFill>
                  <a:srgbClr val="16625C"/>
                </a:solidFill>
                <a:latin typeface="Century Gothic" panose="020B0502020202020204" pitchFamily="34" charset="0"/>
              </a:rPr>
              <a:t>8-906-848-32-41</a:t>
            </a:r>
            <a:br>
              <a:rPr lang="ru-RU" sz="1800" b="1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en-US" sz="1800" b="1" err="1">
                <a:solidFill>
                  <a:srgbClr val="16625C"/>
                </a:solidFill>
                <a:latin typeface="Century Gothic" panose="020B0502020202020204" pitchFamily="34" charset="0"/>
              </a:rPr>
              <a:t>aleksandra</a:t>
            </a:r>
            <a:r>
              <a:rPr lang="ru-RU" sz="1800" b="1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r>
              <a:rPr lang="en-US" sz="1800" b="1" err="1">
                <a:solidFill>
                  <a:srgbClr val="16625C"/>
                </a:solidFill>
                <a:latin typeface="Century Gothic" panose="020B0502020202020204" pitchFamily="34" charset="0"/>
              </a:rPr>
              <a:t>pimakhova@gmail</a:t>
            </a:r>
            <a:r>
              <a:rPr lang="ru-RU" sz="1800" b="1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r>
              <a:rPr lang="en-US" sz="1800" b="1" err="1">
                <a:solidFill>
                  <a:srgbClr val="16625C"/>
                </a:solidFill>
                <a:latin typeface="Century Gothic" panose="020B0502020202020204" pitchFamily="34" charset="0"/>
              </a:rPr>
              <a:t>ru</a:t>
            </a:r>
            <a:endParaRPr lang="ru-RU" sz="1800" b="1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6D40D9E-218F-4CEF-EFAC-9CDB061A347D}"/>
              </a:ext>
            </a:extLst>
          </p:cNvPr>
          <p:cNvGrpSpPr/>
          <p:nvPr/>
        </p:nvGrpSpPr>
        <p:grpSpPr>
          <a:xfrm>
            <a:off x="1081454" y="1423355"/>
            <a:ext cx="7767578" cy="1763770"/>
            <a:chOff x="1081454" y="1423355"/>
            <a:chExt cx="7767578" cy="176377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81454" y="1861890"/>
              <a:ext cx="776757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3600" b="1">
                  <a:solidFill>
                    <a:srgbClr val="16625C"/>
                  </a:solidFill>
                  <a:latin typeface="Century Gothic" panose="020B0502020202020204" pitchFamily="34" charset="0"/>
                </a:rPr>
                <a:t>Александра Владимировна</a:t>
              </a:r>
              <a:endParaRPr lang="ru-RU" sz="3600">
                <a:solidFill>
                  <a:srgbClr val="16625C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1D4256-A7D4-74EF-3C4B-A0244D7C40F5}"/>
                </a:ext>
              </a:extLst>
            </p:cNvPr>
            <p:cNvSpPr txBox="1"/>
            <p:nvPr/>
          </p:nvSpPr>
          <p:spPr>
            <a:xfrm>
              <a:off x="1096156" y="1423355"/>
              <a:ext cx="60960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3600" b="1">
                  <a:solidFill>
                    <a:srgbClr val="16625C"/>
                  </a:solidFill>
                  <a:latin typeface="Century Gothic" panose="020B0502020202020204" pitchFamily="34" charset="0"/>
                </a:rPr>
                <a:t>Пимахова</a:t>
              </a:r>
              <a:endParaRPr lang="en-US" sz="360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3FB854-ADB5-A18E-1D4A-0D7D6F4EDEEC}"/>
                </a:ext>
              </a:extLst>
            </p:cNvPr>
            <p:cNvSpPr txBox="1"/>
            <p:nvPr/>
          </p:nvSpPr>
          <p:spPr>
            <a:xfrm>
              <a:off x="1096155" y="2540794"/>
              <a:ext cx="671658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800">
                  <a:solidFill>
                    <a:srgbClr val="16625C"/>
                  </a:solidFill>
                  <a:latin typeface="Century Gothic" panose="020B0502020202020204" pitchFamily="34" charset="0"/>
                </a:rPr>
                <a:t>методист по профилактической работе МАУ ИМЦ г. Томска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44447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3"/>
          <p:cNvSpPr txBox="1">
            <a:spLocks/>
          </p:cNvSpPr>
          <p:nvPr/>
        </p:nvSpPr>
        <p:spPr>
          <a:xfrm>
            <a:off x="659395" y="260648"/>
            <a:ext cx="11089231" cy="138335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Закон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, на который опираются Службы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примирения-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273-ФЗ </a:t>
            </a:r>
            <a:r>
              <a:rPr lang="ru-RU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«Об образовании в Российской Федерации</a:t>
            </a:r>
            <a:r>
              <a:rPr lang="ru-RU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59395" y="1843638"/>
            <a:ext cx="11089231" cy="48208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определяет, что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государственная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политика и правовое регулирование отношений в сфере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образования основываются, в частности, на принципе свободного развития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личности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воспитании взаимоуважения, ответственности и т.д.; 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также что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Образовательная организация может иметь в своей структуре различные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структурные подразделения, обеспечивающие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осуществление образовательной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деятельности (…) психологические и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социально-педагогические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службы, обеспечивающие социальную адаптацию и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реабилитацию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нуждающихся в ней обучающихся, и иные предусмотренные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локальными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нормативными актами образовательной организации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структурные подразделения»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-33063" y="1797918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022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3"/>
          <p:cNvSpPr txBox="1">
            <a:spLocks/>
          </p:cNvSpPr>
          <p:nvPr/>
        </p:nvSpPr>
        <p:spPr>
          <a:xfrm>
            <a:off x="659395" y="260648"/>
            <a:ext cx="11089231" cy="138335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«Национальная стратегия действий в интересах детей на 2012 — 2017 годы», принятая Указом Президента РФ №761 01.06.2012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59395" y="1843638"/>
            <a:ext cx="11089231" cy="48208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Она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определила ряд мер, имеющих прямое отношение к восстановительному правосудию и службам примирения: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приоритет восстановительного подхода и мер воспитательного воздействия; наличие системы специализированных вспомогательных служб (в том числе служб примирения);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сети служб примирения в целях реализации восстановительного правосудия;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организация школьных служб примирения, нацеленных на разрешение конфликтов в образовательных учреждениях, профилактику правонарушений детей и подростков, улучшение отношений в образовательном учреждении;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внедрение технологий восстановительного подхода, реализация примирительных программ и применение механизмов возмещения ребенком-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правонарушителем ущерба потерпевшему, а также проведение социальной, психологической и иной реабилитационной работы с жертвами преступлений, оказание воспитательного воздействия на несовершеннолетних правонарушителей.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-33063" y="1797918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851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Распоряжения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департамента образования администрации Города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Томска:</a:t>
            </a:r>
            <a:b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-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от 28.06.2023 № 693-р «О состоянии дел по созданию и развитию школьных служб медиации (примирения) в общеобразовательных организациях г. Томска в 2022-2023 учебном году», </a:t>
            </a: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-от </a:t>
            </a:r>
            <a:r>
              <a:rPr lang="ru-RU" sz="1600" dirty="0">
                <a:latin typeface="Cambria" panose="02040503050406030204" pitchFamily="18" charset="0"/>
                <a:ea typeface="Cambria" panose="02040503050406030204" pitchFamily="18" charset="0"/>
              </a:rPr>
              <a:t>03.10.2023 № 996-р «Об изучении состояния дел по деятельности служб школьной медиации (примирения) в общеобразовательных организациях г. Томска»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1837654"/>
            <a:ext cx="4808437" cy="46277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16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Швайко И.В., заместитель начальника департамента образования администрации Города Томска, </a:t>
            </a:r>
            <a:endParaRPr lang="ru-RU" sz="1600" dirty="0" smtClean="0">
              <a:solidFill>
                <a:srgbClr val="080808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Тимофеева А.И., методист МАУ ИМЦ г. </a:t>
            </a:r>
            <a:r>
              <a:rPr lang="ru-RU" sz="16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Томска, главный внештатный психолог г. Томска,</a:t>
            </a:r>
          </a:p>
          <a:p>
            <a:pPr marL="0" indent="0">
              <a:buNone/>
            </a:pPr>
            <a:r>
              <a:rPr lang="ru-RU" sz="1600" dirty="0" err="1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Пимахова</a:t>
            </a:r>
            <a:r>
              <a:rPr lang="ru-RU" sz="16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А.В., </a:t>
            </a:r>
            <a:r>
              <a:rPr lang="ru-RU" sz="16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методист </a:t>
            </a:r>
            <a:r>
              <a:rPr lang="ru-RU" sz="16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МАУ ИМЦ г. Томска, </a:t>
            </a:r>
            <a:endParaRPr lang="ru-RU" sz="1600" dirty="0" smtClean="0">
              <a:solidFill>
                <a:srgbClr val="080808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1600" dirty="0" err="1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Пучкина</a:t>
            </a:r>
            <a:r>
              <a:rPr lang="ru-RU" sz="16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6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Ю.А., директор АНО «Ресурсный центр «Согласие», председатель региональной Ассоциации восстановительной медиации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4791371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Состав комиссии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6168007" y="1825625"/>
            <a:ext cx="5832649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Образовательные учреждения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168008" y="2636912"/>
            <a:ext cx="5832648" cy="38164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Русская классическая гимназия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2,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гимназия №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гимназия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 и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М.В. Октябрьской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им В.И. Смирнова №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11,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№12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МАОУ СОШ №25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МАОУ СОШ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32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им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19-й гвардейской стрелковой дивизии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34им. 79-й гвардейской стрелковой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дивизии, 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№36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№53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Школа «Перспектива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-37256" y="2622840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0567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Изучение деятельности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ООУ  проходило в период </a:t>
            </a:r>
            <a:r>
              <a:rPr lang="ru-RU" sz="2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 16 по 27 октября </a:t>
            </a:r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2023 </a:t>
            </a:r>
            <a:r>
              <a:rPr lang="ru-RU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г </a:t>
            </a:r>
            <a: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37394" y="1837654"/>
            <a:ext cx="4808437" cy="46277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	Нормативно-правовое и методическое обеспечение деятельности службы школьной медиации (примирения).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	Наличие помещения для осуществления деятельности службы школьной медиации (примирения).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	Презентация службы школьной медиации (примирения) для всех участников образовательных отношений.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Обсуждение проблем и перспектив деятельности школьной службы медиации (примирения).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754459" y="1790973"/>
            <a:ext cx="11246197" cy="8112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План-задание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168008" y="2636912"/>
            <a:ext cx="5832648" cy="38164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Собеседование с заместителями директора, курирующими деятельность школьной службы медиации (примирения), по следующим вопросам:</a:t>
            </a:r>
          </a:p>
          <a:p>
            <a:pPr algn="just"/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педагогов, обучающихся, родителей, прошедших обучение (где, сколько часов, по какой программе) на 01.10.2923 г.;</a:t>
            </a:r>
          </a:p>
          <a:p>
            <a:pPr algn="just"/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Количественный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качественный состав службы школьной медиации (примирения) на 01.10.2923 г.;</a:t>
            </a:r>
          </a:p>
          <a:p>
            <a:pPr algn="just"/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случаев (конфликтов) в школе, в работе с которыми были применены процедуры медиации </a:t>
            </a:r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 последние 2 года;</a:t>
            </a:r>
          </a:p>
          <a:p>
            <a:pPr algn="just"/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Виды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конфликтов, разрешенных с применением процедуры медиации («ребенок-ребенок», «ребенок-родитель», «ребенок-педагог» и др.) – за последние 2 года;</a:t>
            </a:r>
          </a:p>
          <a:p>
            <a:pPr algn="just"/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Использование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работе различных восстановительных технологий (программы примирения, «Круг сообщества», школьно-родительский совет, семейная конференция, восстановительные вопросы и др.);</a:t>
            </a:r>
          </a:p>
          <a:p>
            <a:pPr algn="just"/>
            <a:r>
              <a:rPr lang="ru-RU" sz="1200" dirty="0" smtClean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Внедрение </a:t>
            </a:r>
            <a:r>
              <a:rPr lang="ru-RU" sz="1200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восстановительного подхода в образовательное пространство школы.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0" y="2602259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7032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5400" y="2492896"/>
            <a:ext cx="11305256" cy="39724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>
              <a:buFont typeface="Wingdings" panose="05000000000000000000" pitchFamily="2" charset="2"/>
              <a:buChar char="q"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Приказ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 создании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службы,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Положение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 службе,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План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работы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Устав школьной службы медиации (гимназия № 24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Положение о «Почте доверия» (СОШ № 11)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695401" y="1790973"/>
            <a:ext cx="11305256" cy="7019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1. Документация,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регламентирующую деятельность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ШСМ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-30249" y="2492896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31388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5400" y="2492896"/>
            <a:ext cx="11305256" cy="39724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>
              <a:buFont typeface="Wingdings" panose="05000000000000000000" pitchFamily="2" charset="2"/>
              <a:buChar char="q"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Положении о школьной службе медиации (примирения) указываются не все нормативные документы, регламентирующие деятельность этой службы;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во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многих документах указывается федеральный закон от </a:t>
            </a:r>
            <a:r>
              <a:rPr lang="ru-RU" sz="12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27 июля 2010 г. № 193-ФЗ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«Об альтернативной процедуре урегулирования споров с участием посредника (процедуре медиации)», который не регулирует деятельность школьных служб медиации;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планы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работы в большинстве школ имеют очень общий характер;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журналах регистрации случаев не всегда указывается тип восстановительной программы, из какого класса участники конфликта;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РКГ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2 – в приказе о создании службы ссылка на письмо ДОО ТО 2015 г., есть замечания в оформлении журнала регистрации случаев, примирительных договоров;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32 – в плане работы фигурирует комиссия по урегулированию споров, хотя это не имеет отношения к деятельности службы медиации (примирения), но недостаточно отражено содержание работы службы медиации (примирения);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МАОУ СОШ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25 – в Положении в разных местах пишется то служба медиации, то служба 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примирения, план содержит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мероприятия, которые не выполняются, нет фиксации проведенных медиаций и примирительных договоров за 2021-2022 учебный год, 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не фиксируются мероприятия, проведённые приглашенными специалистами (Круги, школьно-семейный совет);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СОШ 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№ 53 – план работы большой, но по содержанию формальный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695401" y="1790973"/>
            <a:ext cx="11305256" cy="10619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Замечания по документации, </a:t>
            </a:r>
          </a:p>
          <a:p>
            <a:pPr marL="0" indent="0" algn="ctr">
              <a:buNone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регламентирующей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деятельность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ШСМ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2879223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67933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394" y="365125"/>
            <a:ext cx="1145460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изучения состояния дел по деятельности школьных служб медиации (примирения)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5400" y="2492896"/>
            <a:ext cx="11305256" cy="39724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>
              <a:buFont typeface="Wingdings" panose="05000000000000000000" pitchFamily="2" charset="2"/>
              <a:buChar char="q"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большинстве школ есть достаточное количество методических и практических материалов для работы школьной службы медиации 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бланки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согласий, формы заявок, сценарии тренингов, упражнения, алгоритмы действий и т.п.; значки и блокноты юного медиатора 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гимназия № 13, СОШ № 32).</a:t>
            </a: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695401" y="1790973"/>
            <a:ext cx="11305256" cy="10619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AutoNum type="arabicPeriod"/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Достоинства документации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644007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717" y="6450094"/>
            <a:ext cx="12192000" cy="184859"/>
          </a:xfrm>
          <a:prstGeom prst="rect">
            <a:avLst/>
          </a:prstGeom>
          <a:solidFill>
            <a:srgbClr val="BFA25E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2879223"/>
            <a:ext cx="12225063" cy="45719"/>
          </a:xfrm>
          <a:prstGeom prst="rect">
            <a:avLst/>
          </a:prstGeom>
          <a:solidFill>
            <a:srgbClr val="6B1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74862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1"/>
  <p:tag name="AS_OS" val="Unix 5.15.0.1019"/>
  <p:tag name="AS_RELEASE_DATE" val="2022.12.14"/>
  <p:tag name="AS_TITLE" val="Aspose.Slides for .NET Standard 2.0"/>
  <p:tag name="AS_VERSION" val="22.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аблон МАУ ИМЦ">
  <a:themeElements>
    <a:clrScheme name="Другая 4">
      <a:dk1>
        <a:srgbClr val="00666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Century Gothic" panose="020F0302020204030204"/>
        <a:cs typeface="Arial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Century Gothic" panose="020F0302020204030204"/>
        <a:cs typeface="Arial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МАУ ИМЦ" id="{EF005E62-8E39-46C4-86E1-32C29D8EC3E5}" vid="{0298A1A0-F84A-4BB2-9A20-FD4CD75B4165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3137</Words>
  <Application>Microsoft Office PowerPoint</Application>
  <PresentationFormat>Широкоэкранный</PresentationFormat>
  <Paragraphs>222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Arial</vt:lpstr>
      <vt:lpstr>Calibri</vt:lpstr>
      <vt:lpstr>Cambria</vt:lpstr>
      <vt:lpstr>Century Gothic</vt:lpstr>
      <vt:lpstr>Times New Roman</vt:lpstr>
      <vt:lpstr>Wingdings</vt:lpstr>
      <vt:lpstr>Office Theme</vt:lpstr>
      <vt:lpstr>Шаблон МАУ ИМЦ</vt:lpstr>
      <vt:lpstr>Презентация PowerPoint</vt:lpstr>
      <vt:lpstr>Перечень законодательных и нормативных правовых актов, регулирующих функционирование школьных служб примирения в образовательных организациях</vt:lpstr>
      <vt:lpstr>Презентация PowerPoint</vt:lpstr>
      <vt:lpstr>Презентация PowerPoint</vt:lpstr>
      <vt:lpstr>Распоряжения департамента образования администрации Города Томска: - от 28.06.2023 № 693-р «О состоянии дел по созданию и развитию школьных служб медиации (примирения) в общеобразовательных организациях г. Томска в 2022-2023 учебном году»,  -от 03.10.2023 № 996-р «Об изучении состояния дел по деятельности служб школьной медиации (примирения) в общеобразовательных организациях г. Томска» </vt:lpstr>
      <vt:lpstr>Изучение деятельности ООУ  проходило в период с 16 по 27 октября 2023 г  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 </vt:lpstr>
      <vt:lpstr>Результаты изучения состояния дел по деятельности школьных служб медиации (примирения) 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</vt:lpstr>
      <vt:lpstr>Результаты изучения состояния дел по деятельности школьных служб медиации (примирения) </vt:lpstr>
      <vt:lpstr>Рекомендации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metodist38</dc:creator>
  <cp:lastModifiedBy>metodist38</cp:lastModifiedBy>
  <cp:revision>86</cp:revision>
  <cp:lastPrinted>2022-12-20T09:42:59Z</cp:lastPrinted>
  <dcterms:created xsi:type="dcterms:W3CDTF">2022-12-20T09:42:59Z</dcterms:created>
  <dcterms:modified xsi:type="dcterms:W3CDTF">2024-02-01T06:45:07Z</dcterms:modified>
</cp:coreProperties>
</file>