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6" r:id="rId2"/>
    <p:sldId id="295" r:id="rId3"/>
    <p:sldId id="297" r:id="rId4"/>
    <p:sldId id="298" r:id="rId5"/>
    <p:sldId id="299" r:id="rId6"/>
    <p:sldId id="300" r:id="rId7"/>
    <p:sldId id="296" r:id="rId8"/>
    <p:sldId id="293" r:id="rId9"/>
    <p:sldId id="302" r:id="rId10"/>
    <p:sldId id="301" r:id="rId11"/>
    <p:sldId id="303" r:id="rId12"/>
    <p:sldId id="294" r:id="rId13"/>
    <p:sldId id="30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odist38" initials="m" lastIdx="0" clrIdx="0">
    <p:extLst>
      <p:ext uri="{19B8F6BF-5375-455C-9EA6-DF929625EA0E}">
        <p15:presenceInfo xmlns:p15="http://schemas.microsoft.com/office/powerpoint/2012/main" userId="metodist3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25C"/>
    <a:srgbClr val="F9FFFE"/>
    <a:srgbClr val="A6D86E"/>
    <a:srgbClr val="33CCCC"/>
    <a:srgbClr val="CDA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471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52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4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8289B-0B8E-46BF-BF1C-4EF2FB73C3BE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0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17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716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9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516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mc.tomsk.ru/wp-content/uploads/2022/08/%D0%9F%D1%80%D0%BE%D0%B3%D1%80%D0%B0%D0%BC%D0%BC%D0%B0-%D0%AE%D0%BD%D1%8B%D0%B9-%D0%BC%D0%B5%D0%B4%D0%B8%D0%B0%D1%82%D0%BE%D1%80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8-926-145-87-01.ru/" TargetMode="External"/><Relationship Id="rId2" Type="http://schemas.openxmlformats.org/officeDocument/2006/relationships/hyperlink" Target="https://forum.gppc.ru/bulling/event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mc.tomsk.ru/?page_id=21400" TargetMode="External"/><Relationship Id="rId4" Type="http://schemas.openxmlformats.org/officeDocument/2006/relationships/hyperlink" Target="http://www.8-926-145-87-01.ru/&#1082;&#1083;&#1091;&#1073;/&#1088;&#1072;&#1073;&#1086;&#1090;&#1072;-&#1084;&#1077;&#1076;&#1080;&#1072;&#1090;&#1086;&#1088;&#1086;&#1074;-&#1089;&#1074;&#1077;&#1088;&#1089;&#1090;&#1085;&#1080;&#1082;&#1086;&#1074;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elkozyor4ik@yandex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73931992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onsultant.ru/document/cons_doc_LAW_185098/1d5a331e22b04694fd4ed9299de5f0008af6c799/" TargetMode="External"/><Relationship Id="rId4" Type="http://schemas.openxmlformats.org/officeDocument/2006/relationships/hyperlink" Target="http://www.consultant.ru/law/hotdocs/30085.htm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01372" y="6331256"/>
            <a:ext cx="10660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2024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49490" y="5256342"/>
            <a:ext cx="41533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Мелкозерова Евгения Андреевна</a:t>
            </a:r>
            <a:r>
              <a:rPr lang="ru-RU" dirty="0" smtClean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по работе школьных служб медиации (примирения)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3125" y="521014"/>
            <a:ext cx="10367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</a:t>
            </a:r>
            <a:r>
              <a:rPr lang="ru-RU" dirty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r>
              <a:rPr lang="ru-RU" sz="1400" dirty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ИНФОРМАЦИОННО-МЕТОДИЧЕСКИЙ ЦЕНТР ГОРОДА ТОМСКА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1664" y="2459504"/>
            <a:ext cx="7295938" cy="12618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консультация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работы школьной службы медиации (примирения)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2312" y="370643"/>
            <a:ext cx="929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юных волонтеров-медиаторов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079" t="23602" r="30201" b="4379"/>
          <a:stretch/>
        </p:blipFill>
        <p:spPr>
          <a:xfrm>
            <a:off x="2554013" y="1021944"/>
            <a:ext cx="4367049" cy="49526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2517" t="24237" r="30276" b="3782"/>
          <a:stretch/>
        </p:blipFill>
        <p:spPr>
          <a:xfrm>
            <a:off x="7048689" y="1021944"/>
            <a:ext cx="4203796" cy="45747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84747" y="5974614"/>
            <a:ext cx="94596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http://imc.tomsk.ru/wp-content/uploads/2022/08/%D0%9F%D1%80%D0%BE%D0%B3%D1%80%D0%B0%D0%BC%D0%BC%D0%B0-%D0%AE%D0%BD%D1%8B%D0%B9-%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D0%BC%D0%B5%D0%B4%D0%B8%D0%B0%D1%82%D0%BE%D1%80.pdf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5904" t="26029" r="26277" b="8156"/>
          <a:stretch/>
        </p:blipFill>
        <p:spPr>
          <a:xfrm>
            <a:off x="517749" y="201227"/>
            <a:ext cx="5173603" cy="50644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5819" t="44655" r="26275" b="9468"/>
          <a:stretch/>
        </p:blipFill>
        <p:spPr>
          <a:xfrm>
            <a:off x="5880539" y="2017986"/>
            <a:ext cx="5997782" cy="40832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5471" y="5870423"/>
            <a:ext cx="6504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Выдержки из программы…</a:t>
            </a:r>
          </a:p>
        </p:txBody>
      </p:sp>
    </p:spTree>
    <p:extLst>
      <p:ext uri="{BB962C8B-B14F-4D97-AF65-F5344CB8AC3E}">
        <p14:creationId xmlns:p14="http://schemas.microsoft.com/office/powerpoint/2010/main" val="15918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18570" y="370643"/>
            <a:ext cx="9290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ресурсы для обогащения профессионального опыта: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3134372"/>
            <a:ext cx="8101042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algn="just">
              <a:spcBef>
                <a:spcPct val="0"/>
              </a:spcBef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endParaRPr lang="ru-RU" sz="2000" dirty="0" smtClean="0">
              <a:latin typeface="+mj-lt"/>
              <a:ea typeface="+mj-ea"/>
              <a:cs typeface="+mj-cs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ru-RU" sz="6400" cap="all" dirty="0" smtClean="0">
                <a:latin typeface="Times New Roman" panose="02020603050405020304" pitchFamily="18" charset="0"/>
                <a:ea typeface="Open Sans 1 Bold" charset="0"/>
                <a:cs typeface="Times New Roman" panose="02020603050405020304" pitchFamily="18" charset="0"/>
              </a:rPr>
              <a:t>ГППЦ г. Москва Семинары в рамках проекта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ru-RU" sz="6400" cap="all" dirty="0" smtClean="0">
                <a:latin typeface="Times New Roman" panose="02020603050405020304" pitchFamily="18" charset="0"/>
                <a:ea typeface="Open Sans 1 Bold" charset="0"/>
                <a:cs typeface="Times New Roman" panose="02020603050405020304" pitchFamily="18" charset="0"/>
              </a:rPr>
              <a:t>«ВОССТАНОВИТЕЛЬНЫЕ ТЕХНОЛОГИИ И ШКОЛЬНАЯ СЛУЖБА ПРИМИРЕНИЯ»</a:t>
            </a:r>
          </a:p>
          <a:p>
            <a:pPr lvl="0" algn="just">
              <a:lnSpc>
                <a:spcPct val="120000"/>
              </a:lnSpc>
              <a:spcBef>
                <a:spcPct val="0"/>
              </a:spcBef>
            </a:pPr>
            <a:r>
              <a:rPr lang="en-US" sz="6400" dirty="0">
                <a:latin typeface="Times New Roman" panose="02020603050405020304" pitchFamily="18" charset="0"/>
                <a:ea typeface="Open Sans 1 Bold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6400" dirty="0" smtClean="0">
                <a:latin typeface="Times New Roman" panose="02020603050405020304" pitchFamily="18" charset="0"/>
                <a:ea typeface="Open Sans 1 Bold" charset="0"/>
                <a:cs typeface="Times New Roman" panose="02020603050405020304" pitchFamily="18" charset="0"/>
                <a:hlinkClick r:id="rId2"/>
              </a:rPr>
              <a:t>forum.gppc.ru/bulling/events</a:t>
            </a:r>
            <a:r>
              <a:rPr lang="ru-RU" sz="6400" dirty="0" smtClean="0">
                <a:latin typeface="Times New Roman" panose="02020603050405020304" pitchFamily="18" charset="0"/>
                <a:ea typeface="Open Sans 1 Bold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20000"/>
              </a:lnSpc>
              <a:spcBef>
                <a:spcPct val="0"/>
              </a:spcBef>
            </a:pPr>
            <a:endParaRPr lang="ru-RU" sz="6400" dirty="0" smtClean="0">
              <a:latin typeface="Times New Roman" panose="02020603050405020304" pitchFamily="18" charset="0"/>
              <a:ea typeface="Open Sans 1 Bold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ct val="0"/>
              </a:spcBef>
            </a:pPr>
            <a:r>
              <a:rPr lang="ru-RU" sz="6400" dirty="0" smtClean="0">
                <a:latin typeface="Times New Roman" panose="02020603050405020304" pitchFamily="18" charset="0"/>
                <a:ea typeface="Open Sans 1 Bold" charset="0"/>
                <a:cs typeface="Times New Roman" panose="02020603050405020304" pitchFamily="18" charset="0"/>
              </a:rPr>
              <a:t>Сайт Школьные службы примирения </a:t>
            </a:r>
            <a:r>
              <a:rPr lang="en-US" sz="6400" dirty="0" smtClean="0">
                <a:latin typeface="Times New Roman" panose="02020603050405020304" pitchFamily="18" charset="0"/>
                <a:ea typeface="Open Sans 1 Bold" charset="0"/>
                <a:cs typeface="Times New Roman" panose="02020603050405020304" pitchFamily="18" charset="0"/>
                <a:hlinkClick r:id="rId3"/>
              </a:rPr>
              <a:t>https://www.8-926-145-87-01.ru/</a:t>
            </a:r>
            <a:r>
              <a:rPr lang="ru-RU" sz="6400" dirty="0" smtClean="0">
                <a:latin typeface="Times New Roman" panose="02020603050405020304" pitchFamily="18" charset="0"/>
                <a:ea typeface="Open Sans 1 Bold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20000"/>
              </a:lnSpc>
              <a:spcBef>
                <a:spcPct val="0"/>
              </a:spcBef>
            </a:pPr>
            <a:endParaRPr lang="ru-RU" sz="6400" dirty="0" smtClean="0">
              <a:latin typeface="Times New Roman" panose="02020603050405020304" pitchFamily="18" charset="0"/>
              <a:ea typeface="Open Sans 1 Bold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ct val="0"/>
              </a:spcBef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практика в службах примирения: </a:t>
            </a:r>
            <a:r>
              <a:rPr lang="ru-RU" sz="6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www.8-926-145-87-01.ru/клуб/работа-медиаторов-сверстников</a:t>
            </a:r>
            <a:endParaRPr lang="ru-RU" sz="6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ct val="0"/>
              </a:spcBef>
            </a:pPr>
            <a:endParaRPr lang="ru-RU" sz="6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ct val="0"/>
              </a:spcBef>
            </a:pPr>
            <a:r>
              <a:rPr lang="ru-RU" sz="6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 ИМЦ г. Томска рубрика </a:t>
            </a:r>
            <a:r>
              <a:rPr lang="ru-RU" sz="6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</a:t>
            </a:r>
            <a:r>
              <a:rPr lang="ru-RU" sz="6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sz="6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://imc.tomsk.ru/?</a:t>
            </a:r>
            <a:r>
              <a:rPr lang="en-US" sz="6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page_id=21400</a:t>
            </a:r>
            <a:r>
              <a:rPr lang="ru-RU" sz="6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20000"/>
              </a:lnSpc>
              <a:spcBef>
                <a:spcPct val="0"/>
              </a:spcBef>
            </a:pPr>
            <a:endParaRPr lang="ru-RU" sz="6400" u="sng" dirty="0">
              <a:latin typeface="Times New Roman" panose="02020603050405020304" pitchFamily="18" charset="0"/>
              <a:ea typeface="Open Sans 1 Bold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ct val="0"/>
              </a:spcBef>
            </a:pPr>
            <a:endParaRPr lang="ru-RU" sz="6400" dirty="0" smtClean="0">
              <a:latin typeface="Times New Roman" panose="02020603050405020304" pitchFamily="18" charset="0"/>
              <a:ea typeface="Open Sans 1 Bold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ct val="0"/>
              </a:spcBef>
            </a:pPr>
            <a:endParaRPr kumimoji="0" lang="ru-RU" sz="6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 1 Bold" charset="0"/>
              <a:ea typeface="Open Sans 1 Bold" charset="0"/>
              <a:cs typeface="Open Sans 1 Bold" charset="0"/>
            </a:endParaRPr>
          </a:p>
          <a:p>
            <a:pPr lvl="0" algn="ctr">
              <a:spcBef>
                <a:spcPct val="0"/>
              </a:spcBef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99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121713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Мелкозерова Евгения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Андреевна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89138825060</a:t>
            </a:r>
            <a:b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  <a:hlinkClick r:id="rId2"/>
              </a:rPr>
              <a:t>melkozyor4ik@yandex.ru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3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1902" y="2591190"/>
            <a:ext cx="2918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VII.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Безопасность детей</a:t>
            </a:r>
            <a:endParaRPr lang="ru-RU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883" t="37253" r="31415" b="45940"/>
          <a:stretch/>
        </p:blipFill>
        <p:spPr>
          <a:xfrm>
            <a:off x="961902" y="3206336"/>
            <a:ext cx="9975272" cy="21579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1902" y="1071682"/>
            <a:ext cx="9274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Распоряжение Правительства РФ от 23.01.2021г. № 122-р.</a:t>
            </a:r>
            <a:r>
              <a:rPr lang="ru-RU" dirty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План основных мероприятий до 2027 года в рамках Десятилетия детства. </a:t>
            </a:r>
            <a:r>
              <a:rPr lang="ru-RU" i="1" dirty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Пункт 111 «обеспечена организационно-методическая поддержка развития служб медиации (примирения) в образовательных организациях».</a:t>
            </a:r>
            <a:r>
              <a:rPr lang="ru-RU" dirty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1688" y="468142"/>
            <a:ext cx="9171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деятельности школьных служб медиации (примирения)</a:t>
            </a:r>
            <a:endParaRPr lang="ru-RU" b="1" dirty="0">
              <a:solidFill>
                <a:srgbClr val="166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5433" y="941896"/>
            <a:ext cx="9563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Письмо Министерства просвещения РФ от 28.04.2020г. № ДГ-375/07 </a:t>
            </a:r>
            <a:r>
              <a:rPr lang="ru-RU" dirty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«О направлении методических рекомендаций по развитию сети служб медиации (примирения) в образовательных организациях и в организациях для детей-сирот и детей, оставшихся без попечения родителей</a:t>
            </a:r>
            <a:r>
              <a:rPr lang="ru-RU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». </a:t>
            </a:r>
            <a:r>
              <a:rPr lang="en-US" dirty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https://www.garant.ru/products/ipo/prime/doc/73931992</a:t>
            </a:r>
            <a:r>
              <a:rPr lang="en-US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/</a:t>
            </a:r>
            <a:r>
              <a:rPr lang="ru-RU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5433" y="2423082"/>
            <a:ext cx="9100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 - способ разрешения споров мирным путем на основе выработки сторонами спора взаимоприемлемого решения при содействии нейтрального и независимого лица - медиатора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5433" y="3496640"/>
            <a:ext cx="9266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восстановительный подход - использование в практической деятельности, в частности в профилактической и коррекционной работе с детьми и подростками, в том числе при разрешении споров и конфликтов и после совершения правонарушений, умений и навыков, направленных на всестороннее восстановление отношений, доверия, материального и морального ущерба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0436" y="291707"/>
            <a:ext cx="9171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деятельности школьных служб медиации (примирения)</a:t>
            </a:r>
            <a:endParaRPr lang="ru-RU" b="1" dirty="0">
              <a:solidFill>
                <a:srgbClr val="166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2312" y="370643"/>
            <a:ext cx="929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справке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итогам мониторинга деятельности школьных служб медиации (примирения) в ООУ г. Томска за 2022-2023 уч. год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2312" y="1170659"/>
            <a:ext cx="9504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нормативными документами, в ООУ №№ 1, 2, 3, 4, 5, 6, 7, 8, 11, 12, 13, 14, 16, 19, 23, 25, 26, 29, 32, 34, 36, 37, 39, 40, 41, 43, 44, 45, 46, 50, 51, 53, 54, 55, 56, 65, 66, РКГ № 2,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 22, «Кристина», Сибирский лицей, Гуманитарный лицей созданы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службы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медиации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2312" y="2707469"/>
            <a:ext cx="9504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ООУ №№ 15, 18, 22, 24, 28, 30, 31, 33, 35, 38, 42, 47, 49, 58, 64, Академический лицей, лицей при ТПУ, Школа «Эврика-развитие», Школа «Перспектива»,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№ 1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службы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примирения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831234"/>
              </p:ext>
            </p:extLst>
          </p:nvPr>
        </p:nvGraphicFramePr>
        <p:xfrm>
          <a:off x="441434" y="3815199"/>
          <a:ext cx="1079938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690">
                  <a:extLst>
                    <a:ext uri="{9D8B030D-6E8A-4147-A177-3AD203B41FA5}">
                      <a16:colId xmlns:a16="http://schemas.microsoft.com/office/drawing/2014/main" val="1124320464"/>
                    </a:ext>
                  </a:extLst>
                </a:gridCol>
                <a:gridCol w="5399690">
                  <a:extLst>
                    <a:ext uri="{9D8B030D-6E8A-4147-A177-3AD203B41FA5}">
                      <a16:colId xmlns:a16="http://schemas.microsoft.com/office/drawing/2014/main" val="2530278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целях реализации медиативного подхода рекомендуется создавать Службы школьной медиации (далее - СШМ), объединяющие различных участников образовательных отношений (сотрудников образовательной организации обучающихся, их родителей (законных представителей) и иных), направленные на оказание содействия в предотвращении и разрешении конфликтных ситуаций, в профилактической работе и мероприятиях, направленных на работу с последствиями конфликтов, асоциальных проявлений, правонарушений.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целях реализации восстановительного подхода рекомендуется создавать Школьные службы примирения (далее - ШСП) - это оформленное объединение ведущих восстановительных программ (взрослых и школьников-волонтеров), которое проводит восстановительные программы в образовательной организации, а также осуществляет иную деятельность в рамках восстановительного подхода в целях профилактики эскалации конфликтов, сложных ситуаций, деструктивного поведения и правонарушений несовершеннолетних в образовательной организации. ШСП помогают участникам образовательных отношений в конфликтной/проблемной ситуации укрепить сотрудничество и ответственную позицию, вместе найти решение и согласованно его реализовать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125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453" t="32693" r="19348" b="21223"/>
          <a:stretch/>
        </p:blipFill>
        <p:spPr>
          <a:xfrm>
            <a:off x="1087821" y="340427"/>
            <a:ext cx="9128234" cy="57436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61658" y="6273224"/>
            <a:ext cx="95042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>
              <a:spcAft>
                <a:spcPts val="0"/>
              </a:spcAft>
            </a:pPr>
            <a:r>
              <a:rPr lang="en-US" sz="1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ru-RU" sz="16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Ю. Коновалов</a:t>
            </a:r>
            <a:endParaRPr lang="ru-RU" sz="16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5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2312" y="370643"/>
            <a:ext cx="929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окументация  ШСП и СШМ: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2312" y="971724"/>
            <a:ext cx="95042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создании ШСП/СШМ;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раз)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оложение о деятельности;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раз в 5 лет)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курсовая подготовка специалистов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раз в 3 года)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риказ о составе на текущий учебный год;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раз в год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лан работы на текущий учебный год;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раз в год)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обращений;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(постоянно)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примирительный договор;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(постоянно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другие документы, регулирующие деятельность…. </a:t>
            </a:r>
          </a:p>
          <a:p>
            <a:pPr marL="285750" indent="-285750" algn="just">
              <a:buFontTx/>
              <a:buChar char="-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3476" t="22375" r="17471" b="68024"/>
          <a:stretch/>
        </p:blipFill>
        <p:spPr>
          <a:xfrm>
            <a:off x="408046" y="3467188"/>
            <a:ext cx="11418736" cy="8930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50848" t="25024" r="19277" b="53309"/>
          <a:stretch/>
        </p:blipFill>
        <p:spPr>
          <a:xfrm>
            <a:off x="6702989" y="4499684"/>
            <a:ext cx="5123793" cy="20903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764157" y="5079277"/>
            <a:ext cx="353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08098" y="5079276"/>
            <a:ext cx="4402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MS Mincho"/>
              </a:rPr>
              <a:t>ФОРМА </a:t>
            </a:r>
            <a:r>
              <a:rPr lang="ru-RU" b="1" dirty="0" smtClean="0">
                <a:latin typeface="Times New Roman" panose="02020603050405020304" pitchFamily="18" charset="0"/>
                <a:ea typeface="MS Mincho"/>
              </a:rPr>
              <a:t>ОТЧЕТА ?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MS Mincho"/>
              </a:rPr>
              <a:t>(пригодится в ежегодном мониторинге)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0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015" t="17327" r="35025" b="7426"/>
          <a:stretch/>
        </p:blipFill>
        <p:spPr>
          <a:xfrm>
            <a:off x="1718442" y="394137"/>
            <a:ext cx="4293199" cy="6274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6906" t="17577" r="36145" b="9284"/>
          <a:stretch/>
        </p:blipFill>
        <p:spPr>
          <a:xfrm>
            <a:off x="6416567" y="394137"/>
            <a:ext cx="4020207" cy="613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 l="29042" t="41846" r="11519" b="15063"/>
          <a:stretch>
            <a:fillRect/>
          </a:stretch>
        </p:blipFill>
        <p:spPr>
          <a:xfrm>
            <a:off x="5101099" y="2986430"/>
            <a:ext cx="6908645" cy="37544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2312" y="370643"/>
            <a:ext cx="929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юных волонтеров-медиаторов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0371" y="832308"/>
            <a:ext cx="91545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реализуем</a:t>
            </a:r>
            <a:r>
              <a:rPr lang="ru-RU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Программа воспитания (Раздел «уклад школьной жизни»; раздел «виды, формы деятельности» модули «Профилактика и безопасность», «Волонтерство», внеурочная деятельность)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безопасность </a:t>
            </a:r>
            <a:r>
              <a:rPr lang="ru-RU" b="1" dirty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</a:t>
            </a:r>
            <a:r>
              <a:rPr lang="ru-RU" b="1" dirty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среды</a:t>
            </a:r>
            <a:endParaRPr lang="ru-RU" b="1" dirty="0" smtClean="0">
              <a:solidFill>
                <a:srgbClr val="16625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 мероприятий по результатам СПТ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Внесение пунктов в ИПР…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Система самоуправления</a:t>
            </a:r>
          </a:p>
          <a:p>
            <a:pPr marL="342900" indent="-342900" algn="just">
              <a:buAutoNum type="arabicPeriod"/>
            </a:pPr>
            <a:endParaRPr lang="ru-RU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861" t="25981" r="57689" b="6716"/>
          <a:stretch/>
        </p:blipFill>
        <p:spPr>
          <a:xfrm>
            <a:off x="7581579" y="0"/>
            <a:ext cx="461042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8010" t="49354" r="41747" b="24239"/>
          <a:stretch/>
        </p:blipFill>
        <p:spPr>
          <a:xfrm>
            <a:off x="1608083" y="173421"/>
            <a:ext cx="5439104" cy="16080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8579" y="2062944"/>
            <a:ext cx="7168055" cy="4439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Профессиональный стандарт педагога</a:t>
            </a:r>
            <a:r>
              <a:rPr lang="ru-RU" sz="1200" b="1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труда и социальной защиты РФ от 18.10.2013 № 544н.</a:t>
            </a:r>
            <a:r>
              <a:rPr lang="ru-RU" sz="1200" b="1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</a:t>
            </a:r>
            <a:r>
              <a:rPr lang="ru-RU" sz="1200" b="1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реализации программ основного и среднего общего образования</a:t>
            </a:r>
            <a:r>
              <a:rPr lang="en-US" sz="1200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устанавливает необходимое для педагога умение</a:t>
            </a:r>
            <a:r>
              <a:rPr lang="en-US" sz="1200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i="1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«владеть технологиями диагностики причин конфликтных ситуаций, их профилактики и разрешения».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Профессиональный стандарт педагога-психолога</a:t>
            </a:r>
            <a:r>
              <a:rPr lang="ru-RU" sz="1200" b="1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труда и социальной защиты РФ от 24.07.2015 № 514н. Стандарт фиксирует такую трудовую функцию, как</a:t>
            </a:r>
            <a:r>
              <a:rPr lang="en-US" sz="1200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ru-RU" sz="1200" i="1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«оказание </a:t>
            </a:r>
            <a:r>
              <a:rPr lang="ru-RU" sz="1200" i="1" dirty="0" err="1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</a:t>
            </a:r>
            <a:r>
              <a:rPr lang="ru-RU" sz="1200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педагогической</a:t>
            </a:r>
            <a:r>
              <a:rPr lang="en-US" sz="1200" i="1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i="1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 лицам (…) испытывающим трудности в (…) развитии и социальной адаптации, в том числе несовершеннолетним обучающимся, признанным в случаях и в порядке, которые предусмотрены уголовно-процессуальным законодательством, подозреваемыми, обвиняемыми или подсудимыми по уголовному делу либо являющимся потерпевшими или свидетелями преступления, по запросу органов и учреждений системы профилактики безнадзорности и правонарушений несовершеннолетних».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Профессиональный стандарт социального педагога</a:t>
            </a:r>
            <a:r>
              <a:rPr lang="ru-RU" sz="1200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труда и социальной защиты РФ от 10 января 2017 г. №</a:t>
            </a:r>
            <a:r>
              <a:rPr lang="en-US" sz="1200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10н «Об утверждении профессионального стандарта «Специалист в области воспитания».</a:t>
            </a:r>
            <a:r>
              <a:rPr lang="ru-RU" sz="1200" dirty="0">
                <a:solidFill>
                  <a:srgbClr val="1F4E79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 фиксирует такую трудовую функцию как «Разработка мер по социально-педагогической поддержке обучающихся в процессе образования; Проектирование программ формирования у обучающихся социальной компетентности, социокультурного опыта; Разработка мер по социально-педагогическому сопровождению обучающихся в трудной жизненной ситуации; </a:t>
            </a:r>
            <a:r>
              <a:rPr lang="ru-RU" sz="1200" i="1" u="sng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мер по профилактике социальных девиаций среди обучающихся</a:t>
            </a:r>
            <a:r>
              <a:rPr lang="ru-RU" sz="1200" i="1" dirty="0">
                <a:solidFill>
                  <a:srgbClr val="1F4E7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Планирование совместной деятельности с институтами социализации в целях обеспечения позитивной социализации обучающихся.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МАУ ИМЦ">
  <a:themeElements>
    <a:clrScheme name="Другая 4">
      <a:dk1>
        <a:srgbClr val="00666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МАУ ИМЦ" id="{EF005E62-8E39-46C4-86E1-32C29D8EC3E5}" vid="{0298A1A0-F84A-4BB2-9A20-FD4CD75B41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МАУ ИМЦ</Template>
  <TotalTime>2606</TotalTime>
  <Words>773</Words>
  <Application>Microsoft Office PowerPoint</Application>
  <PresentationFormat>Широкоэкранный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MS Mincho</vt:lpstr>
      <vt:lpstr>Open Sans 1 Bold</vt:lpstr>
      <vt:lpstr>Times New Roman</vt:lpstr>
      <vt:lpstr>Шаблон МАУ ИМЦ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Марина Валерьевна Ефремова</cp:lastModifiedBy>
  <cp:revision>134</cp:revision>
  <dcterms:created xsi:type="dcterms:W3CDTF">2020-08-10T04:19:49Z</dcterms:created>
  <dcterms:modified xsi:type="dcterms:W3CDTF">2024-02-01T04:36:35Z</dcterms:modified>
</cp:coreProperties>
</file>