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sldIdLst>
    <p:sldId id="268" r:id="rId2"/>
    <p:sldId id="256" r:id="rId3"/>
    <p:sldId id="271" r:id="rId4"/>
    <p:sldId id="273" r:id="rId5"/>
    <p:sldId id="274" r:id="rId6"/>
    <p:sldId id="275" r:id="rId7"/>
    <p:sldId id="276" r:id="rId8"/>
    <p:sldId id="277" r:id="rId9"/>
    <p:sldId id="280" r:id="rId10"/>
    <p:sldId id="278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321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94AA"/>
    <a:srgbClr val="3AB690"/>
    <a:srgbClr val="F57D57"/>
    <a:srgbClr val="A86C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566" autoAdjust="0"/>
    <p:restoredTop sz="94660"/>
  </p:normalViewPr>
  <p:slideViewPr>
    <p:cSldViewPr snapToGrid="0" showGuides="1">
      <p:cViewPr varScale="1">
        <p:scale>
          <a:sx n="36" d="100"/>
          <a:sy n="36" d="100"/>
        </p:scale>
        <p:origin x="-34" y="-402"/>
      </p:cViewPr>
      <p:guideLst>
        <p:guide orient="horz" pos="1321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E3EA0-646F-45C8-B91C-5EE32CC92F8B}" type="datetimeFigureOut">
              <a:rPr lang="ru-RU" smtClean="0"/>
              <a:t>16.02.2024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E182544A-4899-4B04-BC37-ADCAAC11EE14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74513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E3EA0-646F-45C8-B91C-5EE32CC92F8B}" type="datetimeFigureOut">
              <a:rPr lang="ru-RU" smtClean="0"/>
              <a:t>16.02.2024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2544A-4899-4B04-BC37-ADCAAC11EE14}" type="slidenum">
              <a:rPr lang="ru-RU" smtClean="0"/>
              <a:t>‹#›</a:t>
            </a:fld>
            <a:endParaRPr lang="ru-RU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3106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E3EA0-646F-45C8-B91C-5EE32CC92F8B}" type="datetimeFigureOut">
              <a:rPr lang="ru-RU" smtClean="0"/>
              <a:t>16.02.2024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2544A-4899-4B04-BC37-ADCAAC11EE14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26432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E3EA0-646F-45C8-B91C-5EE32CC92F8B}" type="datetimeFigureOut">
              <a:rPr lang="ru-RU" smtClean="0"/>
              <a:t>16.02.2024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2544A-4899-4B04-BC37-ADCAAC11EE14}" type="slidenum">
              <a:rPr lang="ru-RU" smtClean="0"/>
              <a:t>‹#›</a:t>
            </a:fld>
            <a:endParaRPr lang="ru-RU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8447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E3EA0-646F-45C8-B91C-5EE32CC92F8B}" type="datetimeFigureOut">
              <a:rPr lang="ru-RU" smtClean="0"/>
              <a:t>16.02.2024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2544A-4899-4B04-BC37-ADCAAC11EE14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77993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E3EA0-646F-45C8-B91C-5EE32CC92F8B}" type="datetimeFigureOut">
              <a:rPr lang="ru-RU" smtClean="0"/>
              <a:t>16.02.2024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2544A-4899-4B04-BC37-ADCAAC11EE14}" type="slidenum">
              <a:rPr lang="ru-RU" smtClean="0"/>
              <a:t>‹#›</a:t>
            </a:fld>
            <a:endParaRPr lang="ru-RU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48407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E3EA0-646F-45C8-B91C-5EE32CC92F8B}" type="datetimeFigureOut">
              <a:rPr lang="ru-RU" smtClean="0"/>
              <a:t>16.02.2024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2544A-4899-4B04-BC37-ADCAAC11EE14}" type="slidenum">
              <a:rPr lang="ru-RU" smtClean="0"/>
              <a:t>‹#›</a:t>
            </a:fld>
            <a:endParaRPr lang="ru-RU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91539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E3EA0-646F-45C8-B91C-5EE32CC92F8B}" type="datetimeFigureOut">
              <a:rPr lang="ru-RU" smtClean="0"/>
              <a:t>16.02.2024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2544A-4899-4B04-BC37-ADCAAC11EE14}" type="slidenum">
              <a:rPr lang="ru-RU" smtClean="0"/>
              <a:t>‹#›</a:t>
            </a:fld>
            <a:endParaRPr lang="ru-RU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83563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E3EA0-646F-45C8-B91C-5EE32CC92F8B}" type="datetimeFigureOut">
              <a:rPr lang="ru-RU" smtClean="0"/>
              <a:t>16.02.2024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2544A-4899-4B04-BC37-ADCAAC11EE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94557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E3EA0-646F-45C8-B91C-5EE32CC92F8B}" type="datetimeFigureOut">
              <a:rPr lang="ru-RU" smtClean="0"/>
              <a:t>16.02.2024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2544A-4899-4B04-BC37-ADCAAC11EE14}" type="slidenum">
              <a:rPr lang="ru-RU" smtClean="0"/>
              <a:t>‹#›</a:t>
            </a:fld>
            <a:endParaRPr lang="ru-RU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83886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365E3EA0-646F-45C8-B91C-5EE32CC92F8B}" type="datetimeFigureOut">
              <a:rPr lang="ru-RU" smtClean="0"/>
              <a:t>16.02.2024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2544A-4899-4B04-BC37-ADCAAC11EE14}" type="slidenum">
              <a:rPr lang="ru-RU" smtClean="0"/>
              <a:t>‹#›</a:t>
            </a:fld>
            <a:endParaRPr lang="ru-RU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92911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5E3EA0-646F-45C8-B91C-5EE32CC92F8B}" type="datetimeFigureOut">
              <a:rPr lang="ru-RU" smtClean="0"/>
              <a:t>16.02.2024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E182544A-4899-4B04-BC37-ADCAAC11EE14}" type="slidenum">
              <a:rPr lang="ru-RU" smtClean="0"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7465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9" r="13155" b="7873"/>
          <a:stretch/>
        </p:blipFill>
        <p:spPr>
          <a:xfrm>
            <a:off x="411480" y="797943"/>
            <a:ext cx="8534400" cy="529580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5296" y="402530"/>
            <a:ext cx="4798996" cy="2464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700"/>
              </a:lnSpc>
            </a:pPr>
            <a:r>
              <a:rPr lang="ru-RU" sz="3200" b="1" dirty="0">
                <a:solidFill>
                  <a:srgbClr val="CC6600"/>
                </a:solidFill>
              </a:rPr>
              <a:t>«</a:t>
            </a:r>
            <a:r>
              <a:rPr lang="ru-RU" sz="3200" b="1" dirty="0" err="1" smtClean="0">
                <a:solidFill>
                  <a:srgbClr val="CC6600"/>
                </a:solidFill>
              </a:rPr>
              <a:t>АнтибуллинГ</a:t>
            </a:r>
            <a:r>
              <a:rPr lang="ru-RU" sz="3200" b="1" dirty="0" smtClean="0"/>
              <a:t>: </a:t>
            </a:r>
          </a:p>
          <a:p>
            <a:pPr>
              <a:lnSpc>
                <a:spcPts val="3700"/>
              </a:lnSpc>
            </a:pPr>
            <a:r>
              <a:rPr lang="ru-RU" sz="3200" b="1" dirty="0" smtClean="0"/>
              <a:t>                алг</a:t>
            </a:r>
            <a:r>
              <a:rPr lang="ru-RU" sz="3200" b="1" dirty="0" smtClean="0">
                <a:solidFill>
                  <a:srgbClr val="CC6600"/>
                </a:solidFill>
              </a:rPr>
              <a:t>о</a:t>
            </a:r>
            <a:r>
              <a:rPr lang="ru-RU" sz="3200" b="1" dirty="0" smtClean="0"/>
              <a:t>ритмы,</a:t>
            </a:r>
          </a:p>
          <a:p>
            <a:pPr>
              <a:lnSpc>
                <a:spcPts val="3700"/>
              </a:lnSpc>
            </a:pPr>
            <a:r>
              <a:rPr lang="ru-RU" sz="4400" b="1" dirty="0" smtClean="0">
                <a:solidFill>
                  <a:srgbClr val="CC6600"/>
                </a:solidFill>
              </a:rPr>
              <a:t>             </a:t>
            </a:r>
            <a:r>
              <a:rPr lang="ru-RU" sz="2400" b="1" dirty="0" smtClean="0">
                <a:solidFill>
                  <a:srgbClr val="CC6600"/>
                </a:solidFill>
              </a:rPr>
              <a:t>    </a:t>
            </a:r>
            <a:r>
              <a:rPr lang="ru-RU" sz="3200" b="1" dirty="0" smtClean="0">
                <a:solidFill>
                  <a:srgbClr val="CC6600"/>
                </a:solidFill>
              </a:rPr>
              <a:t>р</a:t>
            </a:r>
            <a:r>
              <a:rPr lang="ru-RU" sz="3200" b="1" dirty="0" smtClean="0"/>
              <a:t>есурсы</a:t>
            </a:r>
            <a:r>
              <a:rPr lang="ru-RU" sz="3200" b="1" dirty="0"/>
              <a:t>, </a:t>
            </a:r>
            <a:r>
              <a:rPr lang="ru-RU" sz="3200" b="1" dirty="0" smtClean="0"/>
              <a:t> </a:t>
            </a:r>
          </a:p>
          <a:p>
            <a:pPr>
              <a:lnSpc>
                <a:spcPts val="3700"/>
              </a:lnSpc>
            </a:pPr>
            <a:r>
              <a:rPr lang="ru-RU" sz="3200" b="1" dirty="0" smtClean="0"/>
              <a:t>              техн</a:t>
            </a:r>
            <a:r>
              <a:rPr lang="ru-RU" sz="3200" b="1" dirty="0" smtClean="0">
                <a:solidFill>
                  <a:srgbClr val="CC6600"/>
                </a:solidFill>
              </a:rPr>
              <a:t>о</a:t>
            </a:r>
            <a:r>
              <a:rPr lang="ru-RU" sz="3200" b="1" dirty="0" smtClean="0"/>
              <a:t>логии</a:t>
            </a:r>
            <a:r>
              <a:rPr lang="ru-RU" sz="3200" b="1" dirty="0"/>
              <a:t>, </a:t>
            </a:r>
            <a:endParaRPr lang="ru-RU" sz="3200" b="1" dirty="0" smtClean="0"/>
          </a:p>
          <a:p>
            <a:pPr>
              <a:lnSpc>
                <a:spcPts val="3700"/>
              </a:lnSpc>
            </a:pPr>
            <a:r>
              <a:rPr lang="ru-RU" sz="3200" b="1" dirty="0" smtClean="0"/>
              <a:t>              </a:t>
            </a:r>
            <a:r>
              <a:rPr lang="ru-RU" sz="800" b="1" dirty="0" smtClean="0"/>
              <a:t>                   </a:t>
            </a:r>
            <a:r>
              <a:rPr lang="ru-RU" sz="3200" b="1" dirty="0" smtClean="0"/>
              <a:t>и</a:t>
            </a:r>
            <a:r>
              <a:rPr lang="ru-RU" sz="3200" b="1" dirty="0" smtClean="0">
                <a:solidFill>
                  <a:srgbClr val="CC6600"/>
                </a:solidFill>
              </a:rPr>
              <a:t>д</a:t>
            </a:r>
            <a:r>
              <a:rPr lang="ru-RU" sz="3200" b="1" dirty="0" smtClean="0"/>
              <a:t>еи</a:t>
            </a:r>
            <a:r>
              <a:rPr lang="ru-RU" sz="3200" b="1" dirty="0"/>
              <a:t>»</a:t>
            </a:r>
            <a:endParaRPr lang="ru-RU" sz="3200" dirty="0"/>
          </a:p>
        </p:txBody>
      </p:sp>
      <p:sp>
        <p:nvSpPr>
          <p:cNvPr id="2" name="TextBox 1"/>
          <p:cNvSpPr txBox="1"/>
          <p:nvPr/>
        </p:nvSpPr>
        <p:spPr>
          <a:xfrm>
            <a:off x="6400800" y="216386"/>
            <a:ext cx="5597957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C6600"/>
                </a:solidFill>
                <a:latin typeface="+mj-lt"/>
              </a:rPr>
              <a:t>СОЦИАЛЬНЫЙ </a:t>
            </a:r>
            <a:r>
              <a:rPr lang="ru-RU" sz="3600" b="1" dirty="0">
                <a:solidFill>
                  <a:srgbClr val="CC6600"/>
                </a:solidFill>
                <a:latin typeface="+mj-lt"/>
              </a:rPr>
              <a:t>ТЕАТР </a:t>
            </a:r>
            <a:endParaRPr lang="ru-RU" sz="3600" b="1" dirty="0" smtClean="0">
              <a:solidFill>
                <a:srgbClr val="CC6600"/>
              </a:solidFill>
              <a:latin typeface="+mj-lt"/>
            </a:endParaRPr>
          </a:p>
          <a:p>
            <a:pPr algn="ctr"/>
            <a:r>
              <a:rPr lang="ru-RU" sz="3600" b="1" dirty="0" smtClean="0">
                <a:solidFill>
                  <a:srgbClr val="CC6600"/>
                </a:solidFill>
                <a:latin typeface="+mj-lt"/>
              </a:rPr>
              <a:t>КАК </a:t>
            </a:r>
            <a:r>
              <a:rPr lang="ru-RU" sz="3600" b="1" dirty="0" smtClean="0">
                <a:solidFill>
                  <a:srgbClr val="CC6600"/>
                </a:solidFill>
                <a:latin typeface="+mj-lt"/>
              </a:rPr>
              <a:t>ТЕХНОЛОГИЯ</a:t>
            </a:r>
          </a:p>
          <a:p>
            <a:pPr algn="ctr"/>
            <a:r>
              <a:rPr lang="ru-RU" sz="3600" b="1" dirty="0" smtClean="0">
                <a:solidFill>
                  <a:srgbClr val="CC6600"/>
                </a:solidFill>
                <a:latin typeface="+mj-lt"/>
              </a:rPr>
              <a:t>ПРЕДУПРЕЖДЕНИЯ </a:t>
            </a:r>
            <a:r>
              <a:rPr lang="ru-RU" sz="3600" b="1" dirty="0">
                <a:solidFill>
                  <a:srgbClr val="CC6600"/>
                </a:solidFill>
                <a:latin typeface="+mj-lt"/>
              </a:rPr>
              <a:t>ПРОИСШЕСТВИЙ </a:t>
            </a:r>
            <a:endParaRPr lang="ru-RU" sz="3600" b="1" dirty="0" smtClean="0">
              <a:solidFill>
                <a:srgbClr val="CC6600"/>
              </a:solidFill>
              <a:latin typeface="+mj-lt"/>
            </a:endParaRPr>
          </a:p>
          <a:p>
            <a:pPr algn="ctr"/>
            <a:r>
              <a:rPr lang="ru-RU" sz="3600" b="1" dirty="0" smtClean="0">
                <a:solidFill>
                  <a:srgbClr val="CC6600"/>
                </a:solidFill>
                <a:latin typeface="+mj-lt"/>
              </a:rPr>
              <a:t>И ТРАВМАТИЗМА</a:t>
            </a:r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r"/>
            <a:r>
              <a:rPr lang="ru-RU" sz="2000" b="1" dirty="0" smtClean="0"/>
              <a:t>Гуренкова Елена Алексеевна, </a:t>
            </a:r>
          </a:p>
          <a:p>
            <a:pPr algn="r"/>
            <a:r>
              <a:rPr lang="ru-RU" sz="2000" b="1" dirty="0" smtClean="0"/>
              <a:t>методист МАУ ИМЦ г. Томска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3796174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6943241" cy="6128083"/>
          </a:xfrm>
          <a:prstGeom prst="rect">
            <a:avLst/>
          </a:prstGeom>
          <a:gradFill flip="none" rotWithShape="1">
            <a:gsLst>
              <a:gs pos="0">
                <a:srgbClr val="A86C3A">
                  <a:tint val="66000"/>
                  <a:satMod val="160000"/>
                </a:srgbClr>
              </a:gs>
              <a:gs pos="50000">
                <a:srgbClr val="A86C3A">
                  <a:tint val="44500"/>
                  <a:satMod val="160000"/>
                </a:srgbClr>
              </a:gs>
              <a:gs pos="100000">
                <a:srgbClr val="A86C3A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7058716" y="557319"/>
            <a:ext cx="4992319" cy="736789"/>
          </a:xfrm>
          <a:prstGeom prst="rect">
            <a:avLst/>
          </a:prstGeom>
        </p:spPr>
        <p:txBody>
          <a:bodyPr vert="horz" lIns="91440" tIns="45720" rIns="9144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 defTabSz="457200"/>
            <a:r>
              <a:rPr lang="ru-RU" sz="3600" b="1" dirty="0" smtClean="0">
                <a:solidFill>
                  <a:srgbClr val="CC6600"/>
                </a:solidFill>
                <a:ea typeface="+mn-ea"/>
                <a:cs typeface="+mn-cs"/>
              </a:rPr>
              <a:t>Площадь «театральная»</a:t>
            </a:r>
            <a:endParaRPr lang="ru-RU" sz="3600" b="1" dirty="0">
              <a:solidFill>
                <a:srgbClr val="CC6600"/>
              </a:solidFill>
              <a:ea typeface="+mn-ea"/>
              <a:cs typeface="+mn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995079" y="1879859"/>
            <a:ext cx="789045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b="1" dirty="0" smtClean="0"/>
              <a:t> </a:t>
            </a:r>
            <a:endParaRPr lang="ru-RU" sz="2200" b="1" i="1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3471620" y="4975564"/>
            <a:ext cx="843107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/>
              <a:t>Руководитель</a:t>
            </a:r>
            <a:r>
              <a:rPr lang="ru-RU" sz="3200" b="1" smtClean="0"/>
              <a:t>: </a:t>
            </a:r>
            <a:endParaRPr lang="ru-RU" sz="3200" b="1" smtClean="0"/>
          </a:p>
          <a:p>
            <a:r>
              <a:rPr lang="ru-RU" sz="3200" b="1" smtClean="0"/>
              <a:t>Забродина </a:t>
            </a:r>
            <a:r>
              <a:rPr lang="ru-RU" sz="3200" b="1" dirty="0" smtClean="0"/>
              <a:t>Ольга Васильевна</a:t>
            </a:r>
            <a:endParaRPr lang="ru-RU" sz="3200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487673"/>
            <a:ext cx="6659512" cy="43360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Прямоугольник 8"/>
          <p:cNvSpPr/>
          <p:nvPr/>
        </p:nvSpPr>
        <p:spPr>
          <a:xfrm>
            <a:off x="7058716" y="2234819"/>
            <a:ext cx="459587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/>
                <a:solidFill>
                  <a:schemeClr val="accent3"/>
                </a:solidFill>
                <a:effectLst/>
              </a:rPr>
              <a:t>Театр-студия</a:t>
            </a:r>
          </a:p>
          <a:p>
            <a:pPr algn="ctr"/>
            <a:r>
              <a:rPr lang="ru-RU" sz="5400" b="1" dirty="0" smtClean="0">
                <a:ln/>
                <a:solidFill>
                  <a:schemeClr val="accent3"/>
                </a:solidFill>
              </a:rPr>
              <a:t>«Наш выход!»</a:t>
            </a:r>
            <a:endParaRPr lang="ru-RU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757414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8234149" y="0"/>
            <a:ext cx="3957851" cy="6128083"/>
          </a:xfrm>
          <a:prstGeom prst="rect">
            <a:avLst/>
          </a:prstGeom>
          <a:gradFill flip="none" rotWithShape="1">
            <a:gsLst>
              <a:gs pos="0">
                <a:srgbClr val="A86C3A">
                  <a:tint val="66000"/>
                  <a:satMod val="160000"/>
                </a:srgbClr>
              </a:gs>
              <a:gs pos="50000">
                <a:srgbClr val="A86C3A">
                  <a:tint val="44500"/>
                  <a:satMod val="160000"/>
                </a:srgbClr>
              </a:gs>
              <a:gs pos="100000">
                <a:srgbClr val="A86C3A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-174398" y="389166"/>
            <a:ext cx="7007377" cy="736789"/>
          </a:xfrm>
          <a:prstGeom prst="rect">
            <a:avLst/>
          </a:prstGeom>
        </p:spPr>
        <p:txBody>
          <a:bodyPr vert="horz" lIns="91440" tIns="45720" rIns="9144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 defTabSz="457200"/>
            <a:r>
              <a:rPr lang="ru-RU" sz="3600" b="1" dirty="0" smtClean="0">
                <a:solidFill>
                  <a:srgbClr val="CC6600"/>
                </a:solidFill>
                <a:ea typeface="+mn-ea"/>
                <a:cs typeface="+mn-cs"/>
              </a:rPr>
              <a:t>ПЕРЕХОДНЫЙ ВОЗРАСТ</a:t>
            </a:r>
            <a:endParaRPr lang="ru-RU" sz="3600" b="1" dirty="0">
              <a:solidFill>
                <a:srgbClr val="CC6600"/>
              </a:solidFill>
              <a:ea typeface="+mn-ea"/>
              <a:cs typeface="+mn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2400" y="2099511"/>
            <a:ext cx="7890457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b="1" dirty="0"/>
              <a:t>Переходный возраст в современном мире имеет много </a:t>
            </a:r>
            <a:r>
              <a:rPr lang="ru-RU" sz="2200" b="1" dirty="0" smtClean="0"/>
              <a:t>проблем. Подростковый </a:t>
            </a:r>
            <a:r>
              <a:rPr lang="ru-RU" sz="2200" b="1" dirty="0"/>
              <a:t>возраст традиционно считается самым трудным </a:t>
            </a:r>
            <a:r>
              <a:rPr lang="ru-RU" sz="2200" b="1" dirty="0" smtClean="0"/>
              <a:t>в воспитательном </a:t>
            </a:r>
            <a:r>
              <a:rPr lang="ru-RU" sz="2200" b="1" dirty="0"/>
              <a:t>отношении. От быстрого взросления </a:t>
            </a:r>
            <a:r>
              <a:rPr lang="ru-RU" sz="2200" b="1" dirty="0" smtClean="0"/>
              <a:t>несовершеннолетний испытывает </a:t>
            </a:r>
            <a:r>
              <a:rPr lang="ru-RU" sz="2200" b="1" dirty="0"/>
              <a:t>физическое и психологическое напряжение, то есть стресс, </a:t>
            </a:r>
            <a:r>
              <a:rPr lang="ru-RU" sz="2200" b="1" dirty="0" smtClean="0"/>
              <a:t>и гораздо </a:t>
            </a:r>
            <a:r>
              <a:rPr lang="ru-RU" sz="2200" b="1" dirty="0"/>
              <a:t>более мощный, чем впоследствии во взрослой жизни.</a:t>
            </a:r>
          </a:p>
          <a:p>
            <a:pPr algn="just"/>
            <a:r>
              <a:rPr lang="ru-RU" sz="2200" b="1" dirty="0"/>
              <a:t>Подростковый возраст – это период, когда еще вчера малыш, а </a:t>
            </a:r>
            <a:r>
              <a:rPr lang="ru-RU" sz="2200" b="1" dirty="0" smtClean="0"/>
              <a:t>сегодня уже </a:t>
            </a:r>
            <a:r>
              <a:rPr lang="ru-RU" sz="2200" b="1" dirty="0"/>
              <a:t>взрослый ребенок вступает в новый этап своей </a:t>
            </a:r>
            <a:r>
              <a:rPr lang="ru-RU" sz="2200" b="1" dirty="0" smtClean="0"/>
              <a:t>жизни</a:t>
            </a:r>
          </a:p>
          <a:p>
            <a:pPr algn="r"/>
            <a:r>
              <a:rPr lang="ru-RU" sz="2200" b="1" dirty="0" smtClean="0"/>
              <a:t> </a:t>
            </a:r>
            <a:r>
              <a:rPr lang="ru-RU" sz="2200" b="1" i="1" dirty="0"/>
              <a:t>(</a:t>
            </a:r>
            <a:r>
              <a:rPr lang="ru-RU" sz="2200" b="1" i="1" dirty="0" smtClean="0"/>
              <a:t>Амвросий </a:t>
            </a:r>
            <a:r>
              <a:rPr lang="ru-RU" sz="2200" b="1" i="1" dirty="0" err="1" smtClean="0"/>
              <a:t>Бирс</a:t>
            </a:r>
            <a:r>
              <a:rPr lang="ru-RU" sz="2200" b="1" i="1" dirty="0" smtClean="0"/>
              <a:t>)</a:t>
            </a:r>
            <a:endParaRPr lang="ru-RU" sz="2200" b="1" i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3624" y="1877547"/>
            <a:ext cx="3862316" cy="348272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5353" y="2099511"/>
            <a:ext cx="3956647" cy="29019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847663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32654" y="-1"/>
            <a:ext cx="5969481" cy="6128085"/>
          </a:xfrm>
          <a:prstGeom prst="rect">
            <a:avLst/>
          </a:prstGeom>
          <a:gradFill flip="none" rotWithShape="1">
            <a:gsLst>
              <a:gs pos="0">
                <a:srgbClr val="A86C3A">
                  <a:tint val="66000"/>
                  <a:satMod val="160000"/>
                </a:srgbClr>
              </a:gs>
              <a:gs pos="50000">
                <a:srgbClr val="A86C3A">
                  <a:tint val="44500"/>
                  <a:satMod val="160000"/>
                </a:srgbClr>
              </a:gs>
              <a:gs pos="100000">
                <a:srgbClr val="A86C3A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182" y="1011309"/>
            <a:ext cx="5509582" cy="4970414"/>
          </a:xfrm>
          <a:prstGeom prst="rect">
            <a:avLst/>
          </a:prstGeo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935803" y="2167409"/>
            <a:ext cx="6157211" cy="3062507"/>
          </a:xfrm>
        </p:spPr>
        <p:txBody>
          <a:bodyPr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ru-RU" sz="2800" b="1" dirty="0"/>
              <a:t>Социальный театр — направление </a:t>
            </a:r>
            <a:endParaRPr lang="ru-RU" sz="2800" b="1" dirty="0" smtClean="0"/>
          </a:p>
          <a:p>
            <a:pPr marL="0" indent="0" algn="ctr">
              <a:lnSpc>
                <a:spcPct val="150000"/>
              </a:lnSpc>
              <a:buNone/>
            </a:pPr>
            <a:r>
              <a:rPr lang="ru-RU" sz="2800" b="1" dirty="0" smtClean="0"/>
              <a:t>в </a:t>
            </a:r>
            <a:r>
              <a:rPr lang="ru-RU" sz="2800" b="1" dirty="0"/>
              <a:t>театральном </a:t>
            </a:r>
            <a:r>
              <a:rPr lang="ru-RU" sz="2800" b="1" dirty="0" smtClean="0"/>
              <a:t>искусстве, акцентирующее </a:t>
            </a:r>
            <a:r>
              <a:rPr lang="ru-RU" sz="2800" b="1" dirty="0"/>
              <a:t>внимание на острых общественных </a:t>
            </a:r>
            <a:r>
              <a:rPr lang="ru-RU" sz="2800" b="1" dirty="0" smtClean="0"/>
              <a:t>проблемах</a:t>
            </a:r>
            <a:endParaRPr lang="ru-RU" sz="2800" b="1" dirty="0"/>
          </a:p>
          <a:p>
            <a:pPr marL="0" indent="0" algn="just">
              <a:buNone/>
            </a:pPr>
            <a:endParaRPr lang="ru-RU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buNone/>
            </a:pPr>
            <a:endParaRPr lang="ru-RU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buNone/>
            </a:pPr>
            <a:endParaRPr lang="ru-RU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6002136" y="449815"/>
            <a:ext cx="6024547" cy="819427"/>
          </a:xfrm>
          <a:prstGeom prst="rect">
            <a:avLst/>
          </a:prstGeom>
        </p:spPr>
        <p:txBody>
          <a:bodyPr vert="horz" lIns="91440" tIns="45720" rIns="9144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 defTabSz="457200"/>
            <a:r>
              <a:rPr lang="ru-RU" sz="3600" b="1" dirty="0" smtClean="0">
                <a:solidFill>
                  <a:srgbClr val="CC6600"/>
                </a:solidFill>
                <a:ea typeface="+mn-ea"/>
                <a:cs typeface="+mn-cs"/>
              </a:rPr>
              <a:t>СОЦИАЛЬНЫЙ ТЕАТР</a:t>
            </a:r>
            <a:endParaRPr lang="ru-RU" sz="3600" b="1" dirty="0">
              <a:solidFill>
                <a:srgbClr val="CC6600"/>
              </a:solidFill>
              <a:ea typeface="+mn-ea"/>
              <a:cs typeface="+mn-cs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634" y="1903848"/>
            <a:ext cx="4535520" cy="31853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219223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6059606" cy="6128083"/>
          </a:xfrm>
          <a:prstGeom prst="rect">
            <a:avLst/>
          </a:prstGeom>
          <a:gradFill flip="none" rotWithShape="1">
            <a:gsLst>
              <a:gs pos="0">
                <a:srgbClr val="A86C3A">
                  <a:tint val="66000"/>
                  <a:satMod val="160000"/>
                </a:srgbClr>
              </a:gs>
              <a:gs pos="50000">
                <a:srgbClr val="A86C3A">
                  <a:tint val="44500"/>
                  <a:satMod val="160000"/>
                </a:srgbClr>
              </a:gs>
              <a:gs pos="100000">
                <a:srgbClr val="A86C3A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6414448" y="897755"/>
            <a:ext cx="4992319" cy="736789"/>
          </a:xfrm>
          <a:prstGeom prst="rect">
            <a:avLst/>
          </a:prstGeom>
        </p:spPr>
        <p:txBody>
          <a:bodyPr vert="horz" lIns="91440" tIns="45720" rIns="9144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 defTabSz="457200"/>
            <a:r>
              <a:rPr lang="ru-RU" sz="3600" b="1" dirty="0" smtClean="0">
                <a:solidFill>
                  <a:srgbClr val="CC6600"/>
                </a:solidFill>
                <a:ea typeface="+mn-ea"/>
                <a:cs typeface="+mn-cs"/>
              </a:rPr>
              <a:t>Характеристики </a:t>
            </a:r>
          </a:p>
          <a:p>
            <a:pPr algn="ctr" defTabSz="457200"/>
            <a:r>
              <a:rPr lang="ru-RU" sz="3600" b="1" dirty="0" smtClean="0">
                <a:solidFill>
                  <a:srgbClr val="CC6600"/>
                </a:solidFill>
                <a:ea typeface="+mn-ea"/>
                <a:cs typeface="+mn-cs"/>
              </a:rPr>
              <a:t>и направления </a:t>
            </a:r>
          </a:p>
          <a:p>
            <a:pPr algn="ctr" defTabSz="457200"/>
            <a:r>
              <a:rPr lang="ru-RU" sz="3600" b="1" dirty="0" smtClean="0">
                <a:solidFill>
                  <a:srgbClr val="CC6600"/>
                </a:solidFill>
                <a:ea typeface="+mn-ea"/>
                <a:cs typeface="+mn-cs"/>
              </a:rPr>
              <a:t>социального театра</a:t>
            </a:r>
            <a:endParaRPr lang="ru-RU" sz="3600" b="1" dirty="0">
              <a:solidFill>
                <a:srgbClr val="CC6600"/>
              </a:solidFill>
              <a:ea typeface="+mn-ea"/>
              <a:cs typeface="+mn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995079" y="1879859"/>
            <a:ext cx="789045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b="1" dirty="0" smtClean="0"/>
              <a:t> </a:t>
            </a:r>
            <a:endParaRPr lang="ru-RU" sz="2200" b="1" i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961" y="1050787"/>
            <a:ext cx="5520520" cy="497796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6154003" y="2110679"/>
            <a:ext cx="6096000" cy="310854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/>
              <a:t>•	</a:t>
            </a:r>
            <a:r>
              <a:rPr lang="ru-RU" sz="2800" b="1" dirty="0"/>
              <a:t>Агитационный </a:t>
            </a:r>
            <a:r>
              <a:rPr lang="ru-RU" sz="2800" b="1" dirty="0" smtClean="0"/>
              <a:t>театр</a:t>
            </a:r>
            <a:endParaRPr lang="ru-RU" sz="2800" b="1" dirty="0"/>
          </a:p>
          <a:p>
            <a:r>
              <a:rPr lang="ru-RU" sz="2800" b="1" dirty="0" smtClean="0"/>
              <a:t>•</a:t>
            </a:r>
            <a:r>
              <a:rPr lang="ru-RU" sz="2800" b="1" dirty="0"/>
              <a:t>	</a:t>
            </a:r>
            <a:r>
              <a:rPr lang="ru-RU" sz="2800" b="1" dirty="0" smtClean="0"/>
              <a:t>Театр </a:t>
            </a:r>
            <a:r>
              <a:rPr lang="ru-RU" sz="2800" b="1" dirty="0"/>
              <a:t>для развития </a:t>
            </a:r>
            <a:r>
              <a:rPr lang="ru-RU" sz="2800" b="1" dirty="0" smtClean="0"/>
              <a:t>или</a:t>
            </a:r>
          </a:p>
          <a:p>
            <a:r>
              <a:rPr lang="ru-RU" sz="2800" b="1" dirty="0"/>
              <a:t> </a:t>
            </a:r>
            <a:r>
              <a:rPr lang="ru-RU" sz="2800" b="1" dirty="0" smtClean="0"/>
              <a:t>    Инклюзивный театр</a:t>
            </a:r>
            <a:endParaRPr lang="ru-RU" sz="2800" b="1" dirty="0"/>
          </a:p>
          <a:p>
            <a:r>
              <a:rPr lang="ru-RU" sz="2800" b="1" dirty="0" smtClean="0"/>
              <a:t>•</a:t>
            </a:r>
            <a:r>
              <a:rPr lang="ru-RU" sz="2800" b="1" dirty="0"/>
              <a:t>	</a:t>
            </a:r>
            <a:r>
              <a:rPr lang="ru-RU" sz="2800" b="1" dirty="0" smtClean="0"/>
              <a:t>Психодрама</a:t>
            </a:r>
            <a:endParaRPr lang="ru-RU" sz="2800" b="1" dirty="0"/>
          </a:p>
          <a:p>
            <a:r>
              <a:rPr lang="ru-RU" sz="2800" b="1" dirty="0" smtClean="0"/>
              <a:t>•</a:t>
            </a:r>
            <a:r>
              <a:rPr lang="ru-RU" sz="2800" b="1" dirty="0"/>
              <a:t>	</a:t>
            </a:r>
            <a:r>
              <a:rPr lang="ru-RU" sz="2800" b="1" dirty="0" smtClean="0"/>
              <a:t>Форум-театр  </a:t>
            </a:r>
            <a:endParaRPr lang="ru-RU" sz="2800" b="1" dirty="0"/>
          </a:p>
          <a:p>
            <a:r>
              <a:rPr lang="ru-RU" sz="2800" b="1" dirty="0"/>
              <a:t>•	Документальный </a:t>
            </a:r>
            <a:r>
              <a:rPr lang="ru-RU" sz="2800" b="1" dirty="0" smtClean="0"/>
              <a:t>театр</a:t>
            </a:r>
            <a:endParaRPr lang="ru-RU" sz="2800" b="1" dirty="0"/>
          </a:p>
          <a:p>
            <a:r>
              <a:rPr lang="ru-RU" sz="2800" b="1" dirty="0"/>
              <a:t>•	Прикладная </a:t>
            </a:r>
            <a:r>
              <a:rPr lang="ru-RU" sz="2800" b="1" dirty="0" smtClean="0"/>
              <a:t>драма</a:t>
            </a:r>
            <a:endParaRPr lang="ru-RU" sz="28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2688" y="2110679"/>
            <a:ext cx="4326603" cy="28844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631211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6059606" cy="6128083"/>
          </a:xfrm>
          <a:prstGeom prst="rect">
            <a:avLst/>
          </a:prstGeom>
          <a:gradFill flip="none" rotWithShape="1">
            <a:gsLst>
              <a:gs pos="0">
                <a:srgbClr val="A86C3A">
                  <a:tint val="66000"/>
                  <a:satMod val="160000"/>
                </a:srgbClr>
              </a:gs>
              <a:gs pos="50000">
                <a:srgbClr val="A86C3A">
                  <a:tint val="44500"/>
                  <a:satMod val="160000"/>
                </a:srgbClr>
              </a:gs>
              <a:gs pos="100000">
                <a:srgbClr val="A86C3A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6414448" y="897755"/>
            <a:ext cx="4992319" cy="736789"/>
          </a:xfrm>
          <a:prstGeom prst="rect">
            <a:avLst/>
          </a:prstGeom>
        </p:spPr>
        <p:txBody>
          <a:bodyPr vert="horz" lIns="91440" tIns="45720" rIns="9144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 defTabSz="457200"/>
            <a:r>
              <a:rPr lang="ru-RU" sz="3600" b="1" dirty="0" smtClean="0">
                <a:solidFill>
                  <a:srgbClr val="CC6600"/>
                </a:solidFill>
                <a:ea typeface="+mn-ea"/>
                <a:cs typeface="+mn-cs"/>
              </a:rPr>
              <a:t>Метод</a:t>
            </a:r>
          </a:p>
          <a:p>
            <a:pPr algn="ctr" defTabSz="457200"/>
            <a:r>
              <a:rPr lang="ru-RU" sz="3600" b="1" dirty="0" smtClean="0">
                <a:solidFill>
                  <a:srgbClr val="CC6600"/>
                </a:solidFill>
                <a:ea typeface="+mn-ea"/>
                <a:cs typeface="+mn-cs"/>
              </a:rPr>
              <a:t>«</a:t>
            </a:r>
            <a:r>
              <a:rPr lang="ru-RU" sz="3600" b="1" dirty="0" err="1" smtClean="0">
                <a:solidFill>
                  <a:srgbClr val="CC6600"/>
                </a:solidFill>
                <a:ea typeface="+mn-ea"/>
                <a:cs typeface="+mn-cs"/>
              </a:rPr>
              <a:t>театротерапия</a:t>
            </a:r>
            <a:r>
              <a:rPr lang="ru-RU" sz="3600" b="1" dirty="0" smtClean="0">
                <a:solidFill>
                  <a:srgbClr val="CC6600"/>
                </a:solidFill>
                <a:ea typeface="+mn-ea"/>
                <a:cs typeface="+mn-cs"/>
              </a:rPr>
              <a:t>»</a:t>
            </a:r>
            <a:endParaRPr lang="ru-RU" sz="3600" b="1" dirty="0">
              <a:solidFill>
                <a:srgbClr val="CC6600"/>
              </a:solidFill>
              <a:ea typeface="+mn-ea"/>
              <a:cs typeface="+mn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995079" y="1879859"/>
            <a:ext cx="789045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b="1" dirty="0" smtClean="0"/>
              <a:t> </a:t>
            </a:r>
            <a:endParaRPr lang="ru-RU" sz="2200" b="1" i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961" y="1050787"/>
            <a:ext cx="5520520" cy="497796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154003" y="2310746"/>
            <a:ext cx="6096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800" b="1" dirty="0" smtClean="0"/>
              <a:t>Первый социально-культурный опыт в </a:t>
            </a:r>
            <a:r>
              <a:rPr lang="ru-RU" sz="2800" b="1" dirty="0"/>
              <a:t>осуществлении </a:t>
            </a:r>
            <a:r>
              <a:rPr lang="ru-RU" sz="2800" b="1" dirty="0" smtClean="0"/>
              <a:t>творческой </a:t>
            </a:r>
            <a:r>
              <a:rPr lang="ru-RU" sz="2800" b="1" dirty="0"/>
              <a:t>концепции </a:t>
            </a:r>
            <a:r>
              <a:rPr lang="ru-RU" sz="2800" b="1" dirty="0" smtClean="0"/>
              <a:t>историка </a:t>
            </a:r>
            <a:r>
              <a:rPr lang="ru-RU" sz="2800" b="1" dirty="0"/>
              <a:t>театрального искусства </a:t>
            </a:r>
            <a:r>
              <a:rPr lang="ru-RU" sz="2800" b="1" dirty="0" smtClean="0"/>
              <a:t>Н</a:t>
            </a:r>
            <a:r>
              <a:rPr lang="ru-RU" sz="2800" b="1" dirty="0"/>
              <a:t>. </a:t>
            </a:r>
            <a:r>
              <a:rPr lang="ru-RU" sz="2800" b="1" dirty="0" smtClean="0"/>
              <a:t>Евреинова </a:t>
            </a:r>
          </a:p>
          <a:p>
            <a:pPr algn="ctr"/>
            <a:r>
              <a:rPr lang="ru-RU" sz="2800" b="1" dirty="0" smtClean="0"/>
              <a:t>- </a:t>
            </a:r>
            <a:r>
              <a:rPr lang="ru-RU" sz="2800" b="1" dirty="0"/>
              <a:t>«Монодрамы</a:t>
            </a:r>
            <a:r>
              <a:rPr lang="ru-RU" sz="2800" b="1" dirty="0" smtClean="0"/>
              <a:t>»</a:t>
            </a:r>
            <a:endParaRPr lang="ru-RU" sz="28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753" y="2010099"/>
            <a:ext cx="4324635" cy="29587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886435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6059606" cy="6128083"/>
          </a:xfrm>
          <a:prstGeom prst="rect">
            <a:avLst/>
          </a:prstGeom>
          <a:gradFill flip="none" rotWithShape="1">
            <a:gsLst>
              <a:gs pos="0">
                <a:srgbClr val="A86C3A">
                  <a:tint val="66000"/>
                  <a:satMod val="160000"/>
                </a:srgbClr>
              </a:gs>
              <a:gs pos="50000">
                <a:srgbClr val="A86C3A">
                  <a:tint val="44500"/>
                  <a:satMod val="160000"/>
                </a:srgbClr>
              </a:gs>
              <a:gs pos="100000">
                <a:srgbClr val="A86C3A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6414448" y="897755"/>
            <a:ext cx="4992319" cy="736789"/>
          </a:xfrm>
          <a:prstGeom prst="rect">
            <a:avLst/>
          </a:prstGeom>
        </p:spPr>
        <p:txBody>
          <a:bodyPr vert="horz" lIns="91440" tIns="45720" rIns="9144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 defTabSz="457200"/>
            <a:r>
              <a:rPr lang="ru-RU" sz="3600" b="1" dirty="0">
                <a:solidFill>
                  <a:srgbClr val="CC6600"/>
                </a:solidFill>
                <a:ea typeface="+mn-ea"/>
                <a:cs typeface="+mn-cs"/>
              </a:rPr>
              <a:t>Н. </a:t>
            </a:r>
            <a:r>
              <a:rPr lang="ru-RU" sz="3600" b="1" dirty="0" smtClean="0">
                <a:solidFill>
                  <a:srgbClr val="CC6600"/>
                </a:solidFill>
                <a:ea typeface="+mn-ea"/>
                <a:cs typeface="+mn-cs"/>
              </a:rPr>
              <a:t>Евреинов:  </a:t>
            </a:r>
            <a:endParaRPr lang="ru-RU" sz="3600" b="1" dirty="0">
              <a:solidFill>
                <a:srgbClr val="CC6600"/>
              </a:solidFill>
              <a:ea typeface="+mn-ea"/>
              <a:cs typeface="+mn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995079" y="1879859"/>
            <a:ext cx="789045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b="1" dirty="0" smtClean="0"/>
              <a:t> </a:t>
            </a:r>
            <a:endParaRPr lang="ru-RU" sz="2200" b="1" i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961" y="1050787"/>
            <a:ext cx="5520520" cy="497796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909481" y="1879859"/>
            <a:ext cx="6282519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/>
              <a:t> </a:t>
            </a:r>
            <a:endParaRPr lang="ru-RU" sz="2800" dirty="0"/>
          </a:p>
          <a:p>
            <a:pPr algn="ctr"/>
            <a:r>
              <a:rPr lang="ru-RU" sz="2800" b="1" dirty="0" smtClean="0"/>
              <a:t>«Театр </a:t>
            </a:r>
            <a:r>
              <a:rPr lang="ru-RU" sz="2800" b="1" dirty="0"/>
              <a:t>будит в нас волю к жизни, властно заставляя нас преображаться. </a:t>
            </a:r>
            <a:r>
              <a:rPr lang="ru-RU" sz="2800" b="1" dirty="0" smtClean="0"/>
              <a:t>А в </a:t>
            </a:r>
            <a:r>
              <a:rPr lang="ru-RU" sz="2800" b="1" dirty="0"/>
              <a:t>преображении </a:t>
            </a:r>
            <a:endParaRPr lang="ru-RU" sz="2800" b="1" dirty="0" smtClean="0"/>
          </a:p>
          <a:p>
            <a:pPr algn="ctr"/>
            <a:r>
              <a:rPr lang="ru-RU" sz="2800" b="1" dirty="0" smtClean="0"/>
              <a:t>(</a:t>
            </a:r>
            <a:r>
              <a:rPr lang="ru-RU" sz="2800" b="1" dirty="0"/>
              <a:t>акте преображения) и заключается </a:t>
            </a:r>
            <a:endParaRPr lang="ru-RU" sz="2800" b="1" dirty="0" smtClean="0"/>
          </a:p>
          <a:p>
            <a:pPr algn="ctr"/>
            <a:r>
              <a:rPr lang="ru-RU" sz="2800" b="1" dirty="0" smtClean="0"/>
              <a:t>вся </a:t>
            </a:r>
            <a:r>
              <a:rPr lang="ru-RU" sz="2800" b="1" dirty="0"/>
              <a:t>сила,</a:t>
            </a:r>
          </a:p>
          <a:p>
            <a:pPr algn="ctr"/>
            <a:r>
              <a:rPr lang="ru-RU" sz="2800" b="1" dirty="0"/>
              <a:t>подлинно живительная сила театра, </a:t>
            </a:r>
            <a:r>
              <a:rPr lang="ru-RU" sz="2800" b="1" dirty="0" smtClean="0"/>
              <a:t>-сила </a:t>
            </a:r>
            <a:r>
              <a:rPr lang="ru-RU" sz="2800" b="1" dirty="0"/>
              <a:t>целительная».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841" y="2026001"/>
            <a:ext cx="4474760" cy="29831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606127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6059606" cy="6128083"/>
          </a:xfrm>
          <a:prstGeom prst="rect">
            <a:avLst/>
          </a:prstGeom>
          <a:gradFill flip="none" rotWithShape="1">
            <a:gsLst>
              <a:gs pos="0">
                <a:srgbClr val="A86C3A">
                  <a:tint val="66000"/>
                  <a:satMod val="160000"/>
                </a:srgbClr>
              </a:gs>
              <a:gs pos="50000">
                <a:srgbClr val="A86C3A">
                  <a:tint val="44500"/>
                  <a:satMod val="160000"/>
                </a:srgbClr>
              </a:gs>
              <a:gs pos="100000">
                <a:srgbClr val="A86C3A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6414448" y="897755"/>
            <a:ext cx="4992319" cy="736789"/>
          </a:xfrm>
          <a:prstGeom prst="rect">
            <a:avLst/>
          </a:prstGeom>
        </p:spPr>
        <p:txBody>
          <a:bodyPr vert="horz" lIns="91440" tIns="45720" rIns="9144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 defTabSz="457200"/>
            <a:r>
              <a:rPr lang="ru-RU" sz="3600" b="1" dirty="0" smtClean="0">
                <a:solidFill>
                  <a:srgbClr val="CC6600"/>
                </a:solidFill>
                <a:ea typeface="+mn-ea"/>
                <a:cs typeface="+mn-cs"/>
              </a:rPr>
              <a:t>Площадь «театральная»</a:t>
            </a:r>
            <a:endParaRPr lang="ru-RU" sz="3600" b="1" dirty="0">
              <a:solidFill>
                <a:srgbClr val="CC6600"/>
              </a:solidFill>
              <a:ea typeface="+mn-ea"/>
              <a:cs typeface="+mn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995079" y="1879859"/>
            <a:ext cx="789045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b="1" dirty="0" smtClean="0"/>
              <a:t> </a:t>
            </a:r>
            <a:endParaRPr lang="ru-RU" sz="2200" b="1" i="1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5984544" y="1879859"/>
            <a:ext cx="6282519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/>
              <a:t> </a:t>
            </a:r>
            <a:endParaRPr lang="ru-RU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b="1" dirty="0" smtClean="0"/>
              <a:t>Социальный театр как ресурс укрепления взаимоотношений детей и взрослых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b="1" dirty="0" smtClean="0"/>
              <a:t>Социальный театр как один из путей решения проблемы </a:t>
            </a:r>
            <a:r>
              <a:rPr lang="ru-RU" sz="2800" b="1" dirty="0" err="1" smtClean="0"/>
              <a:t>буллинга</a:t>
            </a:r>
            <a:endParaRPr lang="ru-RU" sz="2800" b="1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b="1" dirty="0" smtClean="0"/>
              <a:t>Социальный театр как одна из форм профилактики суицида</a:t>
            </a:r>
          </a:p>
          <a:p>
            <a:endParaRPr lang="ru-RU" sz="2800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02759" y="1212813"/>
            <a:ext cx="7187303" cy="477040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2449" y="2455379"/>
            <a:ext cx="371999" cy="36371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9602" y="3661676"/>
            <a:ext cx="371999" cy="36371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1028" y="4574069"/>
            <a:ext cx="371999" cy="363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489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6059606" cy="6128083"/>
          </a:xfrm>
          <a:prstGeom prst="rect">
            <a:avLst/>
          </a:prstGeom>
          <a:gradFill flip="none" rotWithShape="1">
            <a:gsLst>
              <a:gs pos="0">
                <a:srgbClr val="A86C3A">
                  <a:tint val="66000"/>
                  <a:satMod val="160000"/>
                </a:srgbClr>
              </a:gs>
              <a:gs pos="50000">
                <a:srgbClr val="A86C3A">
                  <a:tint val="44500"/>
                  <a:satMod val="160000"/>
                </a:srgbClr>
              </a:gs>
              <a:gs pos="100000">
                <a:srgbClr val="A86C3A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35" y="802605"/>
            <a:ext cx="5979471" cy="52144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6335291" y="647735"/>
            <a:ext cx="4992319" cy="736789"/>
          </a:xfrm>
          <a:prstGeom prst="rect">
            <a:avLst/>
          </a:prstGeom>
        </p:spPr>
        <p:txBody>
          <a:bodyPr vert="horz" lIns="91440" tIns="45720" rIns="9144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 defTabSz="457200"/>
            <a:r>
              <a:rPr lang="ru-RU" sz="3600" b="1" dirty="0" smtClean="0">
                <a:solidFill>
                  <a:srgbClr val="CC6600"/>
                </a:solidFill>
                <a:ea typeface="+mn-ea"/>
                <a:cs typeface="+mn-cs"/>
              </a:rPr>
              <a:t>Площадь «театральная»</a:t>
            </a:r>
            <a:endParaRPr lang="ru-RU" sz="3600" b="1" dirty="0">
              <a:solidFill>
                <a:srgbClr val="CC6600"/>
              </a:solidFill>
              <a:ea typeface="+mn-ea"/>
              <a:cs typeface="+mn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995079" y="1879859"/>
            <a:ext cx="789045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b="1" dirty="0" smtClean="0"/>
              <a:t> </a:t>
            </a:r>
            <a:endParaRPr lang="ru-RU" sz="2200" b="1" i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7664417" y="907159"/>
            <a:ext cx="2304686" cy="4250088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579758" y="1849989"/>
            <a:ext cx="6721098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b="1" dirty="0" smtClean="0">
                <a:solidFill>
                  <a:srgbClr val="FF0000"/>
                </a:solidFill>
              </a:rPr>
              <a:t>     				С</a:t>
            </a:r>
            <a:r>
              <a:rPr lang="ru-RU" sz="3200" b="1" dirty="0" smtClean="0"/>
              <a:t>емейный  </a:t>
            </a:r>
          </a:p>
          <a:p>
            <a:r>
              <a:rPr lang="ru-RU" sz="4800" b="1" dirty="0" smtClean="0">
                <a:solidFill>
                  <a:srgbClr val="FF0000"/>
                </a:solidFill>
              </a:rPr>
              <a:t>     				А</a:t>
            </a:r>
            <a:r>
              <a:rPr lang="ru-RU" sz="3200" b="1" dirty="0" smtClean="0"/>
              <a:t>ктёрский</a:t>
            </a:r>
          </a:p>
          <a:p>
            <a:r>
              <a:rPr lang="ru-RU" sz="4800" b="1" dirty="0" smtClean="0">
                <a:solidFill>
                  <a:srgbClr val="FF0000"/>
                </a:solidFill>
              </a:rPr>
              <a:t>     				Д</a:t>
            </a:r>
            <a:r>
              <a:rPr lang="ru-RU" sz="3200" b="1" dirty="0" smtClean="0"/>
              <a:t>ом</a:t>
            </a:r>
          </a:p>
          <a:p>
            <a:r>
              <a:rPr lang="ru-RU" sz="3200" b="1" dirty="0" smtClean="0"/>
              <a:t>Руководитель: Данильчук </a:t>
            </a:r>
          </a:p>
          <a:p>
            <a:r>
              <a:rPr lang="ru-RU" sz="3200" b="1" dirty="0" smtClean="0"/>
              <a:t>                  Светлана Александровна</a:t>
            </a:r>
          </a:p>
          <a:p>
            <a:r>
              <a:rPr lang="ru-RU" sz="3200" b="1" dirty="0" smtClean="0"/>
              <a:t>Хореограф: Кухаренко </a:t>
            </a:r>
          </a:p>
          <a:p>
            <a:r>
              <a:rPr lang="ru-RU" sz="3200" b="1" dirty="0"/>
              <a:t> </a:t>
            </a:r>
            <a:r>
              <a:rPr lang="ru-RU" sz="3200" b="1" dirty="0" smtClean="0"/>
              <a:t>                Анастасия Владимировна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775633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6059606" cy="6128083"/>
          </a:xfrm>
          <a:prstGeom prst="rect">
            <a:avLst/>
          </a:prstGeom>
          <a:gradFill flip="none" rotWithShape="1">
            <a:gsLst>
              <a:gs pos="0">
                <a:srgbClr val="A86C3A">
                  <a:tint val="66000"/>
                  <a:satMod val="160000"/>
                </a:srgbClr>
              </a:gs>
              <a:gs pos="50000">
                <a:srgbClr val="A86C3A">
                  <a:tint val="44500"/>
                  <a:satMod val="160000"/>
                </a:srgbClr>
              </a:gs>
              <a:gs pos="100000">
                <a:srgbClr val="A86C3A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6414448" y="897755"/>
            <a:ext cx="4992319" cy="736789"/>
          </a:xfrm>
          <a:prstGeom prst="rect">
            <a:avLst/>
          </a:prstGeom>
        </p:spPr>
        <p:txBody>
          <a:bodyPr vert="horz" lIns="91440" tIns="45720" rIns="9144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 defTabSz="457200"/>
            <a:r>
              <a:rPr lang="ru-RU" sz="3600" b="1" dirty="0" smtClean="0">
                <a:solidFill>
                  <a:srgbClr val="CC6600"/>
                </a:solidFill>
                <a:ea typeface="+mn-ea"/>
                <a:cs typeface="+mn-cs"/>
              </a:rPr>
              <a:t>Площадь «театральная»</a:t>
            </a:r>
            <a:endParaRPr lang="ru-RU" sz="3600" b="1" dirty="0">
              <a:solidFill>
                <a:srgbClr val="CC6600"/>
              </a:solidFill>
              <a:ea typeface="+mn-ea"/>
              <a:cs typeface="+mn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995079" y="1879859"/>
            <a:ext cx="789045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b="1" dirty="0" smtClean="0"/>
              <a:t> </a:t>
            </a:r>
            <a:endParaRPr lang="ru-RU" sz="2200" b="1" i="1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6472353" y="1879859"/>
            <a:ext cx="579471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/>
              <a:t> </a:t>
            </a:r>
            <a:endParaRPr lang="ru-RU" sz="2800" dirty="0"/>
          </a:p>
          <a:p>
            <a:r>
              <a:rPr lang="ru-RU" sz="2800" b="1" dirty="0" smtClean="0"/>
              <a:t>Социальный театр как одна из форм профилактики суицида в подростковой среде, профилактика</a:t>
            </a:r>
          </a:p>
          <a:p>
            <a:r>
              <a:rPr lang="ru-RU" sz="2800" b="1" dirty="0" smtClean="0"/>
              <a:t>Профилактика девиантного поведения</a:t>
            </a:r>
          </a:p>
          <a:p>
            <a:endParaRPr lang="ru-RU" sz="2800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02759" y="1212813"/>
            <a:ext cx="7187303" cy="477040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2449" y="2455379"/>
            <a:ext cx="371999" cy="363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820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Галерея</Template>
  <TotalTime>835</TotalTime>
  <Words>267</Words>
  <Application>Microsoft Office PowerPoint</Application>
  <PresentationFormat>Произвольный</PresentationFormat>
  <Paragraphs>70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Gallery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Чего не надо делать</dc:title>
  <dc:creator>metodist38</dc:creator>
  <cp:lastModifiedBy>Елена Гуренкова</cp:lastModifiedBy>
  <cp:revision>60</cp:revision>
  <dcterms:created xsi:type="dcterms:W3CDTF">2024-02-06T05:01:32Z</dcterms:created>
  <dcterms:modified xsi:type="dcterms:W3CDTF">2024-02-16T03:25:12Z</dcterms:modified>
</cp:coreProperties>
</file>