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88" r:id="rId2"/>
    <p:sldMasterId id="2147483692" r:id="rId3"/>
  </p:sldMasterIdLst>
  <p:notesMasterIdLst>
    <p:notesMasterId r:id="rId37"/>
  </p:notesMasterIdLst>
  <p:sldIdLst>
    <p:sldId id="307" r:id="rId4"/>
    <p:sldId id="291" r:id="rId5"/>
    <p:sldId id="301" r:id="rId6"/>
    <p:sldId id="308" r:id="rId7"/>
    <p:sldId id="309" r:id="rId8"/>
    <p:sldId id="310" r:id="rId9"/>
    <p:sldId id="311" r:id="rId10"/>
    <p:sldId id="312" r:id="rId11"/>
    <p:sldId id="313" r:id="rId12"/>
    <p:sldId id="314" r:id="rId13"/>
    <p:sldId id="315" r:id="rId14"/>
    <p:sldId id="316" r:id="rId15"/>
    <p:sldId id="320" r:id="rId16"/>
    <p:sldId id="317" r:id="rId17"/>
    <p:sldId id="318" r:id="rId18"/>
    <p:sldId id="321" r:id="rId19"/>
    <p:sldId id="319" r:id="rId20"/>
    <p:sldId id="322" r:id="rId21"/>
    <p:sldId id="293" r:id="rId22"/>
    <p:sldId id="323" r:id="rId23"/>
    <p:sldId id="324" r:id="rId24"/>
    <p:sldId id="325" r:id="rId25"/>
    <p:sldId id="326" r:id="rId26"/>
    <p:sldId id="336" r:id="rId27"/>
    <p:sldId id="327" r:id="rId28"/>
    <p:sldId id="328" r:id="rId29"/>
    <p:sldId id="329" r:id="rId30"/>
    <p:sldId id="330" r:id="rId31"/>
    <p:sldId id="331" r:id="rId32"/>
    <p:sldId id="332" r:id="rId33"/>
    <p:sldId id="333" r:id="rId34"/>
    <p:sldId id="334" r:id="rId35"/>
    <p:sldId id="335" r:id="rId36"/>
  </p:sldIdLst>
  <p:sldSz cx="12192000" cy="6858000"/>
  <p:notesSz cx="6858000" cy="9144000"/>
  <p:custDataLst>
    <p:tags r:id="rId3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721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FCFC"/>
    <a:srgbClr val="8F85C9"/>
    <a:srgbClr val="B5419C"/>
    <a:srgbClr val="CB6FB7"/>
    <a:srgbClr val="7B91A1"/>
    <a:srgbClr val="A49CD4"/>
    <a:srgbClr val="5C4EB0"/>
    <a:srgbClr val="FDFDFD"/>
    <a:srgbClr val="F7F9FB"/>
    <a:srgbClr val="4C4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03" autoAdjust="0"/>
    <p:restoredTop sz="94729" autoAdjust="0"/>
  </p:normalViewPr>
  <p:slideViewPr>
    <p:cSldViewPr snapToGrid="0">
      <p:cViewPr>
        <p:scale>
          <a:sx n="70" d="100"/>
          <a:sy n="70" d="100"/>
        </p:scale>
        <p:origin x="660" y="72"/>
      </p:cViewPr>
      <p:guideLst>
        <p:guide orient="horz" pos="2183"/>
        <p:guide pos="721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2" d="100"/>
        <a:sy n="122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625BB2-08EC-4F81-AE47-4D9F7C913450}" type="datetimeFigureOut">
              <a:rPr lang="zh-CN" altLang="en-US" smtClean="0"/>
              <a:t>2024/1/24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154411-6D0A-49A7-81D8-9A845F50F6F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79564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154411-6D0A-49A7-81D8-9A845F50F6F8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55800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2CA35-3062-407C-A83C-49F792045B16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71875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2CA35-3062-407C-A83C-49F792045B16}" type="slidenum">
              <a:rPr lang="zh-CN" altLang="en-US" smtClean="0">
                <a:solidFill>
                  <a:prstClr val="black"/>
                </a:solidFill>
              </a:rPr>
              <a:pPr/>
              <a:t>4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77944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68A64-069C-4FC3-A227-B9F541D15B3C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44801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1ppt.com/xiazai/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282F3570-8C1F-46C3-BD95-5D9A1B92C9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xmlns="" id="{A0272169-EFB5-43B0-9736-91ADE2587D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3DE4663A-0E9C-48F1-9AA4-EB35BB445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8411B-B7B5-444A-8DBE-238860E92751}" type="datetimeFigureOut">
              <a:rPr lang="zh-CN" altLang="en-US" smtClean="0"/>
              <a:t>2024/1/24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6DAED0CF-37C7-48C2-83C4-9F866561C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3A5809AB-5A7E-4247-A780-1931F2F9B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F9B03-3023-4C52-83B5-53FC1DDDA4D5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5303" y="4452164"/>
            <a:ext cx="3586697" cy="2405836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0" y="0"/>
            <a:ext cx="3586697" cy="2405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3405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81549F70-A747-4D89-9D40-960507C33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39B5962F-00FD-413C-8597-CE65AF9E56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xmlns="" id="{13D83D20-CE7A-4335-B27C-9BBFC2AD88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67F2034C-0E3E-4882-8550-5B8DB8E13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8411B-B7B5-444A-8DBE-238860E92751}" type="datetimeFigureOut">
              <a:rPr lang="zh-CN" altLang="en-US" smtClean="0"/>
              <a:t>2024/1/24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F1E3164F-D4EF-4EEE-9AB9-723A4F521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63EAC79A-74B8-476D-868A-E02E2DCFA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F9B03-3023-4C52-83B5-53FC1DDDA4D5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5303" y="4452164"/>
            <a:ext cx="3586697" cy="2405836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0" y="0"/>
            <a:ext cx="3586697" cy="2405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5125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21C35ABC-18F2-4DB3-8F43-38B3F9F0D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xmlns="" id="{E3BD6101-2A32-45D9-A1F1-AD4EBA46F7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xmlns="" id="{76EC0382-D8C1-484F-B36B-B8C787C841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2FFB31EA-602E-48EC-BC2D-DE2DBEBED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8411B-B7B5-444A-8DBE-238860E92751}" type="datetimeFigureOut">
              <a:rPr lang="zh-CN" altLang="en-US" smtClean="0"/>
              <a:t>2024/1/24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A3455824-1A8B-4F63-A3FA-DB479331F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B08BC941-B5D4-41EB-A1F5-C7F758841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F9B03-3023-4C52-83B5-53FC1DDDA4D5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5303" y="4452164"/>
            <a:ext cx="3586697" cy="2405836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0" y="0"/>
            <a:ext cx="3586697" cy="2405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378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D73351F5-C87C-4A85-9414-63095E232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xmlns="" id="{C10B5BDE-7CD7-4927-BB28-0B597949BD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0273718C-5E35-4AC6-BF26-D6F0AD6D2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8411B-B7B5-444A-8DBE-238860E92751}" type="datetimeFigureOut">
              <a:rPr lang="zh-CN" altLang="en-US" smtClean="0"/>
              <a:t>2024/1/24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B3F5D510-5564-42EC-AFD2-BA586B197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FA3F9EB4-5F94-43F7-BA5A-8B2ECE3B4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F9B03-3023-4C52-83B5-53FC1DDDA4D5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5303" y="4452164"/>
            <a:ext cx="3586697" cy="2405836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0" y="0"/>
            <a:ext cx="3586697" cy="2405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304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xmlns="" id="{56D7767C-5B91-4A0E-B138-4BF296D86B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xmlns="" id="{A151F71E-2313-4C48-8DF2-6C1F77C5A4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089708F8-F759-4939-93BA-DBC172C64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8411B-B7B5-444A-8DBE-238860E92751}" type="datetimeFigureOut">
              <a:rPr lang="zh-CN" altLang="en-US" smtClean="0"/>
              <a:t>2024/1/24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1F3D086B-02DC-4CF1-9DBB-24CD9F047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529FE415-359E-489E-9007-F172BFB12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F9B03-3023-4C52-83B5-53FC1DDDA4D5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5303" y="4452164"/>
            <a:ext cx="3586697" cy="2405836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0" y="0"/>
            <a:ext cx="3586697" cy="2405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577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577959" y="3523961"/>
            <a:ext cx="2556163" cy="2170257"/>
          </a:xfrm>
          <a:prstGeom prst="rect">
            <a:avLst/>
          </a:prstGeom>
        </p:spPr>
        <p:txBody>
          <a:bodyPr/>
          <a:lstStyle>
            <a:lvl1pPr>
              <a:lnSpc>
                <a:spcPct val="75000"/>
              </a:lnSpc>
              <a:defRPr sz="4800" b="1" i="0">
                <a:solidFill>
                  <a:schemeClr val="tx1"/>
                </a:solidFill>
                <a:latin typeface="Bebas Neue" charset="0"/>
                <a:ea typeface="Bebas Neue" charset="0"/>
                <a:cs typeface="Bebas Neue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685800" y="6089073"/>
            <a:ext cx="43641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图片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5303" y="4452164"/>
            <a:ext cx="3586697" cy="2405836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0" y="0"/>
            <a:ext cx="3586697" cy="2405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6831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side placehol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5155096" y="0"/>
            <a:ext cx="7036904" cy="6858000"/>
          </a:xfrm>
        </p:spPr>
        <p:txBody>
          <a:bodyPr/>
          <a:lstStyle/>
          <a:p>
            <a:endParaRPr lang="id-ID"/>
          </a:p>
        </p:txBody>
      </p:sp>
      <p:sp>
        <p:nvSpPr>
          <p:cNvPr id="7" name="TextBox 6"/>
          <p:cNvSpPr txBox="1"/>
          <p:nvPr userDrawn="1"/>
        </p:nvSpPr>
        <p:spPr>
          <a:xfrm>
            <a:off x="1189710" y="6379631"/>
            <a:ext cx="6493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fld id="{49B9A1CC-CF23-404A-A754-6B4803B2A082}" type="slidenum">
              <a:rPr lang="id-ID" sz="1400" smtClean="0">
                <a:solidFill>
                  <a:schemeClr val="tx1"/>
                </a:solidFill>
              </a:rPr>
              <a:t>‹#›</a:t>
            </a:fld>
            <a:endParaRPr lang="id-ID" sz="140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470455" y="6392883"/>
            <a:ext cx="753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b="1">
                <a:solidFill>
                  <a:schemeClr val="tx1"/>
                </a:solidFill>
                <a:latin typeface="+mn-lt"/>
              </a:rPr>
              <a:t>SLIDE  </a:t>
            </a:r>
            <a:endParaRPr lang="id-ID" sz="1400" b="1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094726" y="6546086"/>
            <a:ext cx="116208" cy="686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图片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5303" y="4452164"/>
            <a:ext cx="3586697" cy="2405836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0" y="0"/>
            <a:ext cx="3586697" cy="2405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979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8411B-B7B5-444A-8DBE-238860E92751}" type="datetimeFigureOut">
              <a:rPr lang="zh-CN" altLang="en-US" smtClean="0"/>
              <a:t>2024/1/24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F9B03-3023-4C52-83B5-53FC1DDDA4D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47516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Gener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92068246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/>
              <a:t>2024/1/24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53397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/>
              <a:t>2024/1/24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14030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EAB8F0E1-CF4F-42F6-9CE3-88FC71982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E3C75000-9D60-434C-BF06-DB7FAF9D5C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A8D686CB-9793-4D64-BB43-D4F296088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8411B-B7B5-444A-8DBE-238860E92751}" type="datetimeFigureOut">
              <a:rPr lang="zh-CN" altLang="en-US" smtClean="0"/>
              <a:t>2024/1/24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B1B5AD2F-ED73-4DBA-A1E8-A89E9CA77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7AF749C9-08A8-4EAD-BD27-4F06221C1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F9B03-3023-4C52-83B5-53FC1DDDA4D5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5303" y="4452164"/>
            <a:ext cx="3586697" cy="2405836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0" y="0"/>
            <a:ext cx="3586697" cy="2405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1435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11940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31F8F-7606-41D3-9AA4-45056134516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24.01.2024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38DF-973C-4B01-BBD1-18D06494BC38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2158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31F8F-7606-41D3-9AA4-45056134516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24.01.2024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38DF-973C-4B01-BBD1-18D06494BC38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021502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31F8F-7606-41D3-9AA4-45056134516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24.01.2024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38DF-973C-4B01-BBD1-18D06494BC38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48799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31F8F-7606-41D3-9AA4-45056134516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24.01.2024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38DF-973C-4B01-BBD1-18D06494BC38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94314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31F8F-7606-41D3-9AA4-45056134516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24.01.2024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38DF-973C-4B01-BBD1-18D06494BC38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130461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31F8F-7606-41D3-9AA4-45056134516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24.01.2024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38DF-973C-4B01-BBD1-18D06494BC38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9346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31F8F-7606-41D3-9AA4-45056134516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24.01.2024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38DF-973C-4B01-BBD1-18D06494BC38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7356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31F8F-7606-41D3-9AA4-45056134516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24.01.2024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38DF-973C-4B01-BBD1-18D06494BC38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096524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31F8F-7606-41D3-9AA4-45056134516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24.01.2024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38DF-973C-4B01-BBD1-18D06494BC38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038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8C457C79-E757-43F3-9BB1-D2FCB3BD3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600270FB-C631-48B7-91A4-DC4E0275D7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60AE1237-ECB2-495F-BDCA-1DA23178F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8411B-B7B5-444A-8DBE-238860E92751}" type="datetimeFigureOut">
              <a:rPr lang="zh-CN" altLang="en-US" smtClean="0"/>
              <a:t>2024/1/24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6B82B25B-F3E3-48C0-A184-09231D54F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694B9B00-DB96-4D74-9BFC-16ACB0DDE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F9B03-3023-4C52-83B5-53FC1DDDA4D5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5303" y="4452164"/>
            <a:ext cx="3586697" cy="2405836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0" y="0"/>
            <a:ext cx="3586697" cy="2405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466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31F8F-7606-41D3-9AA4-45056134516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24.01.2024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38DF-973C-4B01-BBD1-18D06494BC38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646120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31F8F-7606-41D3-9AA4-45056134516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24.01.2024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38DF-973C-4B01-BBD1-18D06494BC38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4663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E600807B-BD5B-4ED4-BAED-4E8FCD4E5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7A3C9474-71D1-4453-94B9-229910AFFF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xmlns="" id="{93E4C30D-B986-40AC-BFCD-CEF27872B9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F122465D-8E02-40D1-BEA8-49E29D456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8411B-B7B5-444A-8DBE-238860E92751}" type="datetimeFigureOut">
              <a:rPr lang="zh-CN" altLang="en-US" smtClean="0"/>
              <a:t>2024/1/24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08D97D9E-2D90-4F4C-BEAA-F3517392F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1034CA81-D6C7-498A-B92E-289C1605E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F9B03-3023-4C52-83B5-53FC1DDDA4D5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5303" y="4452164"/>
            <a:ext cx="3586697" cy="2405836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0" y="0"/>
            <a:ext cx="3586697" cy="2405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967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C5BCE0DD-C811-49F4-A274-5C3781832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3A27B3F6-AA79-4A2D-ACFE-7E444168C3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xmlns="" id="{D9F09224-F3F3-42FE-B2C0-BA8FF95C96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xmlns="" id="{8156B230-11F8-41B2-8D09-FDBFDEA8E0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xmlns="" id="{C00B90E1-CC78-4163-91FC-49A693F396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xmlns="" id="{AB4F85BF-94F8-4255-91FB-2EEBE0F8B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8411B-B7B5-444A-8DBE-238860E92751}" type="datetimeFigureOut">
              <a:rPr lang="zh-CN" altLang="en-US" smtClean="0"/>
              <a:t>2024/1/24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xmlns="" id="{8E0A3DEE-3CC7-450F-85A0-F6FD490B3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xmlns="" id="{DFAEEB73-F2C6-4094-AC4E-7561C51E9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F9B03-3023-4C52-83B5-53FC1DDDA4D5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10" name="图片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5303" y="4452164"/>
            <a:ext cx="3586697" cy="2405836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0" y="0"/>
            <a:ext cx="3586697" cy="2405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039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C5BCE0DD-C811-49F4-A274-5C3781832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3A27B3F6-AA79-4A2D-ACFE-7E444168C3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xmlns="" id="{D9F09224-F3F3-42FE-B2C0-BA8FF95C96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xmlns="" id="{8156B230-11F8-41B2-8D09-FDBFDEA8E0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xmlns="" id="{C00B90E1-CC78-4163-91FC-49A693F396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xmlns="" id="{AB4F85BF-94F8-4255-91FB-2EEBE0F8B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8411B-B7B5-444A-8DBE-238860E92751}" type="datetimeFigureOut">
              <a:rPr lang="zh-CN" altLang="en-US" smtClean="0"/>
              <a:t>2024/1/24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xmlns="" id="{8E0A3DEE-3CC7-450F-85A0-F6FD490B3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xmlns="" id="{DFAEEB73-F2C6-4094-AC4E-7561C51E9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F9B03-3023-4C52-83B5-53FC1DDDA4D5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10" name="图片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5303" y="4452164"/>
            <a:ext cx="3586697" cy="2405836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0" y="0"/>
            <a:ext cx="3586697" cy="2405836"/>
          </a:xfrm>
          <a:prstGeom prst="rect">
            <a:avLst/>
          </a:prstGeom>
        </p:spPr>
      </p:pic>
      <p:sp>
        <p:nvSpPr>
          <p:cNvPr id="13" name="TextBox 9">
            <a:extLst>
              <a:ext uri="{FF2B5EF4-FFF2-40B4-BE49-F238E27FC236}">
                <a16:creationId xmlns:a16="http://schemas.microsoft.com/office/drawing/2014/main" xmlns="" id="{8C0F5A1F-7050-7630-A5FA-567EDF9C93FE}"/>
              </a:ext>
            </a:extLst>
          </p:cNvPr>
          <p:cNvSpPr txBox="1"/>
          <p:nvPr userDrawn="1"/>
        </p:nvSpPr>
        <p:spPr>
          <a:xfrm>
            <a:off x="1971148" y="6662260"/>
            <a:ext cx="1224136" cy="11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100" dirty="0">
                <a:solidFill>
                  <a:prstClr val="black"/>
                </a:solidFill>
                <a:latin typeface="微软雅黑" panose="020B0503020204020204" pitchFamily="34" charset="-122"/>
                <a:hlinkClick r:id="rId3"/>
              </a:rPr>
              <a:t>PPT</a:t>
            </a:r>
            <a:r>
              <a:rPr lang="zh-CN" altLang="en-US" sz="100" dirty="0">
                <a:solidFill>
                  <a:prstClr val="black"/>
                </a:solidFill>
                <a:latin typeface="微软雅黑" panose="020B0503020204020204" pitchFamily="34" charset="-122"/>
                <a:hlinkClick r:id="rId3"/>
              </a:rPr>
              <a:t>下载</a:t>
            </a:r>
            <a:r>
              <a:rPr lang="zh-CN" altLang="en-US" sz="100" dirty="0">
                <a:solidFill>
                  <a:prstClr val="black"/>
                </a:solidFill>
                <a:latin typeface="微软雅黑" panose="020B0503020204020204" pitchFamily="34" charset="-122"/>
              </a:rPr>
              <a:t> </a:t>
            </a:r>
            <a:r>
              <a:rPr lang="en-US" altLang="zh-CN" sz="100" dirty="0">
                <a:solidFill>
                  <a:prstClr val="black"/>
                </a:solidFill>
                <a:latin typeface="微软雅黑" panose="020B0503020204020204" pitchFamily="34" charset="-122"/>
              </a:rPr>
              <a:t>http://www.1ppt.com/xiazai/</a:t>
            </a:r>
          </a:p>
        </p:txBody>
      </p:sp>
    </p:spTree>
    <p:extLst>
      <p:ext uri="{BB962C8B-B14F-4D97-AF65-F5344CB8AC3E}">
        <p14:creationId xmlns:p14="http://schemas.microsoft.com/office/powerpoint/2010/main" val="1300630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0A0059B1-69FF-4973-9EE3-389D132B1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xmlns="" id="{57CCE4A2-87DD-484F-9F22-089CCEAEF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8411B-B7B5-444A-8DBE-238860E92751}" type="datetimeFigureOut">
              <a:rPr lang="zh-CN" altLang="en-US" smtClean="0"/>
              <a:t>2024/1/24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xmlns="" id="{7D5A87B4-B0F8-46F1-8A6F-F9432C5E2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802E943B-0B4C-476C-911F-27F404699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F9B03-3023-4C52-83B5-53FC1DDDA4D5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6" name="图片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5303" y="4452164"/>
            <a:ext cx="3586697" cy="2405836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0" y="0"/>
            <a:ext cx="3586697" cy="2405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908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xmlns="" id="{60753544-8D66-45FF-82F7-5C0E76870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8411B-B7B5-444A-8DBE-238860E92751}" type="datetimeFigureOut">
              <a:rPr lang="zh-CN" altLang="en-US" smtClean="0"/>
              <a:t>2024/1/24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xmlns="" id="{AE3562C6-AEB9-478A-BE8E-DA967AFCF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="" id="{6A1E4C1A-C8BF-443A-85B5-907EAA908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F9B03-3023-4C52-83B5-53FC1DDDA4D5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5303" y="4452164"/>
            <a:ext cx="3586697" cy="2405836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0" y="0"/>
            <a:ext cx="3586697" cy="2405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9426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8411B-B7B5-444A-8DBE-238860E92751}" type="datetimeFigureOut">
              <a:rPr lang="zh-CN" altLang="en-US" smtClean="0"/>
              <a:t>2024/1/24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F9B03-3023-4C52-83B5-53FC1DDDA4D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85847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7F9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xmlns="" id="{FEC13E62-FDC5-4E83-8530-53F8F562A7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A387B16C-09AB-4786-8A04-2AB51E303B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C896416D-E56D-40D6-9BB9-508082E9F8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8411B-B7B5-444A-8DBE-238860E92751}" type="datetimeFigureOut">
              <a:rPr lang="zh-CN" altLang="en-US" smtClean="0"/>
              <a:t>2024/1/24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EE854236-4C3A-4BEB-81F0-91B844C1CD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4294E070-039F-4FBD-AA74-A649D9CC14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FF9B03-3023-4C52-83B5-53FC1DDDA4D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97326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87" r:id="rId6"/>
    <p:sldLayoutId id="2147483667" r:id="rId7"/>
    <p:sldLayoutId id="2147483668" r:id="rId8"/>
    <p:sldLayoutId id="2147483684" r:id="rId9"/>
    <p:sldLayoutId id="2147483669" r:id="rId10"/>
    <p:sldLayoutId id="2147483670" r:id="rId11"/>
    <p:sldLayoutId id="2147483671" r:id="rId12"/>
    <p:sldLayoutId id="2147483672" r:id="rId13"/>
    <p:sldLayoutId id="2147483660" r:id="rId14"/>
    <p:sldLayoutId id="2147483676" r:id="rId15"/>
    <p:sldLayoutId id="2147483685" r:id="rId16"/>
    <p:sldLayoutId id="2147483686" r:id="rId17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9655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931F8F-7606-41D3-9AA4-45056134516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24.01.2024</a:t>
            </a:fld>
            <a:endParaRPr lang="ru-RU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B38DF-973C-4B01-BBD1-18D06494BC3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smtClean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2940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062"/>
            <a:ext cx="12192000" cy="683993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27797" y="1122363"/>
            <a:ext cx="10836322" cy="3272216"/>
          </a:xfrm>
        </p:spPr>
        <p:txBody>
          <a:bodyPr>
            <a:noAutofit/>
          </a:bodyPr>
          <a:lstStyle/>
          <a:p>
            <a:pPr marL="342900" marR="196850" lvl="0" indent="-342900">
              <a:spcAft>
                <a:spcPts val="0"/>
              </a:spcAft>
              <a:tabLst>
                <a:tab pos="668020" algn="l"/>
              </a:tabLst>
            </a:pPr>
            <a:r>
              <a:rPr lang="ru-RU" sz="4000" b="1" kern="0" dirty="0" smtClean="0">
                <a:solidFill>
                  <a:schemeClr val="tx2">
                    <a:lumMod val="75000"/>
                  </a:schemeClr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Организация</a:t>
            </a:r>
            <a:r>
              <a:rPr lang="ru-RU" sz="4000" b="1" kern="0" spc="5" dirty="0" smtClean="0">
                <a:solidFill>
                  <a:schemeClr val="tx2">
                    <a:lumMod val="75000"/>
                  </a:schemeClr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4000" b="1" kern="0" dirty="0" smtClean="0">
                <a:solidFill>
                  <a:schemeClr val="tx2">
                    <a:lumMod val="75000"/>
                  </a:schemeClr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комплексной</a:t>
            </a:r>
            <a:r>
              <a:rPr lang="ru-RU" sz="4000" b="1" kern="0" spc="5" dirty="0" smtClean="0">
                <a:solidFill>
                  <a:schemeClr val="tx2">
                    <a:lumMod val="75000"/>
                  </a:schemeClr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4000" b="1" kern="0" dirty="0" smtClean="0">
                <a:solidFill>
                  <a:schemeClr val="tx2">
                    <a:lumMod val="75000"/>
                  </a:schemeClr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профилактической</a:t>
            </a:r>
            <a:r>
              <a:rPr lang="ru-RU" sz="4000" b="1" kern="0" spc="5" dirty="0" smtClean="0">
                <a:solidFill>
                  <a:schemeClr val="tx2">
                    <a:lumMod val="75000"/>
                  </a:schemeClr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4000" b="1" kern="0" dirty="0" smtClean="0">
                <a:solidFill>
                  <a:schemeClr val="tx2">
                    <a:lumMod val="75000"/>
                  </a:schemeClr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и</a:t>
            </a:r>
            <a:r>
              <a:rPr lang="ru-RU" sz="4000" b="1" kern="0" spc="5" dirty="0" smtClean="0">
                <a:solidFill>
                  <a:schemeClr val="tx2">
                    <a:lumMod val="75000"/>
                  </a:schemeClr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4000" b="1" kern="0" dirty="0" smtClean="0">
                <a:solidFill>
                  <a:schemeClr val="tx2">
                    <a:lumMod val="75000"/>
                  </a:schemeClr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коррекционно-развивающей</a:t>
            </a:r>
            <a:r>
              <a:rPr lang="ru-RU" sz="4000" b="1" kern="0" spc="5" dirty="0" smtClean="0">
                <a:solidFill>
                  <a:schemeClr val="tx2">
                    <a:lumMod val="75000"/>
                  </a:schemeClr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4000" b="1" kern="0" dirty="0" smtClean="0">
                <a:solidFill>
                  <a:schemeClr val="tx2">
                    <a:lumMod val="75000"/>
                  </a:schemeClr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работы</a:t>
            </a:r>
            <a:r>
              <a:rPr lang="ru-RU" sz="4000" b="1" kern="0" spc="5" dirty="0" smtClean="0">
                <a:solidFill>
                  <a:schemeClr val="tx2">
                    <a:lumMod val="75000"/>
                  </a:schemeClr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4000" b="1" kern="0" dirty="0" smtClean="0">
                <a:solidFill>
                  <a:schemeClr val="tx2">
                    <a:lumMod val="75000"/>
                  </a:schemeClr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специалистов,</a:t>
            </a:r>
            <a:r>
              <a:rPr lang="ru-RU" sz="4000" b="1" kern="0" spc="5" dirty="0" smtClean="0">
                <a:solidFill>
                  <a:schemeClr val="tx2">
                    <a:lumMod val="75000"/>
                  </a:schemeClr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4000" b="1" kern="0" dirty="0" smtClean="0">
                <a:solidFill>
                  <a:schemeClr val="tx2">
                    <a:lumMod val="75000"/>
                  </a:schemeClr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направленной</a:t>
            </a:r>
            <a:r>
              <a:rPr lang="ru-RU" sz="4000" b="1" kern="0" spc="5" dirty="0" smtClean="0">
                <a:solidFill>
                  <a:schemeClr val="tx2">
                    <a:lumMod val="75000"/>
                  </a:schemeClr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4000" b="1" kern="0" dirty="0" smtClean="0">
                <a:solidFill>
                  <a:schemeClr val="tx2">
                    <a:lumMod val="75000"/>
                  </a:schemeClr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на</a:t>
            </a:r>
            <a:r>
              <a:rPr lang="ru-RU" sz="4000" b="1" kern="0" spc="5" dirty="0" smtClean="0">
                <a:solidFill>
                  <a:schemeClr val="tx2">
                    <a:lumMod val="75000"/>
                  </a:schemeClr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4000" b="1" kern="0" dirty="0" smtClean="0">
                <a:solidFill>
                  <a:schemeClr val="tx2">
                    <a:lumMod val="75000"/>
                  </a:schemeClr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формирование жизнестойкости у детей и</a:t>
            </a:r>
            <a:r>
              <a:rPr lang="ru-RU" sz="4000" b="1" kern="0" spc="5" dirty="0" smtClean="0">
                <a:solidFill>
                  <a:schemeClr val="tx2">
                    <a:lumMod val="75000"/>
                  </a:schemeClr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4000" b="1" kern="0" dirty="0" smtClean="0">
                <a:solidFill>
                  <a:schemeClr val="tx2">
                    <a:lumMod val="75000"/>
                  </a:schemeClr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подростков</a:t>
            </a:r>
            <a:endParaRPr lang="ru-RU" sz="4000" dirty="0">
              <a:solidFill>
                <a:schemeClr val="tx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762098"/>
            <a:ext cx="9144000" cy="1655762"/>
          </a:xfrm>
        </p:spPr>
        <p:txBody>
          <a:bodyPr/>
          <a:lstStyle/>
          <a:p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Завьялова Марина Евгеньевна, педагог-психолог МАОУ лицей №8 г. Томска</a:t>
            </a:r>
            <a:endParaRPr lang="ru-RU" dirty="0">
              <a:solidFill>
                <a:schemeClr val="tx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67418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5260" y="1166843"/>
            <a:ext cx="1048148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Содержание трудных ситуаций у подростков и молодых людей юношеского возраста</a:t>
            </a:r>
            <a:r>
              <a:rPr lang="ru-RU" sz="36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36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заключается в углублении, усложнении противоречий в мотивационной сфере личности, в</a:t>
            </a:r>
            <a:r>
              <a:rPr lang="ru-RU" sz="36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36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системе представлений о себе, приводящей к тому, что все большее количество ситуаций,</a:t>
            </a:r>
            <a:r>
              <a:rPr lang="ru-RU" sz="36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36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воспринимается ими как трудные. </a:t>
            </a:r>
            <a:endParaRPr lang="ru-RU" sz="3600" dirty="0">
              <a:solidFill>
                <a:schemeClr val="tx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53527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6203" y="187087"/>
            <a:ext cx="10399594" cy="6483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9935" algn="ctr">
              <a:spcAft>
                <a:spcPts val="0"/>
              </a:spcAft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Признаками</a:t>
            </a:r>
            <a:r>
              <a:rPr lang="ru-RU" sz="2800" b="1" spc="-2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того,</a:t>
            </a:r>
            <a:r>
              <a:rPr lang="ru-RU" sz="2800" b="1" spc="-1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что</a:t>
            </a:r>
            <a:r>
              <a:rPr lang="ru-RU" sz="2800" b="1" spc="-2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подросток</a:t>
            </a:r>
            <a:r>
              <a:rPr lang="ru-RU" sz="2800" b="1" spc="-1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попал</a:t>
            </a:r>
            <a:r>
              <a:rPr lang="ru-RU" sz="2800" b="1" spc="-1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в</a:t>
            </a:r>
            <a:r>
              <a:rPr lang="ru-RU" sz="2800" b="1" spc="-2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трудную</a:t>
            </a:r>
            <a:r>
              <a:rPr lang="ru-RU" sz="2800" b="1" spc="-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жизненную</a:t>
            </a:r>
            <a:r>
              <a:rPr lang="ru-RU" sz="2800" b="1" spc="-1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ситуацию,</a:t>
            </a:r>
            <a:r>
              <a:rPr lang="ru-RU" sz="2800" b="1" spc="-1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являются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:</a:t>
            </a:r>
            <a:endParaRPr lang="en-US" sz="2800" b="1" dirty="0" smtClean="0">
              <a:solidFill>
                <a:schemeClr val="tx2">
                  <a:lumMod val="75000"/>
                </a:schemeClr>
              </a:solidFill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749935" algn="ctr">
              <a:spcAft>
                <a:spcPts val="0"/>
              </a:spcAft>
            </a:pPr>
            <a:endParaRPr lang="ru-RU" sz="2800" b="1" dirty="0">
              <a:solidFill>
                <a:schemeClr val="tx2">
                  <a:lumMod val="75000"/>
                </a:schemeClr>
              </a:solidFill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205"/>
              </a:spcBef>
              <a:spcAft>
                <a:spcPts val="0"/>
              </a:spcAft>
              <a:buClr>
                <a:srgbClr val="1A1A1A"/>
              </a:buClr>
              <a:buSzPts val="1200"/>
              <a:buFont typeface="Wingdings" panose="05000000000000000000" pitchFamily="2" charset="2"/>
              <a:buChar char="§"/>
              <a:tabLst>
                <a:tab pos="838835" algn="l"/>
              </a:tabLst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нарушение</a:t>
            </a:r>
            <a:r>
              <a:rPr lang="ru-RU" sz="2000" spc="-2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межличностных</a:t>
            </a:r>
            <a:r>
              <a:rPr lang="ru-RU" sz="2000" spc="-1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отношений,</a:t>
            </a:r>
            <a:r>
              <a:rPr lang="ru-RU" sz="2000" spc="-1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стремление</a:t>
            </a:r>
            <a:r>
              <a:rPr lang="ru-RU" sz="2000" spc="-2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к</a:t>
            </a:r>
            <a:r>
              <a:rPr lang="ru-RU" sz="2000" spc="-1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уединению,</a:t>
            </a:r>
            <a:r>
              <a:rPr lang="ru-RU" sz="2000" spc="-2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негативизм;</a:t>
            </a:r>
          </a:p>
          <a:p>
            <a:pPr marL="342900" lvl="0" indent="-342900" algn="just">
              <a:lnSpc>
                <a:spcPct val="150000"/>
              </a:lnSpc>
              <a:spcBef>
                <a:spcPts val="205"/>
              </a:spcBef>
              <a:spcAft>
                <a:spcPts val="0"/>
              </a:spcAft>
              <a:buClr>
                <a:srgbClr val="1A1A1A"/>
              </a:buClr>
              <a:buSzPts val="1200"/>
              <a:buFont typeface="Wingdings" panose="05000000000000000000" pitchFamily="2" charset="2"/>
              <a:buChar char="§"/>
              <a:tabLst>
                <a:tab pos="838835" algn="l"/>
              </a:tabLst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злоупотребление</a:t>
            </a:r>
            <a:r>
              <a:rPr lang="ru-RU" sz="2000" spc="-2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алкоголем</a:t>
            </a:r>
            <a:r>
              <a:rPr lang="ru-RU" sz="2000" spc="-2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или</a:t>
            </a:r>
            <a:r>
              <a:rPr lang="ru-RU" sz="2000" spc="-1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наркотиками,</a:t>
            </a:r>
            <a:r>
              <a:rPr lang="ru-RU" sz="2000" spc="-2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агрессивность,</a:t>
            </a:r>
            <a:r>
              <a:rPr lang="ru-RU" sz="2000" spc="-2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изменение</a:t>
            </a:r>
            <a:r>
              <a:rPr lang="ru-RU" sz="2000" spc="-2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поведения;</a:t>
            </a:r>
          </a:p>
          <a:p>
            <a:pPr marL="342900" marR="202565" lvl="0" indent="-342900" algn="just">
              <a:lnSpc>
                <a:spcPct val="150000"/>
              </a:lnSpc>
              <a:spcBef>
                <a:spcPts val="205"/>
              </a:spcBef>
              <a:spcAft>
                <a:spcPts val="0"/>
              </a:spcAft>
              <a:buClr>
                <a:srgbClr val="1A1A1A"/>
              </a:buClr>
              <a:buSzPts val="1200"/>
              <a:buFont typeface="Wingdings" panose="05000000000000000000" pitchFamily="2" charset="2"/>
              <a:buChar char="§"/>
              <a:tabLst>
                <a:tab pos="896620" algn="l"/>
              </a:tabLst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сниженное</a:t>
            </a:r>
            <a:r>
              <a:rPr lang="ru-RU" sz="20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настроение,</a:t>
            </a:r>
            <a:r>
              <a:rPr lang="ru-RU" sz="20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задумчивость,</a:t>
            </a:r>
            <a:r>
              <a:rPr lang="ru-RU" sz="20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утрата</a:t>
            </a:r>
            <a:r>
              <a:rPr lang="ru-RU" sz="20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интереса</a:t>
            </a:r>
            <a:r>
              <a:rPr lang="ru-RU" sz="20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к</a:t>
            </a:r>
            <a:r>
              <a:rPr lang="ru-RU" sz="20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учебе,</a:t>
            </a:r>
            <a:r>
              <a:rPr lang="ru-RU" sz="20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другим,</a:t>
            </a:r>
            <a:r>
              <a:rPr lang="ru-RU" sz="20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ранее</a:t>
            </a:r>
            <a:r>
              <a:rPr lang="ru-RU" sz="20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привлекательным</a:t>
            </a:r>
            <a:r>
              <a:rPr lang="ru-RU" sz="2000" spc="-1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видам</a:t>
            </a:r>
            <a:r>
              <a:rPr lang="ru-RU" sz="2000" spc="-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деятельности;</a:t>
            </a:r>
          </a:p>
          <a:p>
            <a:pPr marL="342900" lvl="0" indent="-342900" algn="just">
              <a:lnSpc>
                <a:spcPct val="150000"/>
              </a:lnSpc>
              <a:spcBef>
                <a:spcPts val="10"/>
              </a:spcBef>
              <a:spcAft>
                <a:spcPts val="0"/>
              </a:spcAft>
              <a:buClr>
                <a:srgbClr val="1A1A1A"/>
              </a:buClr>
              <a:buSzPts val="1200"/>
              <a:buFont typeface="Wingdings" panose="05000000000000000000" pitchFamily="2" charset="2"/>
              <a:buChar char="§"/>
              <a:tabLst>
                <a:tab pos="838835" algn="l"/>
              </a:tabLst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появление</a:t>
            </a:r>
            <a:r>
              <a:rPr lang="ru-RU" sz="2000" spc="-2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сверхкритичности</a:t>
            </a:r>
            <a:r>
              <a:rPr lang="ru-RU" sz="2000" spc="-1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к</a:t>
            </a:r>
            <a:r>
              <a:rPr lang="ru-RU" sz="2000" spc="-1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себе;</a:t>
            </a:r>
          </a:p>
          <a:p>
            <a:pPr marL="342900" lvl="0" indent="-342900" algn="just">
              <a:lnSpc>
                <a:spcPct val="150000"/>
              </a:lnSpc>
              <a:spcBef>
                <a:spcPts val="205"/>
              </a:spcBef>
              <a:spcAft>
                <a:spcPts val="0"/>
              </a:spcAft>
              <a:buClr>
                <a:srgbClr val="1A1A1A"/>
              </a:buClr>
              <a:buSzPts val="1200"/>
              <a:buFont typeface="Wingdings" panose="05000000000000000000" pitchFamily="2" charset="2"/>
              <a:buChar char="§"/>
              <a:tabLst>
                <a:tab pos="838835" algn="l"/>
              </a:tabLst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разочарование</a:t>
            </a:r>
            <a:r>
              <a:rPr lang="ru-RU" sz="2000" spc="-2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в</a:t>
            </a:r>
            <a:r>
              <a:rPr lang="ru-RU" sz="2000" spc="-1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успехах,</a:t>
            </a:r>
            <a:r>
              <a:rPr lang="ru-RU" sz="2000" spc="-1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обесценивание</a:t>
            </a:r>
            <a:r>
              <a:rPr lang="ru-RU" sz="2000" spc="-2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собственных</a:t>
            </a:r>
            <a:r>
              <a:rPr lang="ru-RU" sz="2000" spc="-2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достижений;</a:t>
            </a:r>
          </a:p>
          <a:p>
            <a:pPr marL="342900" marR="203200" lvl="0" indent="-342900" algn="just">
              <a:lnSpc>
                <a:spcPct val="150000"/>
              </a:lnSpc>
              <a:spcBef>
                <a:spcPts val="200"/>
              </a:spcBef>
              <a:spcAft>
                <a:spcPts val="0"/>
              </a:spcAft>
              <a:buClr>
                <a:srgbClr val="1A1A1A"/>
              </a:buClr>
              <a:buSzPts val="1200"/>
              <a:buFont typeface="Wingdings" panose="05000000000000000000" pitchFamily="2" charset="2"/>
              <a:buChar char="§"/>
              <a:tabLst>
                <a:tab pos="880110" algn="l"/>
              </a:tabLst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нарушения</a:t>
            </a:r>
            <a:r>
              <a:rPr lang="ru-RU" sz="20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пищевого</a:t>
            </a:r>
            <a:r>
              <a:rPr lang="ru-RU" sz="20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поведения</a:t>
            </a:r>
            <a:r>
              <a:rPr lang="ru-RU" sz="20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(отказ</a:t>
            </a:r>
            <a:r>
              <a:rPr lang="ru-RU" sz="20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от</a:t>
            </a:r>
            <a:r>
              <a:rPr lang="ru-RU" sz="20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еды</a:t>
            </a:r>
            <a:r>
              <a:rPr lang="ru-RU" sz="20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или</a:t>
            </a:r>
            <a:r>
              <a:rPr lang="ru-RU" sz="20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обжорство),</a:t>
            </a:r>
            <a:r>
              <a:rPr lang="ru-RU" sz="20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бессонница</a:t>
            </a:r>
            <a:r>
              <a:rPr lang="ru-RU" sz="20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или</a:t>
            </a:r>
            <a:r>
              <a:rPr lang="ru-RU" sz="2000" spc="-28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повышенная</a:t>
            </a:r>
            <a:r>
              <a:rPr lang="ru-RU" sz="20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сонливость,</a:t>
            </a:r>
            <a:r>
              <a:rPr lang="ru-RU" sz="20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кошмары</a:t>
            </a:r>
            <a:r>
              <a:rPr lang="ru-RU" sz="20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и</a:t>
            </a:r>
            <a:r>
              <a:rPr lang="ru-RU" sz="20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беспокойный</a:t>
            </a:r>
            <a:r>
              <a:rPr lang="ru-RU" sz="20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сон</a:t>
            </a:r>
            <a:r>
              <a:rPr lang="ru-RU" sz="20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в</a:t>
            </a:r>
            <a:r>
              <a:rPr lang="ru-RU" sz="20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течение,</a:t>
            </a:r>
            <a:r>
              <a:rPr lang="ru-RU" sz="20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по</a:t>
            </a:r>
            <a:r>
              <a:rPr lang="ru-RU" sz="20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крайней</a:t>
            </a:r>
            <a:r>
              <a:rPr lang="ru-RU" sz="20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мере,</a:t>
            </a:r>
            <a:r>
              <a:rPr lang="ru-RU" sz="20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нескольких</a:t>
            </a:r>
            <a:r>
              <a:rPr lang="ru-RU" sz="2000" spc="-1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дней;</a:t>
            </a:r>
          </a:p>
          <a:p>
            <a:pPr marL="342900" marR="201295" lvl="0" indent="-342900" algn="just">
              <a:lnSpc>
                <a:spcPct val="115000"/>
              </a:lnSpc>
              <a:spcBef>
                <a:spcPts val="5"/>
              </a:spcBef>
              <a:spcAft>
                <a:spcPts val="0"/>
              </a:spcAft>
              <a:buClr>
                <a:srgbClr val="1A1A1A"/>
              </a:buClr>
              <a:buSzPts val="1200"/>
              <a:buFont typeface="Times New Roman" panose="02020603050405020304" pitchFamily="18" charset="0"/>
              <a:buChar char="-"/>
              <a:tabLst>
                <a:tab pos="862965" algn="l"/>
              </a:tabLst>
            </a:pPr>
            <a:endParaRPr lang="ru-RU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48321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9433" y="217865"/>
            <a:ext cx="11586949" cy="66582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201295" lvl="0" indent="-342900" algn="just">
              <a:lnSpc>
                <a:spcPct val="150000"/>
              </a:lnSpc>
              <a:spcBef>
                <a:spcPts val="5"/>
              </a:spcBef>
              <a:buClr>
                <a:srgbClr val="1A1A1A"/>
              </a:buClr>
              <a:buSzPts val="1200"/>
              <a:buFont typeface="Times New Roman" panose="02020603050405020304" pitchFamily="18" charset="0"/>
              <a:buChar char="-"/>
              <a:tabLst>
                <a:tab pos="862965" algn="l"/>
              </a:tabLst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частые необоснованные жалобы на соматические недомогания (на боли в животе,</a:t>
            </a:r>
            <a:r>
              <a:rPr lang="ru-RU" sz="20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головные</a:t>
            </a:r>
            <a:r>
              <a:rPr lang="ru-RU" sz="2000" spc="-1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боли, постоянную</a:t>
            </a:r>
            <a:r>
              <a:rPr lang="ru-RU" sz="2000" spc="2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усталость,</a:t>
            </a:r>
            <a:r>
              <a:rPr lang="ru-RU" sz="2000" spc="-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частую сонливость);</a:t>
            </a:r>
          </a:p>
          <a:p>
            <a:pPr marL="342900" marR="199390" lvl="0" indent="-342900" algn="just">
              <a:lnSpc>
                <a:spcPct val="150000"/>
              </a:lnSpc>
              <a:buClr>
                <a:srgbClr val="1A1A1A"/>
              </a:buClr>
              <a:buSzPts val="1200"/>
              <a:buFont typeface="Times New Roman" panose="02020603050405020304" pitchFamily="18" charset="0"/>
              <a:buChar char="-"/>
              <a:tabLst>
                <a:tab pos="919480" algn="l"/>
              </a:tabLst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несвойственное</a:t>
            </a:r>
            <a:r>
              <a:rPr lang="ru-RU" sz="20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данному</a:t>
            </a:r>
            <a:r>
              <a:rPr lang="ru-RU" sz="20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подростку</a:t>
            </a:r>
            <a:r>
              <a:rPr lang="ru-RU" sz="20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пренебрежительное</a:t>
            </a:r>
            <a:r>
              <a:rPr lang="ru-RU" sz="20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отношение</a:t>
            </a:r>
            <a:r>
              <a:rPr lang="ru-RU" sz="20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к</a:t>
            </a:r>
            <a:r>
              <a:rPr lang="ru-RU" sz="20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своему</a:t>
            </a:r>
            <a:r>
              <a:rPr lang="ru-RU" sz="2000" spc="-28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внешнему</a:t>
            </a:r>
            <a:r>
              <a:rPr lang="ru-RU" sz="2000" spc="-2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виду;</a:t>
            </a:r>
          </a:p>
          <a:p>
            <a:pPr marL="342900" lvl="0" indent="-342900" algn="just">
              <a:lnSpc>
                <a:spcPct val="150000"/>
              </a:lnSpc>
              <a:buClr>
                <a:srgbClr val="1A1A1A"/>
              </a:buClr>
              <a:buSzPts val="1200"/>
              <a:buFont typeface="Times New Roman" panose="02020603050405020304" pitchFamily="18" charset="0"/>
              <a:buChar char="-"/>
              <a:tabLst>
                <a:tab pos="838835" algn="l"/>
              </a:tabLst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постоянное</a:t>
            </a:r>
            <a:r>
              <a:rPr lang="ru-RU" sz="2000" spc="-2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чувство</a:t>
            </a:r>
            <a:r>
              <a:rPr lang="ru-RU" sz="2000" spc="-1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одиночества,</a:t>
            </a:r>
            <a:r>
              <a:rPr lang="ru-RU" sz="2000" spc="-1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бесполезности,</a:t>
            </a:r>
            <a:r>
              <a:rPr lang="ru-RU" sz="2000" spc="-1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вины</a:t>
            </a:r>
            <a:r>
              <a:rPr lang="ru-RU" sz="2000" spc="-1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или</a:t>
            </a:r>
            <a:r>
              <a:rPr lang="ru-RU" sz="2000" spc="-1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грусти;</a:t>
            </a:r>
          </a:p>
          <a:p>
            <a:pPr marL="342900" lvl="0" indent="-342900" algn="just">
              <a:lnSpc>
                <a:spcPct val="150000"/>
              </a:lnSpc>
              <a:spcBef>
                <a:spcPts val="205"/>
              </a:spcBef>
              <a:buClr>
                <a:srgbClr val="1A1A1A"/>
              </a:buClr>
              <a:buSzPts val="1200"/>
              <a:buFont typeface="Times New Roman" panose="02020603050405020304" pitchFamily="18" charset="0"/>
              <a:buChar char="-"/>
              <a:tabLst>
                <a:tab pos="845185" algn="l"/>
              </a:tabLst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увлечение</a:t>
            </a:r>
            <a:r>
              <a:rPr lang="ru-RU" sz="2000" spc="1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религиозными</a:t>
            </a:r>
            <a:r>
              <a:rPr lang="ru-RU" sz="2000" spc="2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течениями,</a:t>
            </a:r>
            <a:r>
              <a:rPr lang="ru-RU" sz="2000" spc="1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рассуждения</a:t>
            </a:r>
            <a:r>
              <a:rPr lang="ru-RU" sz="2000" spc="1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о</a:t>
            </a:r>
            <a:r>
              <a:rPr lang="ru-RU" sz="2000" spc="1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смысле</a:t>
            </a:r>
            <a:r>
              <a:rPr lang="ru-RU" sz="2000" spc="1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жизни,</a:t>
            </a:r>
            <a:r>
              <a:rPr lang="ru-RU" sz="2000" spc="2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не</a:t>
            </a:r>
            <a:r>
              <a:rPr lang="ru-RU" sz="2000" spc="1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свойственные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ранее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;</a:t>
            </a:r>
          </a:p>
          <a:p>
            <a:pPr marL="342900" lvl="0" indent="-342900">
              <a:lnSpc>
                <a:spcPct val="150000"/>
              </a:lnSpc>
              <a:spcBef>
                <a:spcPts val="205"/>
              </a:spcBef>
              <a:buClr>
                <a:srgbClr val="1A1A1A"/>
              </a:buClr>
              <a:buSzPts val="1200"/>
              <a:buFont typeface="Times New Roman" panose="02020603050405020304" pitchFamily="18" charset="0"/>
              <a:buChar char="-"/>
              <a:tabLst>
                <a:tab pos="840105" algn="l"/>
              </a:tabLst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уход</a:t>
            </a:r>
            <a:r>
              <a:rPr lang="ru-RU" sz="2000" spc="-2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от</a:t>
            </a:r>
            <a:r>
              <a:rPr lang="ru-RU" sz="2000" spc="-1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контактов,</a:t>
            </a:r>
            <a:r>
              <a:rPr lang="ru-RU" sz="2000" spc="-1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изоляция</a:t>
            </a:r>
            <a:r>
              <a:rPr lang="ru-RU" sz="2000" spc="-1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от</a:t>
            </a:r>
            <a:r>
              <a:rPr lang="ru-RU" sz="2000" spc="-1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друзей</a:t>
            </a:r>
            <a:r>
              <a:rPr lang="ru-RU" sz="2000" spc="-1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и</a:t>
            </a:r>
            <a:r>
              <a:rPr lang="ru-RU" sz="2000" spc="-1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семьи,</a:t>
            </a:r>
            <a:r>
              <a:rPr lang="ru-RU" sz="2000" spc="-1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превращение</a:t>
            </a:r>
            <a:r>
              <a:rPr lang="ru-RU" sz="2000" spc="-2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в</a:t>
            </a:r>
            <a:r>
              <a:rPr lang="ru-RU" sz="2000" spc="-2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человека</a:t>
            </a:r>
            <a:r>
              <a:rPr lang="ru-RU" sz="2000" spc="-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«одиночку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»;</a:t>
            </a:r>
            <a:endParaRPr lang="en-US" sz="2000" dirty="0" smtClean="0">
              <a:solidFill>
                <a:schemeClr val="tx2">
                  <a:lumMod val="75000"/>
                </a:schemeClr>
              </a:solidFill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Bef>
                <a:spcPts val="205"/>
              </a:spcBef>
              <a:buClr>
                <a:srgbClr val="1A1A1A"/>
              </a:buClr>
              <a:buSzPts val="1200"/>
              <a:buFont typeface="Times New Roman" panose="02020603050405020304" pitchFamily="18" charset="0"/>
              <a:buChar char="-"/>
              <a:tabLst>
                <a:tab pos="840105" algn="l"/>
              </a:tabLst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нарушение</a:t>
            </a:r>
            <a:r>
              <a:rPr lang="ru-RU" sz="2000" spc="-15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внимания</a:t>
            </a:r>
            <a:r>
              <a:rPr lang="ru-RU" sz="2000" spc="-2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со</a:t>
            </a:r>
            <a:r>
              <a:rPr lang="ru-RU" sz="2000" spc="-1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снижением</a:t>
            </a:r>
            <a:r>
              <a:rPr lang="ru-RU" sz="2000" spc="-1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качества</a:t>
            </a:r>
            <a:r>
              <a:rPr lang="ru-RU" sz="2000" spc="-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выполняемой</a:t>
            </a:r>
            <a:r>
              <a:rPr lang="ru-RU" sz="2000" spc="-1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работы;</a:t>
            </a:r>
          </a:p>
          <a:p>
            <a:pPr marL="342900" marR="201930" lvl="0" indent="-342900">
              <a:lnSpc>
                <a:spcPct val="150000"/>
              </a:lnSpc>
              <a:spcBef>
                <a:spcPts val="205"/>
              </a:spcBef>
              <a:buClr>
                <a:srgbClr val="1A1A1A"/>
              </a:buClr>
              <a:buSzPts val="1200"/>
              <a:buFont typeface="Times New Roman" panose="02020603050405020304" pitchFamily="18" charset="0"/>
              <a:buChar char="-"/>
              <a:tabLst>
                <a:tab pos="854075" algn="l"/>
              </a:tabLst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погруженность</a:t>
            </a:r>
            <a:r>
              <a:rPr lang="ru-RU" sz="2000" spc="11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в</a:t>
            </a:r>
            <a:r>
              <a:rPr lang="ru-RU" sz="2000" spc="1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размышления,</a:t>
            </a:r>
            <a:r>
              <a:rPr lang="ru-RU" sz="2000" spc="1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рассуждения</a:t>
            </a:r>
            <a:r>
              <a:rPr lang="ru-RU" sz="2000" spc="1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о</a:t>
            </a:r>
            <a:r>
              <a:rPr lang="ru-RU" sz="2000" spc="10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тяжелых</a:t>
            </a:r>
            <a:r>
              <a:rPr lang="ru-RU" sz="2000" spc="11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проблемах,</a:t>
            </a:r>
            <a:r>
              <a:rPr lang="ru-RU" sz="2000" spc="1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случившихся</a:t>
            </a:r>
            <a:r>
              <a:rPr lang="ru-RU" sz="2000" spc="1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</a:t>
            </a:r>
            <a:r>
              <a:rPr lang="ru-RU" sz="2000" spc="-28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другими,</a:t>
            </a:r>
            <a:r>
              <a:rPr lang="ru-RU" sz="2000" spc="-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намеки на</a:t>
            </a:r>
            <a:r>
              <a:rPr lang="ru-RU" sz="2000" spc="-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то, что в</a:t>
            </a:r>
            <a:r>
              <a:rPr lang="ru-RU" sz="2000" spc="-1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жизни все</a:t>
            </a:r>
            <a:r>
              <a:rPr lang="ru-RU" sz="2000" spc="-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не</a:t>
            </a:r>
            <a:r>
              <a:rPr lang="ru-RU" sz="2000" spc="-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так, как</a:t>
            </a:r>
            <a:r>
              <a:rPr lang="ru-RU" sz="2000" spc="-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надо;</a:t>
            </a:r>
          </a:p>
          <a:p>
            <a:pPr marL="342900" lvl="0" indent="-342900">
              <a:lnSpc>
                <a:spcPct val="150000"/>
              </a:lnSpc>
              <a:buClr>
                <a:srgbClr val="1A1A1A"/>
              </a:buClr>
              <a:buSzPts val="1200"/>
              <a:buFont typeface="Times New Roman" panose="02020603050405020304" pitchFamily="18" charset="0"/>
              <a:buChar char="-"/>
              <a:tabLst>
                <a:tab pos="838835" algn="l"/>
              </a:tabLst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отсутствие</a:t>
            </a:r>
            <a:r>
              <a:rPr lang="ru-RU" sz="2000" spc="-2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планов</a:t>
            </a:r>
            <a:r>
              <a:rPr lang="ru-RU" sz="2000" spc="-1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на</a:t>
            </a:r>
            <a:r>
              <a:rPr lang="ru-RU" sz="2000" spc="-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будущее;</a:t>
            </a:r>
            <a:endParaRPr lang="en-US" sz="2000" dirty="0" smtClean="0">
              <a:solidFill>
                <a:schemeClr val="tx2">
                  <a:lumMod val="75000"/>
                </a:schemeClr>
              </a:solidFill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Clr>
                <a:srgbClr val="1A1A1A"/>
              </a:buClr>
              <a:buSzPts val="1200"/>
              <a:buFont typeface="Times New Roman" panose="02020603050405020304" pitchFamily="18" charset="0"/>
              <a:buChar char="-"/>
              <a:tabLst>
                <a:tab pos="838835" algn="l"/>
              </a:tabLst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внезапные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	приступы	гнева,	зачастую	возникающие	из-за	</a:t>
            </a:r>
            <a:r>
              <a:rPr lang="ru-RU" sz="2000" spc="-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мелочей,</a:t>
            </a:r>
            <a:r>
              <a:rPr lang="ru-RU" sz="2000" spc="-28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раздражительность.</a:t>
            </a: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70786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10" t="8378" r="16981" b="8794"/>
          <a:stretch/>
        </p:blipFill>
        <p:spPr>
          <a:xfrm>
            <a:off x="3233480" y="171000"/>
            <a:ext cx="5725040" cy="6516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0378308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4149" y="328007"/>
            <a:ext cx="10918210" cy="6529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9935" algn="ctr">
              <a:lnSpc>
                <a:spcPts val="1375"/>
              </a:lnSpc>
              <a:spcAft>
                <a:spcPts val="0"/>
              </a:spcAft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К</a:t>
            </a:r>
            <a:r>
              <a:rPr lang="ru-RU" sz="2400" b="1" spc="-2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«группе</a:t>
            </a:r>
            <a:r>
              <a:rPr lang="ru-RU" sz="2400" b="1" spc="-1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риска»</a:t>
            </a:r>
            <a:r>
              <a:rPr lang="ru-RU" sz="2400" b="1" spc="-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относятся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:</a:t>
            </a:r>
            <a:endParaRPr lang="en-US" sz="2400" b="1" dirty="0" smtClean="0">
              <a:solidFill>
                <a:schemeClr val="tx2">
                  <a:lumMod val="75000"/>
                </a:schemeClr>
              </a:solidFill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749935" algn="ctr">
              <a:lnSpc>
                <a:spcPts val="1375"/>
              </a:lnSpc>
              <a:spcAft>
                <a:spcPts val="0"/>
              </a:spcAft>
            </a:pPr>
            <a:endParaRPr lang="ru-RU" sz="2400" b="1" dirty="0">
              <a:solidFill>
                <a:schemeClr val="tx2">
                  <a:lumMod val="75000"/>
                </a:schemeClr>
              </a:solidFill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lvl="0" indent="-342900">
              <a:spcBef>
                <a:spcPts val="600"/>
              </a:spcBef>
              <a:spcAft>
                <a:spcPts val="0"/>
              </a:spcAft>
              <a:buClr>
                <a:srgbClr val="1A1A1A"/>
              </a:buClr>
              <a:buSzPts val="1200"/>
              <a:buFont typeface="Times New Roman" panose="02020603050405020304" pitchFamily="18" charset="0"/>
              <a:buChar char="-"/>
              <a:tabLst>
                <a:tab pos="838835" algn="l"/>
              </a:tabLst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страдающие</a:t>
            </a:r>
            <a:r>
              <a:rPr lang="ru-RU" sz="2000" spc="-1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от</a:t>
            </a:r>
            <a:r>
              <a:rPr lang="ru-RU" sz="2000" spc="-1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болезней</a:t>
            </a:r>
            <a:r>
              <a:rPr lang="ru-RU" sz="2000" spc="-1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или</a:t>
            </a:r>
            <a:r>
              <a:rPr lang="ru-RU" sz="2000" spc="-2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покинутые</a:t>
            </a:r>
            <a:r>
              <a:rPr lang="ru-RU" sz="2000" spc="-1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окружением</a:t>
            </a:r>
            <a:r>
              <a:rPr lang="ru-RU" sz="2000" spc="-1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подростки;</a:t>
            </a:r>
          </a:p>
          <a:p>
            <a:pPr marR="198120" lvl="0" indent="-342900">
              <a:spcBef>
                <a:spcPts val="600"/>
              </a:spcBef>
              <a:spcAft>
                <a:spcPts val="0"/>
              </a:spcAft>
              <a:buClr>
                <a:srgbClr val="1A1A1A"/>
              </a:buClr>
              <a:buSzPts val="1200"/>
              <a:buFont typeface="Times New Roman" panose="02020603050405020304" pitchFamily="18" charset="0"/>
              <a:buChar char="-"/>
              <a:tabLst>
                <a:tab pos="849630" algn="l"/>
              </a:tabLst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дети</a:t>
            </a:r>
            <a:r>
              <a:rPr lang="ru-RU" sz="2000" spc="7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и</a:t>
            </a:r>
            <a:r>
              <a:rPr lang="ru-RU" sz="2000" spc="7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подростки</a:t>
            </a:r>
            <a:r>
              <a:rPr lang="ru-RU" sz="2000" spc="7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из</a:t>
            </a:r>
            <a:r>
              <a:rPr lang="ru-RU" sz="2000" spc="7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социально-неблагополучных</a:t>
            </a:r>
            <a:r>
              <a:rPr lang="ru-RU" sz="2000" spc="7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семей</a:t>
            </a:r>
            <a:r>
              <a:rPr lang="ru-RU" sz="2000" spc="8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–</a:t>
            </a:r>
            <a:r>
              <a:rPr lang="ru-RU" sz="2000" spc="8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уход</a:t>
            </a:r>
            <a:r>
              <a:rPr lang="ru-RU" sz="2000" spc="6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из</a:t>
            </a:r>
            <a:r>
              <a:rPr lang="ru-RU" sz="2000" spc="7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семьи</a:t>
            </a:r>
            <a:r>
              <a:rPr lang="ru-RU" sz="2000" spc="7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или</a:t>
            </a:r>
            <a:r>
              <a:rPr lang="ru-RU" sz="2000" spc="7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развод</a:t>
            </a:r>
            <a:r>
              <a:rPr lang="ru-RU" sz="2000" spc="-28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родителей;</a:t>
            </a:r>
          </a:p>
          <a:p>
            <a:pPr lvl="0" indent="-342900" algn="just">
              <a:spcBef>
                <a:spcPts val="600"/>
              </a:spcBef>
              <a:spcAft>
                <a:spcPts val="0"/>
              </a:spcAft>
              <a:buClr>
                <a:srgbClr val="1A1A1A"/>
              </a:buClr>
              <a:buSzPts val="1200"/>
              <a:buFont typeface="Times New Roman" panose="02020603050405020304" pitchFamily="18" charset="0"/>
              <a:buChar char="-"/>
              <a:tabLst>
                <a:tab pos="838835" algn="l"/>
              </a:tabLst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дети</a:t>
            </a:r>
            <a:r>
              <a:rPr lang="ru-RU" sz="2000" spc="-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из</a:t>
            </a:r>
            <a:r>
              <a:rPr lang="ru-RU" sz="2000" spc="-1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семей,</a:t>
            </a:r>
            <a:r>
              <a:rPr lang="ru-RU" sz="2000" spc="-1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в</a:t>
            </a:r>
            <a:r>
              <a:rPr lang="ru-RU" sz="2000" spc="-1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которых</a:t>
            </a:r>
            <a:r>
              <a:rPr lang="ru-RU" sz="2000" spc="-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были</a:t>
            </a:r>
            <a:r>
              <a:rPr lang="ru-RU" sz="2000" spc="-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случаи</a:t>
            </a:r>
            <a:r>
              <a:rPr lang="ru-RU" sz="2000" spc="-1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суицидов,</a:t>
            </a:r>
            <a:r>
              <a:rPr lang="ru-RU" sz="2000" spc="-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потеря</a:t>
            </a:r>
            <a:r>
              <a:rPr lang="ru-RU" sz="2000" spc="-1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близкого</a:t>
            </a:r>
            <a:r>
              <a:rPr lang="ru-RU" sz="2000" spc="-1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человека;</a:t>
            </a:r>
          </a:p>
          <a:p>
            <a:pPr marR="203835" lvl="0" indent="-342900" algn="just">
              <a:spcBef>
                <a:spcPts val="600"/>
              </a:spcBef>
              <a:spcAft>
                <a:spcPts val="0"/>
              </a:spcAft>
              <a:buClr>
                <a:srgbClr val="1A1A1A"/>
              </a:buClr>
              <a:buSzPts val="1200"/>
              <a:buFont typeface="Times New Roman" panose="02020603050405020304" pitchFamily="18" charset="0"/>
              <a:buChar char="-"/>
              <a:tabLst>
                <a:tab pos="866140" algn="l"/>
              </a:tabLst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подростки из семей с низким доходом: эмоциональные переживания собственной</a:t>
            </a:r>
            <a:r>
              <a:rPr lang="ru-RU" sz="20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материальной неполноценности (стыд, чувство беспомощности, гнев на родителей, агрессия</a:t>
            </a:r>
            <a:r>
              <a:rPr lang="ru-RU" sz="20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на</a:t>
            </a:r>
            <a:r>
              <a:rPr lang="ru-RU" sz="2000" spc="-1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сверстников);</a:t>
            </a:r>
          </a:p>
          <a:p>
            <a:pPr marR="199390" lvl="0" indent="-342900" algn="just">
              <a:spcBef>
                <a:spcPts val="600"/>
              </a:spcBef>
              <a:spcAft>
                <a:spcPts val="0"/>
              </a:spcAft>
              <a:buClr>
                <a:srgbClr val="1A1A1A"/>
              </a:buClr>
              <a:buSzPts val="1200"/>
              <a:buFont typeface="Times New Roman" panose="02020603050405020304" pitchFamily="18" charset="0"/>
              <a:buChar char="-"/>
              <a:tabLst>
                <a:tab pos="896620" algn="l"/>
              </a:tabLst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беспокойство</a:t>
            </a:r>
            <a:r>
              <a:rPr lang="ru-RU" sz="20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за</a:t>
            </a:r>
            <a:r>
              <a:rPr lang="ru-RU" sz="20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собственное</a:t>
            </a:r>
            <a:r>
              <a:rPr lang="ru-RU" sz="20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будущее</a:t>
            </a:r>
            <a:r>
              <a:rPr lang="ru-RU" sz="20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(страхи,</a:t>
            </a:r>
            <a:r>
              <a:rPr lang="ru-RU" sz="20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тревога,</a:t>
            </a:r>
            <a:r>
              <a:rPr lang="ru-RU" sz="20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доходящие</a:t>
            </a:r>
            <a:r>
              <a:rPr lang="ru-RU" sz="20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до</a:t>
            </a:r>
            <a:r>
              <a:rPr lang="ru-RU" sz="20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уровня</a:t>
            </a:r>
            <a:r>
              <a:rPr lang="ru-RU" sz="20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неврозов);</a:t>
            </a:r>
          </a:p>
          <a:p>
            <a:pPr marR="201930" lvl="0" indent="-342900" algn="just">
              <a:spcBef>
                <a:spcPts val="600"/>
              </a:spcBef>
              <a:spcAft>
                <a:spcPts val="0"/>
              </a:spcAft>
              <a:buClr>
                <a:srgbClr val="1A1A1A"/>
              </a:buClr>
              <a:buSzPts val="1200"/>
              <a:buFont typeface="Times New Roman" panose="02020603050405020304" pitchFamily="18" charset="0"/>
              <a:buChar char="-"/>
              <a:tabLst>
                <a:tab pos="872490" algn="l"/>
              </a:tabLst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трудности в полноценности времяпрепровождения (ограниченные возможности в</a:t>
            </a:r>
            <a:r>
              <a:rPr lang="ru-RU" sz="20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отдыхе,</a:t>
            </a:r>
            <a:r>
              <a:rPr lang="ru-RU" sz="2000" spc="-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занятиям</a:t>
            </a:r>
            <a:r>
              <a:rPr lang="ru-RU" sz="2000" spc="-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по</a:t>
            </a:r>
            <a:r>
              <a:rPr lang="ru-RU" sz="2000" spc="-1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интересам</a:t>
            </a:r>
            <a:r>
              <a:rPr lang="ru-RU" sz="2000" spc="-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и т.д.);</a:t>
            </a:r>
          </a:p>
          <a:p>
            <a:pPr marR="201295" lvl="0" indent="-342900" algn="just">
              <a:spcBef>
                <a:spcPts val="600"/>
              </a:spcBef>
              <a:spcAft>
                <a:spcPts val="0"/>
              </a:spcAft>
              <a:buClr>
                <a:srgbClr val="1A1A1A"/>
              </a:buClr>
              <a:buSzPts val="1200"/>
              <a:buFont typeface="Times New Roman" panose="02020603050405020304" pitchFamily="18" charset="0"/>
              <a:buChar char="-"/>
              <a:tabLst>
                <a:tab pos="866140" algn="l"/>
              </a:tabLst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трудности в общении с ровесниками (так или иначе, иерархия по материальному</a:t>
            </a:r>
            <a:r>
              <a:rPr lang="ru-RU" sz="20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статусу</a:t>
            </a:r>
            <a:r>
              <a:rPr lang="ru-RU" sz="2000" spc="-2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существует),</a:t>
            </a:r>
          </a:p>
          <a:p>
            <a:pPr lvl="0" indent="-342900" algn="just">
              <a:spcBef>
                <a:spcPts val="600"/>
              </a:spcBef>
              <a:spcAft>
                <a:spcPts val="0"/>
              </a:spcAft>
              <a:buClr>
                <a:srgbClr val="1A1A1A"/>
              </a:buClr>
              <a:buSzPts val="1200"/>
              <a:buFont typeface="Times New Roman" panose="02020603050405020304" pitchFamily="18" charset="0"/>
              <a:buChar char="-"/>
              <a:tabLst>
                <a:tab pos="838835" algn="l"/>
              </a:tabLst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низкий</a:t>
            </a:r>
            <a:r>
              <a:rPr lang="ru-RU" sz="2000" spc="-2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социометрический</a:t>
            </a:r>
            <a:r>
              <a:rPr lang="ru-RU" sz="2000" spc="-1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статус</a:t>
            </a:r>
            <a:r>
              <a:rPr lang="ru-RU" sz="2000" spc="-2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в</a:t>
            </a:r>
            <a:r>
              <a:rPr lang="ru-RU" sz="2000" spc="-2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группе;</a:t>
            </a:r>
          </a:p>
          <a:p>
            <a:pPr lvl="0" indent="-342900" algn="just">
              <a:spcBef>
                <a:spcPts val="600"/>
              </a:spcBef>
              <a:spcAft>
                <a:spcPts val="0"/>
              </a:spcAft>
              <a:buClr>
                <a:srgbClr val="1A1A1A"/>
              </a:buClr>
              <a:buSzPts val="1200"/>
              <a:buFont typeface="Times New Roman" panose="02020603050405020304" pitchFamily="18" charset="0"/>
              <a:buChar char="-"/>
              <a:tabLst>
                <a:tab pos="838835" algn="l"/>
              </a:tabLst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перенесшие</a:t>
            </a:r>
            <a:r>
              <a:rPr lang="ru-RU" sz="2000" spc="-1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травмы</a:t>
            </a:r>
            <a:r>
              <a:rPr lang="ru-RU" sz="2000" spc="-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головы,</a:t>
            </a:r>
            <a:r>
              <a:rPr lang="ru-RU" sz="2000" spc="-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в</a:t>
            </a:r>
            <a:r>
              <a:rPr lang="ru-RU" sz="2000" spc="-1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том</a:t>
            </a:r>
            <a:r>
              <a:rPr lang="ru-RU" sz="2000" spc="-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числе,</a:t>
            </a:r>
            <a:r>
              <a:rPr lang="ru-RU" sz="2000" spc="-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в</a:t>
            </a:r>
            <a:r>
              <a:rPr lang="ru-RU" sz="2000" spc="-1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детстве,</a:t>
            </a:r>
            <a:r>
              <a:rPr lang="ru-RU" sz="2000" spc="-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и</a:t>
            </a:r>
            <a:r>
              <a:rPr lang="ru-RU" sz="2000" spc="-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родовые</a:t>
            </a:r>
            <a:r>
              <a:rPr lang="ru-RU" sz="2000" spc="-1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травмы;</a:t>
            </a:r>
          </a:p>
          <a:p>
            <a:pPr lvl="0" indent="-342900" algn="just">
              <a:spcBef>
                <a:spcPts val="600"/>
              </a:spcBef>
              <a:spcAft>
                <a:spcPts val="0"/>
              </a:spcAft>
              <a:buClr>
                <a:srgbClr val="1A1A1A"/>
              </a:buClr>
              <a:buSzPts val="1200"/>
              <a:buFont typeface="Times New Roman" panose="02020603050405020304" pitchFamily="18" charset="0"/>
              <a:buChar char="-"/>
              <a:tabLst>
                <a:tab pos="838835" algn="l"/>
              </a:tabLst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подростки</a:t>
            </a:r>
            <a:r>
              <a:rPr lang="ru-RU" sz="2000" spc="-2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из</a:t>
            </a:r>
            <a:r>
              <a:rPr lang="ru-RU" sz="2000" spc="-1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семей,</a:t>
            </a:r>
            <a:r>
              <a:rPr lang="ru-RU" sz="2000" spc="-1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где</a:t>
            </a:r>
            <a:r>
              <a:rPr lang="ru-RU" sz="2000" spc="-2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присутствует</a:t>
            </a:r>
            <a:r>
              <a:rPr lang="ru-RU" sz="2000" spc="-1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воспитание</a:t>
            </a:r>
            <a:r>
              <a:rPr lang="ru-RU" sz="2000" spc="-1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по</a:t>
            </a:r>
            <a:r>
              <a:rPr lang="ru-RU" sz="2000" spc="-1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типу</a:t>
            </a:r>
            <a:r>
              <a:rPr lang="ru-RU" sz="2000" spc="-5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гиперопеки;</a:t>
            </a:r>
          </a:p>
          <a:p>
            <a:pPr lvl="0" indent="-342900" algn="just">
              <a:spcBef>
                <a:spcPts val="600"/>
              </a:spcBef>
              <a:spcAft>
                <a:spcPts val="0"/>
              </a:spcAft>
              <a:buClr>
                <a:srgbClr val="1A1A1A"/>
              </a:buClr>
              <a:buSzPts val="1200"/>
              <a:buFont typeface="Times New Roman" panose="02020603050405020304" pitchFamily="18" charset="0"/>
              <a:buChar char="-"/>
              <a:tabLst>
                <a:tab pos="838835" algn="l"/>
              </a:tabLst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любой</a:t>
            </a:r>
            <a:r>
              <a:rPr lang="ru-RU" sz="2000" spc="-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подросток,</a:t>
            </a:r>
            <a:r>
              <a:rPr lang="ru-RU" sz="2000" spc="-1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в</a:t>
            </a:r>
            <a:r>
              <a:rPr lang="ru-RU" sz="2000" spc="-1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силу</a:t>
            </a:r>
            <a:r>
              <a:rPr lang="ru-RU" sz="2000" spc="-5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физиологических</a:t>
            </a:r>
            <a:r>
              <a:rPr lang="ru-RU" sz="2000" spc="1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и</a:t>
            </a:r>
            <a:r>
              <a:rPr lang="ru-RU" sz="2000" spc="-1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психологических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особенностей.</a:t>
            </a:r>
            <a:endParaRPr lang="ru-RU" sz="2000" dirty="0">
              <a:solidFill>
                <a:schemeClr val="tx2">
                  <a:lumMod val="75000"/>
                </a:schemeClr>
              </a:solidFill>
              <a:effectLst/>
              <a:latin typeface="Comic Sans MS" panose="030F0702030302020204" pitchFamily="66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6654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73875" y="1817822"/>
            <a:ext cx="9444251" cy="3222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450850" lvl="0" algn="ctr">
              <a:lnSpc>
                <a:spcPct val="113000"/>
              </a:lnSpc>
              <a:spcAft>
                <a:spcPts val="0"/>
              </a:spcAft>
              <a:buClr>
                <a:srgbClr val="1A1A1A"/>
              </a:buClr>
              <a:buSzPts val="1200"/>
              <a:tabLst>
                <a:tab pos="749935" algn="l"/>
                <a:tab pos="750570" algn="l"/>
              </a:tabLst>
            </a:pPr>
            <a:r>
              <a:rPr lang="ru-RU" sz="3600" b="1" kern="0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Жизнестойкость</a:t>
            </a:r>
            <a:endParaRPr lang="en-US" sz="3600" b="1" kern="0" dirty="0" smtClean="0">
              <a:solidFill>
                <a:schemeClr val="tx2">
                  <a:lumMod val="75000"/>
                </a:schemeClr>
              </a:solidFill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R="450850" lvl="0" algn="ctr">
              <a:lnSpc>
                <a:spcPct val="113000"/>
              </a:lnSpc>
              <a:spcAft>
                <a:spcPts val="0"/>
              </a:spcAft>
              <a:buClr>
                <a:srgbClr val="1A1A1A"/>
              </a:buClr>
              <a:buSzPts val="1200"/>
              <a:tabLst>
                <a:tab pos="749935" algn="l"/>
                <a:tab pos="750570" algn="l"/>
              </a:tabLst>
            </a:pPr>
            <a:r>
              <a:rPr lang="ru-RU" sz="3600" b="1" kern="0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как </a:t>
            </a:r>
            <a:r>
              <a:rPr lang="ru-RU" sz="3600" b="1" kern="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ведущая составляющая личностного потенциала детей и</a:t>
            </a:r>
            <a:r>
              <a:rPr lang="ru-RU" sz="3600" b="1" kern="0" spc="-28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3600" b="1" kern="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подростков</a:t>
            </a:r>
            <a:r>
              <a:rPr lang="ru-RU" sz="3600" b="1" kern="0" spc="-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3600" b="1" kern="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в</a:t>
            </a:r>
            <a:r>
              <a:rPr lang="ru-RU" sz="3600" b="1" kern="0" spc="-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3600" b="1" kern="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трудных</a:t>
            </a:r>
            <a:r>
              <a:rPr lang="ru-RU" sz="3600" b="1" kern="0" spc="-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3600" b="1" kern="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жизненных</a:t>
            </a:r>
            <a:r>
              <a:rPr lang="ru-RU" sz="3600" b="1" kern="0" spc="-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3600" b="1" kern="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и стрессовых</a:t>
            </a:r>
            <a:r>
              <a:rPr lang="ru-RU" sz="3600" b="1" kern="0" spc="-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3600" b="1" kern="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ситуациях</a:t>
            </a:r>
            <a:endParaRPr lang="ru-RU" sz="3600" b="1" kern="0" dirty="0">
              <a:solidFill>
                <a:schemeClr val="tx2">
                  <a:lumMod val="75000"/>
                </a:schemeClr>
              </a:solidFill>
              <a:effectLst/>
              <a:latin typeface="Comic Sans MS" panose="030F0702030302020204" pitchFamily="66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49924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2767" y="423000"/>
            <a:ext cx="8026467" cy="6012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3416616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62084" y="1683907"/>
            <a:ext cx="10467833" cy="34901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99720" marR="203200" indent="449580" algn="ctr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</a:pP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Мощное воздействие стрессовых факторов современной жизни требует таких качеств</a:t>
            </a:r>
            <a:r>
              <a:rPr lang="ru-RU" sz="32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личности, как выносливость, решительность, гибкость, мобильность. Именно эти качества</a:t>
            </a:r>
            <a:r>
              <a:rPr lang="ru-RU" sz="32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являются</a:t>
            </a:r>
            <a:r>
              <a:rPr lang="ru-RU" sz="3200" spc="-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главной</a:t>
            </a:r>
            <a:r>
              <a:rPr lang="ru-RU" sz="3200" spc="-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составляющей такого</a:t>
            </a:r>
            <a:r>
              <a:rPr lang="ru-RU" sz="3200" spc="-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понятия как</a:t>
            </a:r>
            <a:r>
              <a:rPr lang="ru-RU" sz="3200" spc="2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«жизнестойкость».</a:t>
            </a:r>
            <a:endParaRPr lang="ru-RU" sz="3200" dirty="0">
              <a:solidFill>
                <a:schemeClr val="tx2">
                  <a:lumMod val="75000"/>
                </a:schemeClr>
              </a:solidFill>
              <a:latin typeface="Comic Sans MS" panose="030F0702030302020204" pitchFamily="66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96755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Line 44"/>
          <p:cNvSpPr>
            <a:spLocks noChangeShapeType="1"/>
          </p:cNvSpPr>
          <p:nvPr/>
        </p:nvSpPr>
        <p:spPr bwMode="auto">
          <a:xfrm>
            <a:off x="7286625" y="3786188"/>
            <a:ext cx="0" cy="523875"/>
          </a:xfrm>
          <a:prstGeom prst="line">
            <a:avLst/>
          </a:prstGeom>
          <a:noFill/>
          <a:ln w="6350">
            <a:solidFill>
              <a:srgbClr val="5B9BD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5" name="Rectangle 45"/>
          <p:cNvSpPr>
            <a:spLocks noChangeArrowheads="1"/>
          </p:cNvSpPr>
          <p:nvPr/>
        </p:nvSpPr>
        <p:spPr bwMode="auto">
          <a:xfrm>
            <a:off x="0" y="-745816"/>
            <a:ext cx="1402649" cy="1948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418968" tIns="558624" rIns="520536" bIns="761760" numCol="1" anchor="ctr" anchorCtr="0" compatLnSpc="1">
            <a:prstTxWarp prst="textNoShape">
              <a:avLst/>
            </a:prstTxWarp>
            <a:spAutoFit/>
          </a:bodyPr>
          <a:lstStyle>
            <a:lvl1pPr indent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/>
            </a:r>
            <a:b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kumimoji="0" lang="ru-RU" alt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664191" y="1166843"/>
            <a:ext cx="1086361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32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Понятие жизнестойкости включает в себя три компонента: </a:t>
            </a:r>
            <a:endParaRPr lang="en-US" altLang="ru-RU" sz="3200" dirty="0" smtClean="0">
              <a:solidFill>
                <a:schemeClr val="tx2">
                  <a:lumMod val="75000"/>
                </a:schemeClr>
              </a:solidFill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lvl="0" indent="449263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3200" b="1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вовлеченность</a:t>
            </a:r>
            <a:r>
              <a:rPr lang="ru-RU" altLang="ru-RU" sz="3200" b="1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, контроль, принятие риска</a:t>
            </a:r>
            <a:r>
              <a:rPr lang="ru-RU" altLang="ru-RU" sz="3200" b="1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.</a:t>
            </a:r>
            <a:endParaRPr lang="en-US" altLang="ru-RU" sz="3200" b="1" dirty="0" smtClean="0">
              <a:solidFill>
                <a:schemeClr val="tx2">
                  <a:lumMod val="75000"/>
                </a:schemeClr>
              </a:solidFill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lvl="0" indent="449263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3200" dirty="0">
              <a:solidFill>
                <a:schemeClr val="tx2">
                  <a:lumMod val="75000"/>
                </a:schemeClr>
              </a:solidFill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3200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Выраженность </a:t>
            </a:r>
            <a:r>
              <a:rPr lang="ru-RU" altLang="ru-RU" sz="32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этих компонентов и жизнестойкости в целом препятствует возникновению внутреннего напряжения в стрессовых ситуациях за счет стойкого </a:t>
            </a:r>
            <a:r>
              <a:rPr lang="ru-RU" altLang="ru-RU" sz="3200" dirty="0" err="1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совладания</a:t>
            </a:r>
            <a:r>
              <a:rPr lang="ru-RU" altLang="ru-RU" sz="32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 со стрессами и восприятия их как менее значимых.</a:t>
            </a:r>
          </a:p>
        </p:txBody>
      </p:sp>
    </p:spTree>
    <p:extLst>
      <p:ext uri="{BB962C8B-B14F-4D97-AF65-F5344CB8AC3E}">
        <p14:creationId xmlns:p14="http://schemas.microsoft.com/office/powerpoint/2010/main" val="6905484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Freeform 24"/>
          <p:cNvSpPr/>
          <p:nvPr/>
        </p:nvSpPr>
        <p:spPr bwMode="auto">
          <a:xfrm rot="2700000">
            <a:off x="4971118" y="280718"/>
            <a:ext cx="2340000" cy="2340000"/>
          </a:xfrm>
          <a:custGeom>
            <a:avLst/>
            <a:gdLst>
              <a:gd name="T0" fmla="*/ 391 w 475"/>
              <a:gd name="T1" fmla="*/ 390 h 475"/>
              <a:gd name="T2" fmla="*/ 85 w 475"/>
              <a:gd name="T3" fmla="*/ 390 h 475"/>
              <a:gd name="T4" fmla="*/ 85 w 475"/>
              <a:gd name="T5" fmla="*/ 84 h 475"/>
              <a:gd name="T6" fmla="*/ 391 w 475"/>
              <a:gd name="T7" fmla="*/ 84 h 475"/>
              <a:gd name="T8" fmla="*/ 391 w 475"/>
              <a:gd name="T9" fmla="*/ 390 h 4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5" h="475">
                <a:moveTo>
                  <a:pt x="391" y="390"/>
                </a:moveTo>
                <a:cubicBezTo>
                  <a:pt x="306" y="475"/>
                  <a:pt x="169" y="475"/>
                  <a:pt x="85" y="390"/>
                </a:cubicBezTo>
                <a:cubicBezTo>
                  <a:pt x="0" y="306"/>
                  <a:pt x="0" y="169"/>
                  <a:pt x="85" y="84"/>
                </a:cubicBezTo>
                <a:cubicBezTo>
                  <a:pt x="169" y="0"/>
                  <a:pt x="306" y="0"/>
                  <a:pt x="391" y="84"/>
                </a:cubicBezTo>
                <a:cubicBezTo>
                  <a:pt x="475" y="169"/>
                  <a:pt x="475" y="306"/>
                  <a:pt x="391" y="390"/>
                </a:cubicBezTo>
                <a:close/>
              </a:path>
            </a:pathLst>
          </a:custGeom>
          <a:solidFill>
            <a:srgbClr val="F5F5F5"/>
          </a:solidFill>
          <a:ln w="22225">
            <a:gradFill flip="none" rotWithShape="1">
              <a:gsLst>
                <a:gs pos="3900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</a:ln>
          <a:effectLst>
            <a:outerShdw blurRad="228600" sx="106000" sy="106000" algn="ctr" rotWithShape="0">
              <a:prstClr val="black">
                <a:alpha val="4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2">
                  <a:lumMod val="75000"/>
                </a:schemeClr>
              </a:solidFill>
              <a:latin typeface="Comic Sans MS" panose="030F0702030302020204" pitchFamily="66" charset="0"/>
              <a:cs typeface="+mn-ea"/>
              <a:sym typeface="+mn-lt"/>
            </a:endParaRPr>
          </a:p>
        </p:txBody>
      </p:sp>
      <p:sp>
        <p:nvSpPr>
          <p:cNvPr id="36" name="Oval 7"/>
          <p:cNvSpPr>
            <a:spLocks noChangeArrowheads="1"/>
          </p:cNvSpPr>
          <p:nvPr/>
        </p:nvSpPr>
        <p:spPr bwMode="auto">
          <a:xfrm rot="2700000">
            <a:off x="5206683" y="508718"/>
            <a:ext cx="1908380" cy="1908000"/>
          </a:xfrm>
          <a:prstGeom prst="ellipse">
            <a:avLst/>
          </a:prstGeom>
          <a:solidFill>
            <a:srgbClr val="7B91A1"/>
          </a:solidFill>
          <a:ln w="25400">
            <a:gradFill flip="none" rotWithShape="1">
              <a:gsLst>
                <a:gs pos="0">
                  <a:schemeClr val="bg1">
                    <a:lumMod val="100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</a:ln>
          <a:effectLst>
            <a:innerShdw blurRad="889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 dirty="0">
              <a:solidFill>
                <a:schemeClr val="tx2">
                  <a:lumMod val="75000"/>
                </a:schemeClr>
              </a:solidFill>
              <a:latin typeface="Comic Sans MS" panose="030F0702030302020204" pitchFamily="66" charset="0"/>
              <a:cs typeface="+mn-ea"/>
              <a:sym typeface="+mn-lt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6618742" y="4154853"/>
            <a:ext cx="951238" cy="481919"/>
          </a:xfrm>
          <a:prstGeom prst="rect">
            <a:avLst/>
          </a:prstGeom>
          <a:solidFill>
            <a:srgbClr val="F5F5F5"/>
          </a:solidFill>
          <a:ln w="22225">
            <a:gradFill flip="none" rotWithShape="1">
              <a:gsLst>
                <a:gs pos="3900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</a:ln>
          <a:effectLst>
            <a:outerShdw blurRad="254000" dist="127000" dir="2700000" algn="tl" rotWithShape="0">
              <a:prstClr val="black">
                <a:alpha val="2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2">
                  <a:lumMod val="75000"/>
                </a:schemeClr>
              </a:solidFill>
              <a:latin typeface="Comic Sans MS" panose="030F0702030302020204" pitchFamily="66" charset="0"/>
              <a:cs typeface="+mn-ea"/>
              <a:sym typeface="+mn-lt"/>
            </a:endParaRPr>
          </a:p>
        </p:txBody>
      </p:sp>
      <p:sp>
        <p:nvSpPr>
          <p:cNvPr id="38" name="矩形 37"/>
          <p:cNvSpPr/>
          <p:nvPr/>
        </p:nvSpPr>
        <p:spPr>
          <a:xfrm flipH="1">
            <a:off x="4641805" y="3124558"/>
            <a:ext cx="951238" cy="481919"/>
          </a:xfrm>
          <a:prstGeom prst="rect">
            <a:avLst/>
          </a:prstGeom>
          <a:solidFill>
            <a:srgbClr val="F5F5F5"/>
          </a:solidFill>
          <a:ln w="22225">
            <a:gradFill flip="none" rotWithShape="1">
              <a:gsLst>
                <a:gs pos="3900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</a:ln>
          <a:effectLst>
            <a:outerShdw blurRad="254000" dist="127000" dir="2700000" algn="tl" rotWithShape="0">
              <a:prstClr val="black">
                <a:alpha val="2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2">
                  <a:lumMod val="75000"/>
                </a:schemeClr>
              </a:solidFill>
              <a:latin typeface="Comic Sans MS" panose="030F0702030302020204" pitchFamily="66" charset="0"/>
              <a:cs typeface="+mn-ea"/>
              <a:sym typeface="+mn-lt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6618742" y="3124558"/>
            <a:ext cx="951238" cy="481919"/>
          </a:xfrm>
          <a:prstGeom prst="rect">
            <a:avLst/>
          </a:prstGeom>
          <a:solidFill>
            <a:srgbClr val="F5F5F5"/>
          </a:solidFill>
          <a:ln w="22225">
            <a:gradFill flip="none" rotWithShape="1">
              <a:gsLst>
                <a:gs pos="3900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</a:ln>
          <a:effectLst>
            <a:outerShdw blurRad="254000" dist="127000" dir="2700000" algn="tl" rotWithShape="0">
              <a:prstClr val="black">
                <a:alpha val="2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2">
                  <a:lumMod val="75000"/>
                </a:schemeClr>
              </a:solidFill>
              <a:latin typeface="Comic Sans MS" panose="030F0702030302020204" pitchFamily="66" charset="0"/>
              <a:cs typeface="+mn-ea"/>
              <a:sym typeface="+mn-lt"/>
            </a:endParaRPr>
          </a:p>
        </p:txBody>
      </p:sp>
      <p:sp>
        <p:nvSpPr>
          <p:cNvPr id="40" name="矩形 39"/>
          <p:cNvSpPr/>
          <p:nvPr/>
        </p:nvSpPr>
        <p:spPr>
          <a:xfrm flipH="1">
            <a:off x="4641805" y="4154853"/>
            <a:ext cx="951238" cy="481919"/>
          </a:xfrm>
          <a:prstGeom prst="rect">
            <a:avLst/>
          </a:prstGeom>
          <a:solidFill>
            <a:srgbClr val="F5F5F5"/>
          </a:solidFill>
          <a:ln w="22225">
            <a:gradFill flip="none" rotWithShape="1">
              <a:gsLst>
                <a:gs pos="3900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</a:ln>
          <a:effectLst>
            <a:outerShdw blurRad="254000" dist="127000" dir="2700000" algn="tl" rotWithShape="0">
              <a:prstClr val="black">
                <a:alpha val="2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2">
                  <a:lumMod val="75000"/>
                </a:schemeClr>
              </a:solidFill>
              <a:latin typeface="Comic Sans MS" panose="030F0702030302020204" pitchFamily="66" charset="0"/>
              <a:cs typeface="+mn-ea"/>
              <a:sym typeface="+mn-lt"/>
            </a:endParaRPr>
          </a:p>
        </p:txBody>
      </p:sp>
      <p:cxnSp>
        <p:nvCxnSpPr>
          <p:cNvPr id="92" name="直接箭头连接符 91"/>
          <p:cNvCxnSpPr/>
          <p:nvPr/>
        </p:nvCxnSpPr>
        <p:spPr>
          <a:xfrm flipV="1">
            <a:off x="7572375" y="1811655"/>
            <a:ext cx="0" cy="1230852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sysDash"/>
            <a:headEnd type="none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组合 1"/>
          <p:cNvGrpSpPr/>
          <p:nvPr/>
        </p:nvGrpSpPr>
        <p:grpSpPr>
          <a:xfrm>
            <a:off x="4643097" y="3124558"/>
            <a:ext cx="2925591" cy="1548001"/>
            <a:chOff x="7457437" y="3011195"/>
            <a:chExt cx="3817088" cy="695500"/>
          </a:xfrm>
        </p:grpSpPr>
        <p:sp>
          <p:nvSpPr>
            <p:cNvPr id="93" name="矩形 92"/>
            <p:cNvSpPr/>
            <p:nvPr/>
          </p:nvSpPr>
          <p:spPr>
            <a:xfrm>
              <a:off x="7462416" y="3011195"/>
              <a:ext cx="3812109" cy="688691"/>
            </a:xfrm>
            <a:prstGeom prst="rect">
              <a:avLst/>
            </a:prstGeom>
            <a:solidFill>
              <a:srgbClr val="CB6FB7"/>
            </a:solidFill>
            <a:ln>
              <a:noFill/>
            </a:ln>
            <a:effectLst>
              <a:outerShdw blurRad="762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pc="3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cs typeface="+mn-ea"/>
                <a:sym typeface="+mn-lt"/>
              </a:endParaRPr>
            </a:p>
          </p:txBody>
        </p:sp>
        <p:sp>
          <p:nvSpPr>
            <p:cNvPr id="94" name="TextBox 2059"/>
            <p:cNvSpPr txBox="1"/>
            <p:nvPr/>
          </p:nvSpPr>
          <p:spPr>
            <a:xfrm>
              <a:off x="7457437" y="3011195"/>
              <a:ext cx="3812109" cy="695500"/>
            </a:xfrm>
            <a:prstGeom prst="rect">
              <a:avLst/>
            </a:prstGeom>
          </p:spPr>
          <p:txBody>
            <a:bodyPr wrap="square" anchor="ctr">
              <a:noAutofit/>
            </a:bodyPr>
            <a:lstStyle>
              <a:defPPr>
                <a:defRPr lang="zh-CN"/>
              </a:defPPr>
              <a:lvl1pPr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itchFamily="34" charset="-122"/>
                  <a:ea typeface="微软雅黑" pitchFamily="34" charset="-122"/>
                </a:defRPr>
              </a:lvl1pPr>
            </a:lstStyle>
            <a:p>
              <a:pPr marL="227965" marR="186690" indent="-1270" algn="ctr">
                <a:spcAft>
                  <a:spcPts val="0"/>
                </a:spcAft>
              </a:pPr>
              <a:r>
                <a:rPr lang="ru-RU" dirty="0" smtClean="0">
                  <a:solidFill>
                    <a:schemeClr val="tx2">
                      <a:lumMod val="75000"/>
                    </a:schemeClr>
                  </a:solidFill>
                  <a:latin typeface="Comic Sans MS" panose="030F0702030302020204" pitchFamily="66" charset="0"/>
                  <a:ea typeface="Times New Roman" panose="02020603050405020304" pitchFamily="18" charset="0"/>
                </a:rPr>
                <a:t>Выбор</a:t>
              </a:r>
              <a:r>
                <a:rPr lang="ru-RU" spc="5" dirty="0" smtClean="0">
                  <a:solidFill>
                    <a:schemeClr val="tx2">
                      <a:lumMod val="75000"/>
                    </a:schemeClr>
                  </a:solidFill>
                  <a:latin typeface="Comic Sans MS" panose="030F0702030302020204" pitchFamily="66" charset="0"/>
                  <a:ea typeface="Times New Roman" panose="02020603050405020304" pitchFamily="18" charset="0"/>
                </a:rPr>
                <a:t> </a:t>
              </a:r>
              <a:r>
                <a:rPr lang="ru-RU" dirty="0">
                  <a:solidFill>
                    <a:schemeClr val="tx2">
                      <a:lumMod val="75000"/>
                    </a:schemeClr>
                  </a:solidFill>
                  <a:latin typeface="Comic Sans MS" panose="030F0702030302020204" pitchFamily="66" charset="0"/>
                  <a:ea typeface="Times New Roman" panose="02020603050405020304" pitchFamily="18" charset="0"/>
                </a:rPr>
                <a:t>деятельности,</a:t>
              </a:r>
              <a:r>
                <a:rPr lang="ru-RU" spc="5" dirty="0">
                  <a:solidFill>
                    <a:schemeClr val="tx2">
                      <a:lumMod val="75000"/>
                    </a:schemeClr>
                  </a:solidFill>
                  <a:latin typeface="Comic Sans MS" panose="030F0702030302020204" pitchFamily="66" charset="0"/>
                  <a:ea typeface="Times New Roman" panose="02020603050405020304" pitchFamily="18" charset="0"/>
                </a:rPr>
                <a:t> </a:t>
              </a:r>
              <a:endParaRPr lang="ru-RU" spc="5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endParaRPr>
            </a:p>
            <a:p>
              <a:pPr marL="227965" marR="186690" indent="-1270" algn="ctr">
                <a:spcAft>
                  <a:spcPts val="0"/>
                </a:spcAft>
              </a:pPr>
              <a:r>
                <a:rPr lang="ru-RU" dirty="0" smtClean="0">
                  <a:solidFill>
                    <a:schemeClr val="tx2">
                      <a:lumMod val="75000"/>
                    </a:schemeClr>
                  </a:solidFill>
                  <a:latin typeface="Comic Sans MS" panose="030F0702030302020204" pitchFamily="66" charset="0"/>
                  <a:ea typeface="Times New Roman" panose="02020603050405020304" pitchFamily="18" charset="0"/>
                </a:rPr>
                <a:t>образа</a:t>
              </a:r>
              <a:r>
                <a:rPr lang="ru-RU" spc="-10" dirty="0" smtClean="0">
                  <a:solidFill>
                    <a:schemeClr val="tx2">
                      <a:lumMod val="75000"/>
                    </a:schemeClr>
                  </a:solidFill>
                  <a:latin typeface="Comic Sans MS" panose="030F0702030302020204" pitchFamily="66" charset="0"/>
                  <a:ea typeface="Times New Roman" panose="02020603050405020304" pitchFamily="18" charset="0"/>
                </a:rPr>
                <a:t> </a:t>
              </a:r>
              <a:r>
                <a:rPr lang="ru-RU" dirty="0">
                  <a:solidFill>
                    <a:schemeClr val="tx2">
                      <a:lumMod val="75000"/>
                    </a:schemeClr>
                  </a:solidFill>
                  <a:latin typeface="Comic Sans MS" panose="030F0702030302020204" pitchFamily="66" charset="0"/>
                  <a:ea typeface="Times New Roman" panose="02020603050405020304" pitchFamily="18" charset="0"/>
                </a:rPr>
                <a:t>жизни</a:t>
              </a:r>
              <a:endParaRPr lang="ru-RU" sz="16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endParaRPr>
            </a:p>
            <a:p>
              <a:pPr algn="ctr"/>
              <a:r>
                <a:rPr lang="ru-RU" dirty="0">
                  <a:solidFill>
                    <a:schemeClr val="tx2">
                      <a:lumMod val="75000"/>
                    </a:schemeClr>
                  </a:solidFill>
                  <a:latin typeface="Comic Sans MS" panose="030F0702030302020204" pitchFamily="66" charset="0"/>
                  <a:ea typeface="Times New Roman" panose="02020603050405020304" pitchFamily="18" charset="0"/>
                </a:rPr>
                <a:t>зависит от самого</a:t>
              </a:r>
              <a:r>
                <a:rPr lang="ru-RU" spc="-290" dirty="0">
                  <a:solidFill>
                    <a:schemeClr val="tx2">
                      <a:lumMod val="75000"/>
                    </a:schemeClr>
                  </a:solidFill>
                  <a:latin typeface="Comic Sans MS" panose="030F0702030302020204" pitchFamily="66" charset="0"/>
                  <a:ea typeface="Times New Roman" panose="02020603050405020304" pitchFamily="18" charset="0"/>
                </a:rPr>
                <a:t> </a:t>
              </a:r>
              <a:r>
                <a:rPr lang="ru-RU" dirty="0">
                  <a:solidFill>
                    <a:schemeClr val="tx2">
                      <a:lumMod val="75000"/>
                    </a:schemeClr>
                  </a:solidFill>
                  <a:latin typeface="Comic Sans MS" panose="030F0702030302020204" pitchFamily="66" charset="0"/>
                  <a:ea typeface="Times New Roman" panose="02020603050405020304" pitchFamily="18" charset="0"/>
                </a:rPr>
                <a:t>человека</a:t>
              </a:r>
              <a:endParaRPr lang="zh-CN" altLang="en-US" spc="3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4460056" y="5104210"/>
            <a:ext cx="3191958" cy="1656000"/>
            <a:chOff x="7180865" y="4135629"/>
            <a:chExt cx="4210305" cy="732590"/>
          </a:xfrm>
        </p:grpSpPr>
        <p:sp>
          <p:nvSpPr>
            <p:cNvPr id="95" name="矩形 94"/>
            <p:cNvSpPr/>
            <p:nvPr/>
          </p:nvSpPr>
          <p:spPr>
            <a:xfrm>
              <a:off x="7461539" y="4145954"/>
              <a:ext cx="3812109" cy="688691"/>
            </a:xfrm>
            <a:prstGeom prst="rect">
              <a:avLst/>
            </a:prstGeom>
            <a:solidFill>
              <a:srgbClr val="8F85C9"/>
            </a:solidFill>
            <a:ln>
              <a:noFill/>
            </a:ln>
            <a:effectLst>
              <a:outerShdw blurRad="762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cs typeface="+mn-ea"/>
                <a:sym typeface="+mn-lt"/>
              </a:endParaRPr>
            </a:p>
          </p:txBody>
        </p:sp>
        <p:sp>
          <p:nvSpPr>
            <p:cNvPr id="97" name="TextBox 2059"/>
            <p:cNvSpPr txBox="1"/>
            <p:nvPr/>
          </p:nvSpPr>
          <p:spPr>
            <a:xfrm>
              <a:off x="7180865" y="4135629"/>
              <a:ext cx="4210305" cy="732590"/>
            </a:xfrm>
            <a:prstGeom prst="rect">
              <a:avLst/>
            </a:prstGeom>
          </p:spPr>
          <p:txBody>
            <a:bodyPr wrap="square" anchor="ctr">
              <a:noAutofit/>
            </a:bodyPr>
            <a:lstStyle>
              <a:defPPr>
                <a:defRPr lang="zh-CN"/>
              </a:defPPr>
              <a:lvl1pPr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itchFamily="34" charset="-122"/>
                  <a:ea typeface="微软雅黑" pitchFamily="34" charset="-122"/>
                </a:defRPr>
              </a:lvl1pPr>
            </a:lstStyle>
            <a:p>
              <a:pPr marL="212725" marR="175895" indent="2540" algn="ctr">
                <a:spcAft>
                  <a:spcPts val="0"/>
                </a:spcAft>
              </a:pPr>
              <a:r>
                <a:rPr lang="ru-RU" dirty="0">
                  <a:solidFill>
                    <a:schemeClr val="tx2">
                      <a:lumMod val="75000"/>
                    </a:schemeClr>
                  </a:solidFill>
                  <a:latin typeface="Comic Sans MS" panose="030F0702030302020204" pitchFamily="66" charset="0"/>
                  <a:ea typeface="Times New Roman" panose="02020603050405020304" pitchFamily="18" charset="0"/>
                </a:rPr>
                <a:t>Поддержка</a:t>
              </a:r>
              <a:r>
                <a:rPr lang="ru-RU" spc="5" dirty="0">
                  <a:solidFill>
                    <a:schemeClr val="tx2">
                      <a:lumMod val="75000"/>
                    </a:schemeClr>
                  </a:solidFill>
                  <a:latin typeface="Comic Sans MS" panose="030F0702030302020204" pitchFamily="66" charset="0"/>
                  <a:ea typeface="Times New Roman" panose="02020603050405020304" pitchFamily="18" charset="0"/>
                </a:rPr>
                <a:t> </a:t>
              </a:r>
              <a:r>
                <a:rPr lang="ru-RU" dirty="0">
                  <a:solidFill>
                    <a:schemeClr val="tx2">
                      <a:lumMod val="75000"/>
                    </a:schemeClr>
                  </a:solidFill>
                  <a:latin typeface="Comic Sans MS" panose="030F0702030302020204" pitchFamily="66" charset="0"/>
                  <a:ea typeface="Times New Roman" panose="02020603050405020304" pitchFamily="18" charset="0"/>
                </a:rPr>
                <a:t>инициативы,</a:t>
              </a:r>
              <a:r>
                <a:rPr lang="ru-RU" spc="5" dirty="0">
                  <a:solidFill>
                    <a:schemeClr val="tx2">
                      <a:lumMod val="75000"/>
                    </a:schemeClr>
                  </a:solidFill>
                  <a:latin typeface="Comic Sans MS" panose="030F0702030302020204" pitchFamily="66" charset="0"/>
                  <a:ea typeface="Times New Roman" panose="02020603050405020304" pitchFamily="18" charset="0"/>
                </a:rPr>
                <a:t> </a:t>
              </a:r>
              <a:r>
                <a:rPr lang="ru-RU" spc="5" dirty="0" smtClean="0">
                  <a:solidFill>
                    <a:schemeClr val="tx2">
                      <a:lumMod val="75000"/>
                    </a:schemeClr>
                  </a:solidFill>
                  <a:latin typeface="Comic Sans MS" panose="030F0702030302020204" pitchFamily="66" charset="0"/>
                  <a:ea typeface="Times New Roman" panose="02020603050405020304" pitchFamily="18" charset="0"/>
                </a:rPr>
                <a:t>с</a:t>
              </a:r>
              <a:r>
                <a:rPr lang="ru-RU" dirty="0" smtClean="0">
                  <a:solidFill>
                    <a:schemeClr val="tx2">
                      <a:lumMod val="75000"/>
                    </a:schemeClr>
                  </a:solidFill>
                  <a:latin typeface="Comic Sans MS" panose="030F0702030302020204" pitchFamily="66" charset="0"/>
                  <a:ea typeface="Times New Roman" panose="02020603050405020304" pitchFamily="18" charset="0"/>
                </a:rPr>
                <a:t>тремления</a:t>
              </a:r>
              <a:r>
                <a:rPr lang="ru-RU" spc="5" dirty="0" smtClean="0">
                  <a:solidFill>
                    <a:schemeClr val="tx2">
                      <a:lumMod val="75000"/>
                    </a:schemeClr>
                  </a:solidFill>
                  <a:latin typeface="Comic Sans MS" panose="030F0702030302020204" pitchFamily="66" charset="0"/>
                  <a:ea typeface="Times New Roman" panose="02020603050405020304" pitchFamily="18" charset="0"/>
                </a:rPr>
                <a:t> </a:t>
              </a:r>
              <a:r>
                <a:rPr lang="ru-RU" dirty="0">
                  <a:solidFill>
                    <a:schemeClr val="tx2">
                      <a:lumMod val="75000"/>
                    </a:schemeClr>
                  </a:solidFill>
                  <a:latin typeface="Comic Sans MS" panose="030F0702030302020204" pitchFamily="66" charset="0"/>
                  <a:ea typeface="Times New Roman" panose="02020603050405020304" pitchFamily="18" charset="0"/>
                </a:rPr>
                <a:t>справляться с</a:t>
              </a:r>
              <a:r>
                <a:rPr lang="ru-RU" spc="5" dirty="0">
                  <a:solidFill>
                    <a:schemeClr val="tx2">
                      <a:lumMod val="75000"/>
                    </a:schemeClr>
                  </a:solidFill>
                  <a:latin typeface="Comic Sans MS" panose="030F0702030302020204" pitchFamily="66" charset="0"/>
                  <a:ea typeface="Times New Roman" panose="02020603050405020304" pitchFamily="18" charset="0"/>
                </a:rPr>
                <a:t> </a:t>
              </a:r>
              <a:r>
                <a:rPr lang="ru-RU" dirty="0">
                  <a:solidFill>
                    <a:schemeClr val="tx2">
                      <a:lumMod val="75000"/>
                    </a:schemeClr>
                  </a:solidFill>
                  <a:latin typeface="Comic Sans MS" panose="030F0702030302020204" pitchFamily="66" charset="0"/>
                  <a:ea typeface="Times New Roman" panose="02020603050405020304" pitchFamily="18" charset="0"/>
                </a:rPr>
                <a:t>задачами</a:t>
              </a:r>
              <a:r>
                <a:rPr lang="ru-RU" spc="-40" dirty="0">
                  <a:solidFill>
                    <a:schemeClr val="tx2">
                      <a:lumMod val="75000"/>
                    </a:schemeClr>
                  </a:solidFill>
                  <a:latin typeface="Comic Sans MS" panose="030F0702030302020204" pitchFamily="66" charset="0"/>
                  <a:ea typeface="Times New Roman" panose="02020603050405020304" pitchFamily="18" charset="0"/>
                </a:rPr>
                <a:t> </a:t>
              </a:r>
              <a:r>
                <a:rPr lang="ru-RU" dirty="0">
                  <a:solidFill>
                    <a:schemeClr val="tx2">
                      <a:lumMod val="75000"/>
                    </a:schemeClr>
                  </a:solidFill>
                  <a:latin typeface="Comic Sans MS" panose="030F0702030302020204" pitchFamily="66" charset="0"/>
                  <a:ea typeface="Times New Roman" panose="02020603050405020304" pitchFamily="18" charset="0"/>
                </a:rPr>
                <a:t>на</a:t>
              </a:r>
              <a:r>
                <a:rPr lang="ru-RU" spc="-45" dirty="0">
                  <a:solidFill>
                    <a:schemeClr val="tx2">
                      <a:lumMod val="75000"/>
                    </a:schemeClr>
                  </a:solidFill>
                  <a:latin typeface="Comic Sans MS" panose="030F0702030302020204" pitchFamily="66" charset="0"/>
                  <a:ea typeface="Times New Roman" panose="02020603050405020304" pitchFamily="18" charset="0"/>
                </a:rPr>
                <a:t> </a:t>
              </a:r>
              <a:r>
                <a:rPr lang="ru-RU" dirty="0">
                  <a:solidFill>
                    <a:schemeClr val="tx2">
                      <a:lumMod val="75000"/>
                    </a:schemeClr>
                  </a:solidFill>
                  <a:latin typeface="Comic Sans MS" panose="030F0702030302020204" pitchFamily="66" charset="0"/>
                  <a:ea typeface="Times New Roman" panose="02020603050405020304" pitchFamily="18" charset="0"/>
                </a:rPr>
                <a:t>грани</a:t>
              </a:r>
              <a:r>
                <a:rPr lang="ru-RU" spc="-285" dirty="0">
                  <a:solidFill>
                    <a:schemeClr val="tx2">
                      <a:lumMod val="75000"/>
                    </a:schemeClr>
                  </a:solidFill>
                  <a:latin typeface="Comic Sans MS" panose="030F0702030302020204" pitchFamily="66" charset="0"/>
                  <a:ea typeface="Times New Roman" panose="02020603050405020304" pitchFamily="18" charset="0"/>
                </a:rPr>
                <a:t> </a:t>
              </a:r>
              <a:r>
                <a:rPr lang="ru-RU" dirty="0">
                  <a:solidFill>
                    <a:schemeClr val="tx2">
                      <a:lumMod val="75000"/>
                    </a:schemeClr>
                  </a:solidFill>
                  <a:latin typeface="Comic Sans MS" panose="030F0702030302020204" pitchFamily="66" charset="0"/>
                  <a:ea typeface="Times New Roman" panose="02020603050405020304" pitchFamily="18" charset="0"/>
                </a:rPr>
                <a:t>своих</a:t>
              </a:r>
              <a:endParaRPr lang="ru-RU" sz="16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endParaRPr>
            </a:p>
            <a:p>
              <a:pPr algn="ctr"/>
              <a:r>
                <a:rPr lang="ru-RU" dirty="0">
                  <a:solidFill>
                    <a:schemeClr val="tx2">
                      <a:lumMod val="75000"/>
                    </a:schemeClr>
                  </a:solidFill>
                  <a:latin typeface="Comic Sans MS" panose="030F0702030302020204" pitchFamily="66" charset="0"/>
                  <a:ea typeface="Times New Roman" panose="02020603050405020304" pitchFamily="18" charset="0"/>
                </a:rPr>
                <a:t>возможностей</a:t>
              </a:r>
              <a:endParaRPr lang="zh-CN" altLang="en-US" spc="3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+mn-ea"/>
                <a:cs typeface="+mn-ea"/>
                <a:sym typeface="+mn-lt"/>
              </a:endParaRPr>
            </a:p>
          </p:txBody>
        </p:sp>
      </p:grpSp>
      <p:cxnSp>
        <p:nvCxnSpPr>
          <p:cNvPr id="99" name="直接箭头连接符 98"/>
          <p:cNvCxnSpPr/>
          <p:nvPr/>
        </p:nvCxnSpPr>
        <p:spPr>
          <a:xfrm>
            <a:off x="4563909" y="5304838"/>
            <a:ext cx="0" cy="1142481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sysDash"/>
            <a:headEnd type="none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直接箭头连接符 100"/>
          <p:cNvCxnSpPr/>
          <p:nvPr/>
        </p:nvCxnSpPr>
        <p:spPr>
          <a:xfrm flipV="1">
            <a:off x="4641805" y="1811655"/>
            <a:ext cx="0" cy="1199541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sysDash"/>
            <a:headEnd type="none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组合 11"/>
          <p:cNvGrpSpPr/>
          <p:nvPr/>
        </p:nvGrpSpPr>
        <p:grpSpPr>
          <a:xfrm>
            <a:off x="715132" y="3038408"/>
            <a:ext cx="3833563" cy="1080000"/>
            <a:chOff x="647945" y="3011194"/>
            <a:chExt cx="3833563" cy="688692"/>
          </a:xfrm>
        </p:grpSpPr>
        <p:sp>
          <p:nvSpPr>
            <p:cNvPr id="102" name="矩形 101"/>
            <p:cNvSpPr/>
            <p:nvPr/>
          </p:nvSpPr>
          <p:spPr>
            <a:xfrm flipH="1">
              <a:off x="647945" y="3011194"/>
              <a:ext cx="3812109" cy="688691"/>
            </a:xfrm>
            <a:prstGeom prst="rect">
              <a:avLst/>
            </a:prstGeom>
            <a:solidFill>
              <a:srgbClr val="8F85C9"/>
            </a:solidFill>
            <a:ln>
              <a:noFill/>
            </a:ln>
            <a:effectLst>
              <a:outerShdw blurRad="762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cs typeface="+mn-ea"/>
                <a:sym typeface="+mn-lt"/>
              </a:endParaRPr>
            </a:p>
          </p:txBody>
        </p:sp>
        <p:sp>
          <p:nvSpPr>
            <p:cNvPr id="103" name="TextBox 2059"/>
            <p:cNvSpPr txBox="1"/>
            <p:nvPr/>
          </p:nvSpPr>
          <p:spPr>
            <a:xfrm flipH="1">
              <a:off x="674377" y="3011195"/>
              <a:ext cx="3807131" cy="688691"/>
            </a:xfrm>
            <a:prstGeom prst="rect">
              <a:avLst/>
            </a:prstGeom>
          </p:spPr>
          <p:txBody>
            <a:bodyPr wrap="square" anchor="ctr">
              <a:noAutofit/>
            </a:bodyPr>
            <a:lstStyle>
              <a:defPPr>
                <a:defRPr lang="zh-CN"/>
              </a:defPPr>
              <a:lvl1pPr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itchFamily="34" charset="-122"/>
                  <a:ea typeface="微软雅黑" pitchFamily="34" charset="-122"/>
                </a:defRPr>
              </a:lvl1pPr>
            </a:lstStyle>
            <a:p>
              <a:pPr marL="229870" marR="231140" indent="1905" algn="ctr">
                <a:spcAft>
                  <a:spcPts val="0"/>
                </a:spcAft>
              </a:pPr>
              <a:r>
                <a:rPr lang="ru-RU" dirty="0">
                  <a:solidFill>
                    <a:schemeClr val="tx2">
                      <a:lumMod val="75000"/>
                    </a:schemeClr>
                  </a:solidFill>
                  <a:latin typeface="Comic Sans MS" panose="030F0702030302020204" pitchFamily="66" charset="0"/>
                  <a:ea typeface="Times New Roman" panose="02020603050405020304" pitchFamily="18" charset="0"/>
                </a:rPr>
                <a:t>Получение</a:t>
              </a:r>
              <a:r>
                <a:rPr lang="ru-RU" spc="5" dirty="0">
                  <a:solidFill>
                    <a:schemeClr val="tx2">
                      <a:lumMod val="75000"/>
                    </a:schemeClr>
                  </a:solidFill>
                  <a:latin typeface="Comic Sans MS" panose="030F0702030302020204" pitchFamily="66" charset="0"/>
                  <a:ea typeface="Times New Roman" panose="02020603050405020304" pitchFamily="18" charset="0"/>
                </a:rPr>
                <a:t> </a:t>
              </a:r>
              <a:r>
                <a:rPr lang="ru-RU" dirty="0">
                  <a:solidFill>
                    <a:schemeClr val="tx2">
                      <a:lumMod val="75000"/>
                    </a:schemeClr>
                  </a:solidFill>
                  <a:latin typeface="Comic Sans MS" panose="030F0702030302020204" pitchFamily="66" charset="0"/>
                  <a:ea typeface="Times New Roman" panose="02020603050405020304" pitchFamily="18" charset="0"/>
                </a:rPr>
                <a:t>удовольствия</a:t>
              </a:r>
              <a:r>
                <a:rPr lang="ru-RU" spc="-75" dirty="0">
                  <a:solidFill>
                    <a:schemeClr val="tx2">
                      <a:lumMod val="75000"/>
                    </a:schemeClr>
                  </a:solidFill>
                  <a:latin typeface="Comic Sans MS" panose="030F0702030302020204" pitchFamily="66" charset="0"/>
                  <a:ea typeface="Times New Roman" panose="02020603050405020304" pitchFamily="18" charset="0"/>
                </a:rPr>
                <a:t> </a:t>
              </a:r>
              <a:r>
                <a:rPr lang="ru-RU" dirty="0">
                  <a:solidFill>
                    <a:schemeClr val="tx2">
                      <a:lumMod val="75000"/>
                    </a:schemeClr>
                  </a:solidFill>
                  <a:latin typeface="Comic Sans MS" panose="030F0702030302020204" pitchFamily="66" charset="0"/>
                  <a:ea typeface="Times New Roman" panose="02020603050405020304" pitchFamily="18" charset="0"/>
                </a:rPr>
                <a:t>от</a:t>
              </a:r>
              <a:r>
                <a:rPr lang="ru-RU" spc="-285" dirty="0">
                  <a:solidFill>
                    <a:schemeClr val="tx2">
                      <a:lumMod val="75000"/>
                    </a:schemeClr>
                  </a:solidFill>
                  <a:latin typeface="Comic Sans MS" panose="030F0702030302020204" pitchFamily="66" charset="0"/>
                  <a:ea typeface="Times New Roman" panose="02020603050405020304" pitchFamily="18" charset="0"/>
                </a:rPr>
                <a:t> </a:t>
              </a:r>
              <a:r>
                <a:rPr lang="ru-RU" dirty="0">
                  <a:solidFill>
                    <a:schemeClr val="tx2">
                      <a:lumMod val="75000"/>
                    </a:schemeClr>
                  </a:solidFill>
                  <a:latin typeface="Comic Sans MS" panose="030F0702030302020204" pitchFamily="66" charset="0"/>
                  <a:ea typeface="Times New Roman" panose="02020603050405020304" pitchFamily="18" charset="0"/>
                </a:rPr>
                <a:t>собственной</a:t>
              </a:r>
              <a:r>
                <a:rPr lang="ru-RU" spc="5" dirty="0">
                  <a:solidFill>
                    <a:schemeClr val="tx2">
                      <a:lumMod val="75000"/>
                    </a:schemeClr>
                  </a:solidFill>
                  <a:latin typeface="Comic Sans MS" panose="030F0702030302020204" pitchFamily="66" charset="0"/>
                  <a:ea typeface="Times New Roman" panose="02020603050405020304" pitchFamily="18" charset="0"/>
                </a:rPr>
                <a:t> </a:t>
              </a:r>
              <a:r>
                <a:rPr lang="ru-RU" dirty="0">
                  <a:solidFill>
                    <a:schemeClr val="tx2">
                      <a:lumMod val="75000"/>
                    </a:schemeClr>
                  </a:solidFill>
                  <a:latin typeface="Comic Sans MS" panose="030F0702030302020204" pitchFamily="66" charset="0"/>
                  <a:ea typeface="Times New Roman" panose="02020603050405020304" pitchFamily="18" charset="0"/>
                </a:rPr>
                <a:t>деятельности</a:t>
              </a:r>
              <a:endParaRPr lang="ru-RU" dirty="0">
                <a:solidFill>
                  <a:schemeClr val="tx2">
                    <a:lumMod val="75000"/>
                  </a:schemeClr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524674" y="4051467"/>
            <a:ext cx="3961814" cy="1530000"/>
            <a:chOff x="524674" y="4051467"/>
            <a:chExt cx="3961814" cy="1530000"/>
          </a:xfrm>
        </p:grpSpPr>
        <p:sp>
          <p:nvSpPr>
            <p:cNvPr id="104" name="矩形 103"/>
            <p:cNvSpPr/>
            <p:nvPr/>
          </p:nvSpPr>
          <p:spPr>
            <a:xfrm flipH="1">
              <a:off x="619212" y="4501467"/>
              <a:ext cx="3812109" cy="1080000"/>
            </a:xfrm>
            <a:prstGeom prst="rect">
              <a:avLst/>
            </a:prstGeom>
            <a:solidFill>
              <a:srgbClr val="CB6FB7"/>
            </a:solidFill>
            <a:ln>
              <a:noFill/>
            </a:ln>
            <a:effectLst>
              <a:outerShdw blurRad="762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cs typeface="+mn-ea"/>
                <a:sym typeface="+mn-lt"/>
              </a:endParaRPr>
            </a:p>
          </p:txBody>
        </p:sp>
        <p:sp>
          <p:nvSpPr>
            <p:cNvPr id="106" name="TextBox 2059"/>
            <p:cNvSpPr txBox="1"/>
            <p:nvPr/>
          </p:nvSpPr>
          <p:spPr>
            <a:xfrm flipH="1">
              <a:off x="524674" y="4051467"/>
              <a:ext cx="3961814" cy="900000"/>
            </a:xfrm>
            <a:prstGeom prst="rect">
              <a:avLst/>
            </a:prstGeom>
          </p:spPr>
          <p:txBody>
            <a:bodyPr wrap="square" anchor="ctr">
              <a:noAutofit/>
            </a:bodyPr>
            <a:lstStyle>
              <a:defPPr>
                <a:defRPr lang="zh-CN"/>
              </a:defPPr>
              <a:lvl1pPr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itchFamily="34" charset="-122"/>
                  <a:ea typeface="微软雅黑" pitchFamily="34" charset="-122"/>
                </a:defRPr>
              </a:lvl1pPr>
            </a:lstStyle>
            <a:p>
              <a:pPr marL="396240" marR="388620" indent="46990" algn="ctr"/>
              <a:endParaRPr lang="ru-RU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endParaRPr>
            </a:p>
            <a:p>
              <a:pPr marL="396240" marR="388620" indent="46990" algn="ctr"/>
              <a:endParaRPr lang="ru-RU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endParaRPr>
            </a:p>
            <a:p>
              <a:pPr marL="396240" marR="388620" indent="46990" algn="ctr"/>
              <a:endParaRPr lang="ru-RU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endParaRPr>
            </a:p>
            <a:p>
              <a:pPr marL="396240" marR="388620" indent="46990" algn="ctr"/>
              <a:endParaRPr lang="ru-RU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endParaRPr>
            </a:p>
            <a:p>
              <a:pPr marL="396240" marR="388620" indent="46990" algn="ctr"/>
              <a:r>
                <a:rPr lang="ru-RU" dirty="0" smtClean="0">
                  <a:solidFill>
                    <a:schemeClr val="tx2">
                      <a:lumMod val="75000"/>
                    </a:schemeClr>
                  </a:solidFill>
                  <a:latin typeface="Comic Sans MS" panose="030F0702030302020204" pitchFamily="66" charset="0"/>
                  <a:ea typeface="Times New Roman" panose="02020603050405020304" pitchFamily="18" charset="0"/>
                </a:rPr>
                <a:t>Принятие</a:t>
              </a:r>
              <a:r>
                <a:rPr lang="ru-RU" spc="5" dirty="0" smtClean="0">
                  <a:solidFill>
                    <a:schemeClr val="tx2">
                      <a:lumMod val="75000"/>
                    </a:schemeClr>
                  </a:solidFill>
                  <a:latin typeface="Comic Sans MS" panose="030F0702030302020204" pitchFamily="66" charset="0"/>
                  <a:ea typeface="Times New Roman" panose="02020603050405020304" pitchFamily="18" charset="0"/>
                </a:rPr>
                <a:t> и </a:t>
              </a:r>
              <a:r>
                <a:rPr lang="ru-RU" spc="-5" dirty="0" smtClean="0">
                  <a:solidFill>
                    <a:schemeClr val="tx2">
                      <a:lumMod val="75000"/>
                    </a:schemeClr>
                  </a:solidFill>
                  <a:latin typeface="Comic Sans MS" panose="030F0702030302020204" pitchFamily="66" charset="0"/>
                  <a:ea typeface="Times New Roman" panose="02020603050405020304" pitchFamily="18" charset="0"/>
                </a:rPr>
                <a:t>Поддержка</a:t>
              </a:r>
              <a:endParaRPr lang="ru-RU" dirty="0">
                <a:solidFill>
                  <a:schemeClr val="tx2">
                    <a:lumMod val="75000"/>
                  </a:schemeClr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endParaRPr>
            </a:p>
          </p:txBody>
        </p:sp>
      </p:grpSp>
      <p:cxnSp>
        <p:nvCxnSpPr>
          <p:cNvPr id="108" name="直接箭头连接符 107"/>
          <p:cNvCxnSpPr/>
          <p:nvPr/>
        </p:nvCxnSpPr>
        <p:spPr>
          <a:xfrm>
            <a:off x="7663529" y="5317961"/>
            <a:ext cx="0" cy="1129358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sysDash"/>
            <a:headEnd type="none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文本框 109"/>
          <p:cNvSpPr txBox="1"/>
          <p:nvPr/>
        </p:nvSpPr>
        <p:spPr>
          <a:xfrm>
            <a:off x="4669732" y="1353367"/>
            <a:ext cx="3114780" cy="294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40"/>
              </a:lnSpc>
              <a:spcAft>
                <a:spcPts val="0"/>
              </a:spcAft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Жизнестойкость</a:t>
            </a:r>
            <a:endParaRPr lang="ru-RU" sz="2000" dirty="0">
              <a:solidFill>
                <a:schemeClr val="tx2">
                  <a:lumMod val="75000"/>
                </a:schemeClr>
              </a:solidFill>
              <a:effectLst/>
              <a:latin typeface="Comic Sans MS" panose="030F07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112" name="矩形 111"/>
          <p:cNvSpPr/>
          <p:nvPr/>
        </p:nvSpPr>
        <p:spPr>
          <a:xfrm>
            <a:off x="648272" y="2538290"/>
            <a:ext cx="3552636" cy="2817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4945" indent="449580" algn="ctr">
              <a:lnSpc>
                <a:spcPts val="1340"/>
              </a:lnSpc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Вовлеченность </a:t>
            </a:r>
            <a:endParaRPr lang="ru-RU" sz="2000" b="1" dirty="0">
              <a:solidFill>
                <a:schemeClr val="tx2">
                  <a:lumMod val="75000"/>
                </a:schemeClr>
              </a:solidFill>
              <a:effectLst/>
              <a:latin typeface="Comic Sans MS" panose="030F0702030302020204" pitchFamily="66" charset="0"/>
              <a:ea typeface="Times New Roman" panose="02020603050405020304" pitchFamily="18" charset="0"/>
            </a:endParaRPr>
          </a:p>
        </p:txBody>
      </p:sp>
      <p:grpSp>
        <p:nvGrpSpPr>
          <p:cNvPr id="32" name="组合 11"/>
          <p:cNvGrpSpPr/>
          <p:nvPr/>
        </p:nvGrpSpPr>
        <p:grpSpPr>
          <a:xfrm>
            <a:off x="7784511" y="3012053"/>
            <a:ext cx="4091206" cy="915731"/>
            <a:chOff x="934863" y="3011195"/>
            <a:chExt cx="4091206" cy="769330"/>
          </a:xfrm>
        </p:grpSpPr>
        <p:sp>
          <p:nvSpPr>
            <p:cNvPr id="33" name="矩形 101"/>
            <p:cNvSpPr/>
            <p:nvPr/>
          </p:nvSpPr>
          <p:spPr>
            <a:xfrm flipH="1">
              <a:off x="937260" y="3011195"/>
              <a:ext cx="3812109" cy="688691"/>
            </a:xfrm>
            <a:prstGeom prst="rect">
              <a:avLst/>
            </a:prstGeom>
            <a:solidFill>
              <a:srgbClr val="8F85C9"/>
            </a:solidFill>
            <a:ln>
              <a:noFill/>
            </a:ln>
            <a:effectLst>
              <a:outerShdw blurRad="762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cs typeface="+mn-ea"/>
                <a:sym typeface="+mn-lt"/>
              </a:endParaRPr>
            </a:p>
          </p:txBody>
        </p:sp>
        <p:sp>
          <p:nvSpPr>
            <p:cNvPr id="41" name="TextBox 2059"/>
            <p:cNvSpPr txBox="1"/>
            <p:nvPr/>
          </p:nvSpPr>
          <p:spPr>
            <a:xfrm flipH="1">
              <a:off x="934863" y="3054656"/>
              <a:ext cx="4091206" cy="725869"/>
            </a:xfrm>
            <a:prstGeom prst="rect">
              <a:avLst/>
            </a:prstGeom>
          </p:spPr>
          <p:txBody>
            <a:bodyPr wrap="square" anchor="ctr">
              <a:noAutofit/>
            </a:bodyPr>
            <a:lstStyle>
              <a:defPPr>
                <a:defRPr lang="zh-CN"/>
              </a:defPPr>
              <a:lvl1pPr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itchFamily="34" charset="-122"/>
                  <a:ea typeface="微软雅黑" pitchFamily="34" charset="-122"/>
                </a:defRPr>
              </a:lvl1pPr>
            </a:lstStyle>
            <a:p>
              <a:pPr marL="243840" marR="246380" indent="8890" algn="ctr">
                <a:spcAft>
                  <a:spcPts val="0"/>
                </a:spcAft>
              </a:pPr>
              <a:r>
                <a:rPr lang="ru-RU" dirty="0">
                  <a:solidFill>
                    <a:schemeClr val="tx2">
                      <a:lumMod val="75000"/>
                    </a:schemeClr>
                  </a:solidFill>
                  <a:latin typeface="Comic Sans MS" panose="030F0702030302020204" pitchFamily="66" charset="0"/>
                  <a:ea typeface="Times New Roman" panose="02020603050405020304" pitchFamily="18" charset="0"/>
                </a:rPr>
                <a:t>Развитие человека</a:t>
              </a:r>
              <a:r>
                <a:rPr lang="ru-RU" spc="-285" dirty="0">
                  <a:solidFill>
                    <a:schemeClr val="tx2">
                      <a:lumMod val="75000"/>
                    </a:schemeClr>
                  </a:solidFill>
                  <a:latin typeface="Comic Sans MS" panose="030F0702030302020204" pitchFamily="66" charset="0"/>
                  <a:ea typeface="Times New Roman" panose="02020603050405020304" pitchFamily="18" charset="0"/>
                </a:rPr>
                <a:t> </a:t>
              </a:r>
              <a:r>
                <a:rPr lang="ru-RU" dirty="0">
                  <a:solidFill>
                    <a:schemeClr val="tx2">
                      <a:lumMod val="75000"/>
                    </a:schemeClr>
                  </a:solidFill>
                  <a:latin typeface="Comic Sans MS" panose="030F0702030302020204" pitchFamily="66" charset="0"/>
                  <a:ea typeface="Times New Roman" panose="02020603050405020304" pitchFamily="18" charset="0"/>
                </a:rPr>
                <a:t>происходит через</a:t>
              </a:r>
              <a:r>
                <a:rPr lang="ru-RU" spc="5" dirty="0">
                  <a:solidFill>
                    <a:schemeClr val="tx2">
                      <a:lumMod val="75000"/>
                    </a:schemeClr>
                  </a:solidFill>
                  <a:latin typeface="Comic Sans MS" panose="030F0702030302020204" pitchFamily="66" charset="0"/>
                  <a:ea typeface="Times New Roman" panose="02020603050405020304" pitchFamily="18" charset="0"/>
                </a:rPr>
                <a:t> </a:t>
              </a:r>
              <a:r>
                <a:rPr lang="ru-RU" dirty="0">
                  <a:solidFill>
                    <a:schemeClr val="tx2">
                      <a:lumMod val="75000"/>
                    </a:schemeClr>
                  </a:solidFill>
                  <a:latin typeface="Comic Sans MS" panose="030F0702030302020204" pitchFamily="66" charset="0"/>
                  <a:ea typeface="Times New Roman" panose="02020603050405020304" pitchFamily="18" charset="0"/>
                </a:rPr>
                <a:t>активное</a:t>
              </a:r>
              <a:r>
                <a:rPr lang="ru-RU" spc="-75" dirty="0">
                  <a:solidFill>
                    <a:schemeClr val="tx2">
                      <a:lumMod val="75000"/>
                    </a:schemeClr>
                  </a:solidFill>
                  <a:latin typeface="Comic Sans MS" panose="030F0702030302020204" pitchFamily="66" charset="0"/>
                  <a:ea typeface="Times New Roman" panose="02020603050405020304" pitchFamily="18" charset="0"/>
                </a:rPr>
                <a:t> </a:t>
              </a:r>
              <a:r>
                <a:rPr lang="ru-RU" dirty="0">
                  <a:solidFill>
                    <a:schemeClr val="tx2">
                      <a:lumMod val="75000"/>
                    </a:schemeClr>
                  </a:solidFill>
                  <a:latin typeface="Comic Sans MS" panose="030F0702030302020204" pitchFamily="66" charset="0"/>
                  <a:ea typeface="Times New Roman" panose="02020603050405020304" pitchFamily="18" charset="0"/>
                </a:rPr>
                <a:t>усвоение</a:t>
              </a:r>
              <a:r>
                <a:rPr lang="ru-RU" spc="-290" dirty="0">
                  <a:solidFill>
                    <a:schemeClr val="tx2">
                      <a:lumMod val="75000"/>
                    </a:schemeClr>
                  </a:solidFill>
                  <a:latin typeface="Comic Sans MS" panose="030F0702030302020204" pitchFamily="66" charset="0"/>
                  <a:ea typeface="Times New Roman" panose="02020603050405020304" pitchFamily="18" charset="0"/>
                </a:rPr>
                <a:t> </a:t>
              </a:r>
              <a:r>
                <a:rPr lang="ru-RU" dirty="0">
                  <a:solidFill>
                    <a:schemeClr val="tx2">
                      <a:lumMod val="75000"/>
                    </a:schemeClr>
                  </a:solidFill>
                  <a:latin typeface="Comic Sans MS" panose="030F0702030302020204" pitchFamily="66" charset="0"/>
                  <a:ea typeface="Times New Roman" panose="02020603050405020304" pitchFamily="18" charset="0"/>
                </a:rPr>
                <a:t>знаний</a:t>
              </a:r>
              <a:r>
                <a:rPr lang="ru-RU" spc="-15" dirty="0">
                  <a:solidFill>
                    <a:schemeClr val="tx2">
                      <a:lumMod val="75000"/>
                    </a:schemeClr>
                  </a:solidFill>
                  <a:latin typeface="Comic Sans MS" panose="030F0702030302020204" pitchFamily="66" charset="0"/>
                  <a:ea typeface="Times New Roman" panose="02020603050405020304" pitchFamily="18" charset="0"/>
                </a:rPr>
                <a:t> </a:t>
              </a:r>
              <a:r>
                <a:rPr lang="ru-RU" dirty="0">
                  <a:solidFill>
                    <a:schemeClr val="tx2">
                      <a:lumMod val="75000"/>
                    </a:schemeClr>
                  </a:solidFill>
                  <a:latin typeface="Comic Sans MS" panose="030F0702030302020204" pitchFamily="66" charset="0"/>
                  <a:ea typeface="Times New Roman" panose="02020603050405020304" pitchFamily="18" charset="0"/>
                </a:rPr>
                <a:t>из</a:t>
              </a:r>
              <a:r>
                <a:rPr lang="ru-RU" spc="-5" dirty="0">
                  <a:solidFill>
                    <a:schemeClr val="tx2">
                      <a:lumMod val="75000"/>
                    </a:schemeClr>
                  </a:solidFill>
                  <a:latin typeface="Comic Sans MS" panose="030F0702030302020204" pitchFamily="66" charset="0"/>
                  <a:ea typeface="Times New Roman" panose="02020603050405020304" pitchFamily="18" charset="0"/>
                </a:rPr>
                <a:t> </a:t>
              </a:r>
              <a:r>
                <a:rPr lang="ru-RU" dirty="0">
                  <a:solidFill>
                    <a:schemeClr val="tx2">
                      <a:lumMod val="75000"/>
                    </a:schemeClr>
                  </a:solidFill>
                  <a:latin typeface="Comic Sans MS" panose="030F0702030302020204" pitchFamily="66" charset="0"/>
                  <a:ea typeface="Times New Roman" panose="02020603050405020304" pitchFamily="18" charset="0"/>
                </a:rPr>
                <a:t>опыта</a:t>
              </a:r>
              <a:endParaRPr lang="ru-RU" dirty="0">
                <a:solidFill>
                  <a:schemeClr val="tx2">
                    <a:lumMod val="75000"/>
                  </a:schemeClr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endParaRPr>
            </a:p>
          </p:txBody>
        </p:sp>
      </p:grpSp>
      <p:grpSp>
        <p:nvGrpSpPr>
          <p:cNvPr id="43" name="组合 10"/>
          <p:cNvGrpSpPr/>
          <p:nvPr/>
        </p:nvGrpSpPr>
        <p:grpSpPr>
          <a:xfrm>
            <a:off x="7795748" y="4495886"/>
            <a:ext cx="4107340" cy="1086423"/>
            <a:chOff x="647008" y="4045044"/>
            <a:chExt cx="4107340" cy="1086423"/>
          </a:xfrm>
        </p:grpSpPr>
        <p:sp>
          <p:nvSpPr>
            <p:cNvPr id="44" name="矩形 103"/>
            <p:cNvSpPr/>
            <p:nvPr/>
          </p:nvSpPr>
          <p:spPr>
            <a:xfrm flipH="1">
              <a:off x="674378" y="4045044"/>
              <a:ext cx="3812109" cy="1080000"/>
            </a:xfrm>
            <a:prstGeom prst="rect">
              <a:avLst/>
            </a:prstGeom>
            <a:solidFill>
              <a:srgbClr val="CB6FB7"/>
            </a:solidFill>
            <a:ln>
              <a:noFill/>
            </a:ln>
            <a:effectLst>
              <a:outerShdw blurRad="762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cs typeface="+mn-ea"/>
                <a:sym typeface="+mn-lt"/>
              </a:endParaRPr>
            </a:p>
          </p:txBody>
        </p:sp>
        <p:sp>
          <p:nvSpPr>
            <p:cNvPr id="45" name="TextBox 2059"/>
            <p:cNvSpPr txBox="1"/>
            <p:nvPr/>
          </p:nvSpPr>
          <p:spPr>
            <a:xfrm flipH="1">
              <a:off x="647008" y="4051467"/>
              <a:ext cx="4107340" cy="1080000"/>
            </a:xfrm>
            <a:prstGeom prst="rect">
              <a:avLst/>
            </a:prstGeom>
          </p:spPr>
          <p:txBody>
            <a:bodyPr wrap="square" anchor="ctr">
              <a:noAutofit/>
            </a:bodyPr>
            <a:lstStyle>
              <a:defPPr>
                <a:defRPr lang="zh-CN"/>
              </a:defPPr>
              <a:lvl1pPr>
                <a:defRPr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itchFamily="34" charset="-122"/>
                  <a:ea typeface="微软雅黑" pitchFamily="34" charset="-122"/>
                </a:defRPr>
              </a:lvl1pPr>
            </a:lstStyle>
            <a:p>
              <a:pPr marL="379095" marR="379095" indent="-1270" algn="ctr">
                <a:spcAft>
                  <a:spcPts val="0"/>
                </a:spcAft>
              </a:pPr>
              <a:r>
                <a:rPr lang="ru-RU" dirty="0">
                  <a:solidFill>
                    <a:schemeClr val="tx2">
                      <a:lumMod val="75000"/>
                    </a:schemeClr>
                  </a:solidFill>
                  <a:latin typeface="Comic Sans MS" panose="030F0702030302020204" pitchFamily="66" charset="0"/>
                  <a:ea typeface="Times New Roman" panose="02020603050405020304" pitchFamily="18" charset="0"/>
                </a:rPr>
                <a:t>Богатство</a:t>
              </a:r>
              <a:r>
                <a:rPr lang="ru-RU" spc="5" dirty="0">
                  <a:solidFill>
                    <a:schemeClr val="tx2">
                      <a:lumMod val="75000"/>
                    </a:schemeClr>
                  </a:solidFill>
                  <a:latin typeface="Comic Sans MS" panose="030F0702030302020204" pitchFamily="66" charset="0"/>
                  <a:ea typeface="Times New Roman" panose="02020603050405020304" pitchFamily="18" charset="0"/>
                </a:rPr>
                <a:t> </a:t>
              </a:r>
              <a:r>
                <a:rPr lang="ru-RU" dirty="0">
                  <a:solidFill>
                    <a:schemeClr val="tx2">
                      <a:lumMod val="75000"/>
                    </a:schemeClr>
                  </a:solidFill>
                  <a:latin typeface="Comic Sans MS" panose="030F0702030302020204" pitchFamily="66" charset="0"/>
                  <a:ea typeface="Times New Roman" panose="02020603050405020304" pitchFamily="18" charset="0"/>
                </a:rPr>
                <a:t>впечатлений,</a:t>
              </a:r>
              <a:r>
                <a:rPr lang="ru-RU" spc="5" dirty="0">
                  <a:solidFill>
                    <a:schemeClr val="tx2">
                      <a:lumMod val="75000"/>
                    </a:schemeClr>
                  </a:solidFill>
                  <a:latin typeface="Comic Sans MS" panose="030F0702030302020204" pitchFamily="66" charset="0"/>
                  <a:ea typeface="Times New Roman" panose="02020603050405020304" pitchFamily="18" charset="0"/>
                </a:rPr>
                <a:t> </a:t>
              </a:r>
              <a:r>
                <a:rPr lang="ru-RU" dirty="0">
                  <a:solidFill>
                    <a:schemeClr val="tx2">
                      <a:lumMod val="75000"/>
                    </a:schemeClr>
                  </a:solidFill>
                  <a:latin typeface="Comic Sans MS" panose="030F0702030302020204" pitchFamily="66" charset="0"/>
                  <a:ea typeface="Times New Roman" panose="02020603050405020304" pitchFamily="18" charset="0"/>
                </a:rPr>
                <a:t>изменчивость,</a:t>
              </a:r>
              <a:r>
                <a:rPr lang="ru-RU" spc="5" dirty="0">
                  <a:solidFill>
                    <a:schemeClr val="tx2">
                      <a:lumMod val="75000"/>
                    </a:schemeClr>
                  </a:solidFill>
                  <a:latin typeface="Comic Sans MS" panose="030F0702030302020204" pitchFamily="66" charset="0"/>
                  <a:ea typeface="Times New Roman" panose="02020603050405020304" pitchFamily="18" charset="0"/>
                </a:rPr>
                <a:t> </a:t>
              </a:r>
              <a:r>
                <a:rPr lang="ru-RU" dirty="0">
                  <a:solidFill>
                    <a:schemeClr val="tx2">
                      <a:lumMod val="75000"/>
                    </a:schemeClr>
                  </a:solidFill>
                  <a:latin typeface="Comic Sans MS" panose="030F0702030302020204" pitchFamily="66" charset="0"/>
                  <a:ea typeface="Times New Roman" panose="02020603050405020304" pitchFamily="18" charset="0"/>
                </a:rPr>
                <a:t>неоднородность</a:t>
              </a:r>
              <a:r>
                <a:rPr lang="ru-RU" spc="-285" dirty="0">
                  <a:solidFill>
                    <a:schemeClr val="tx2">
                      <a:lumMod val="75000"/>
                    </a:schemeClr>
                  </a:solidFill>
                  <a:latin typeface="Comic Sans MS" panose="030F0702030302020204" pitchFamily="66" charset="0"/>
                  <a:ea typeface="Times New Roman" panose="02020603050405020304" pitchFamily="18" charset="0"/>
                </a:rPr>
                <a:t> </a:t>
              </a:r>
              <a:r>
                <a:rPr lang="ru-RU" dirty="0">
                  <a:solidFill>
                    <a:schemeClr val="tx2">
                      <a:lumMod val="75000"/>
                    </a:schemeClr>
                  </a:solidFill>
                  <a:latin typeface="Comic Sans MS" panose="030F0702030302020204" pitchFamily="66" charset="0"/>
                  <a:ea typeface="Times New Roman" panose="02020603050405020304" pitchFamily="18" charset="0"/>
                </a:rPr>
                <a:t>среды</a:t>
              </a:r>
              <a:endParaRPr lang="ru-RU" dirty="0">
                <a:solidFill>
                  <a:schemeClr val="tx2">
                    <a:lumMod val="75000"/>
                  </a:schemeClr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46" name="矩形 111"/>
          <p:cNvSpPr/>
          <p:nvPr/>
        </p:nvSpPr>
        <p:spPr>
          <a:xfrm>
            <a:off x="3995377" y="2663097"/>
            <a:ext cx="3552636" cy="2817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4945" indent="449580" algn="ctr">
              <a:lnSpc>
                <a:spcPts val="1340"/>
              </a:lnSpc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Контроль </a:t>
            </a:r>
            <a:endParaRPr lang="ru-RU" sz="2000" b="1" dirty="0">
              <a:solidFill>
                <a:schemeClr val="tx2">
                  <a:lumMod val="75000"/>
                </a:schemeClr>
              </a:solidFill>
              <a:effectLst/>
              <a:latin typeface="Comic Sans MS" panose="030F07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47" name="矩形 111"/>
          <p:cNvSpPr/>
          <p:nvPr/>
        </p:nvSpPr>
        <p:spPr>
          <a:xfrm>
            <a:off x="7652014" y="2427081"/>
            <a:ext cx="3552636" cy="2817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4945" indent="449580" algn="ctr">
              <a:lnSpc>
                <a:spcPts val="1340"/>
              </a:lnSpc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Принятие риска</a:t>
            </a:r>
            <a:endParaRPr lang="ru-RU" sz="2000" b="1" dirty="0">
              <a:solidFill>
                <a:schemeClr val="tx2">
                  <a:lumMod val="75000"/>
                </a:schemeClr>
              </a:solidFill>
              <a:effectLst/>
              <a:latin typeface="Comic Sans MS" panose="030F0702030302020204" pitchFamily="66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390108"/>
      </p:ext>
    </p:extLst>
  </p:cSld>
  <p:clrMapOvr>
    <a:masterClrMapping/>
  </p:clrMapOvr>
  <p:transition spd="slow" advClick="0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2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750"/>
                            </p:stCondLst>
                            <p:childTnLst>
                              <p:par>
                                <p:cTn id="7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250"/>
                            </p:stCondLst>
                            <p:childTnLst>
                              <p:par>
                                <p:cTn id="7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3000"/>
                            </p:stCondLst>
                            <p:childTnLst>
                              <p:par>
                                <p:cTn id="8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3500"/>
                            </p:stCondLst>
                            <p:childTnLst>
                              <p:par>
                                <p:cTn id="9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110" grpId="0"/>
      <p:bldP spid="112" grpId="0"/>
      <p:bldP spid="46" grpId="0"/>
      <p:bldP spid="4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图片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5259" y="3526476"/>
            <a:ext cx="4966741" cy="3331524"/>
          </a:xfrm>
          <a:prstGeom prst="rect">
            <a:avLst/>
          </a:prstGeom>
        </p:spPr>
      </p:pic>
      <p:pic>
        <p:nvPicPr>
          <p:cNvPr id="27" name="图片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0" y="0"/>
            <a:ext cx="4966741" cy="333152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814316" y="674400"/>
            <a:ext cx="1056336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Современное российское законодательство определяет термин 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«трудная жизненная</a:t>
            </a:r>
            <a:r>
              <a:rPr kumimoji="0" lang="ru-RU" sz="3200" b="1" i="0" u="none" strike="noStrike" kern="0" cap="none" spc="5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 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ситуация»</a:t>
            </a:r>
            <a:r>
              <a:rPr kumimoji="0" lang="ru-RU" sz="3200" b="1" i="0" u="none" strike="noStrike" kern="0" cap="none" spc="5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 </a:t>
            </a: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как</a:t>
            </a:r>
            <a:r>
              <a:rPr kumimoji="0" lang="ru-RU" sz="3200" b="0" i="0" u="none" strike="noStrike" kern="0" cap="none" spc="5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 </a:t>
            </a: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«ситуация,</a:t>
            </a:r>
            <a:r>
              <a:rPr kumimoji="0" lang="ru-RU" sz="3200" b="0" i="0" u="none" strike="noStrike" kern="0" cap="none" spc="5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 </a:t>
            </a: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объективно</a:t>
            </a:r>
            <a:r>
              <a:rPr kumimoji="0" lang="ru-RU" sz="3200" b="0" i="0" u="none" strike="noStrike" kern="0" cap="none" spc="5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 </a:t>
            </a: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нарушающая</a:t>
            </a:r>
            <a:r>
              <a:rPr kumimoji="0" lang="ru-RU" sz="3200" b="0" i="0" u="none" strike="noStrike" kern="0" cap="none" spc="5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 </a:t>
            </a: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жизнедеятельность</a:t>
            </a:r>
            <a:r>
              <a:rPr kumimoji="0" lang="ru-RU" sz="3200" b="0" i="0" u="none" strike="noStrike" kern="0" cap="none" spc="5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 </a:t>
            </a: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гражданина</a:t>
            </a:r>
            <a:r>
              <a:rPr kumimoji="0" lang="ru-RU" sz="3200" b="0" i="0" u="none" strike="noStrike" kern="0" cap="none" spc="5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 </a:t>
            </a: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(инвалидность,</a:t>
            </a:r>
            <a:r>
              <a:rPr kumimoji="0" lang="ru-RU" sz="3200" b="0" i="0" u="none" strike="noStrike" kern="0" cap="none" spc="5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 </a:t>
            </a: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неспособность</a:t>
            </a:r>
            <a:r>
              <a:rPr kumimoji="0" lang="ru-RU" sz="3200" b="0" i="0" u="none" strike="noStrike" kern="0" cap="none" spc="5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 </a:t>
            </a: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к</a:t>
            </a:r>
            <a:r>
              <a:rPr kumimoji="0" lang="ru-RU" sz="3200" b="0" i="0" u="none" strike="noStrike" kern="0" cap="none" spc="5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 </a:t>
            </a: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самообслуживанию</a:t>
            </a:r>
            <a:r>
              <a:rPr kumimoji="0" lang="ru-RU" sz="3200" b="0" i="0" u="none" strike="noStrike" kern="0" cap="none" spc="5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 </a:t>
            </a: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в</a:t>
            </a:r>
            <a:r>
              <a:rPr kumimoji="0" lang="ru-RU" sz="3200" b="0" i="0" u="none" strike="noStrike" kern="0" cap="none" spc="5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 </a:t>
            </a: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связи</a:t>
            </a:r>
            <a:r>
              <a:rPr kumimoji="0" lang="ru-RU" sz="3200" b="0" i="0" u="none" strike="noStrike" kern="0" cap="none" spc="5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 </a:t>
            </a: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с</a:t>
            </a:r>
            <a:r>
              <a:rPr kumimoji="0" lang="ru-RU" sz="3200" b="0" i="0" u="none" strike="noStrike" kern="0" cap="none" spc="5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 </a:t>
            </a: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преклонным</a:t>
            </a:r>
            <a:r>
              <a:rPr kumimoji="0" lang="ru-RU" sz="3200" b="0" i="0" u="none" strike="noStrike" kern="0" cap="none" spc="5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 </a:t>
            </a: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возрастом,</a:t>
            </a:r>
            <a:r>
              <a:rPr kumimoji="0" lang="ru-RU" sz="3200" b="0" i="0" u="none" strike="noStrike" kern="0" cap="none" spc="5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 </a:t>
            </a: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болезнью,</a:t>
            </a:r>
            <a:r>
              <a:rPr kumimoji="0" lang="ru-RU" sz="3200" b="0" i="0" u="none" strike="noStrike" kern="0" cap="none" spc="5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 </a:t>
            </a: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сиротство,</a:t>
            </a:r>
            <a:r>
              <a:rPr kumimoji="0" lang="ru-RU" sz="3200" b="0" i="0" u="none" strike="noStrike" kern="0" cap="none" spc="5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 </a:t>
            </a: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безнадзорность,</a:t>
            </a:r>
            <a:r>
              <a:rPr kumimoji="0" lang="ru-RU" sz="3200" b="0" i="0" u="none" strike="noStrike" kern="0" cap="none" spc="5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 </a:t>
            </a:r>
            <a:r>
              <a:rPr kumimoji="0" lang="ru-RU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малообеспеченность</a:t>
            </a: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,</a:t>
            </a:r>
            <a:r>
              <a:rPr kumimoji="0" lang="ru-RU" sz="3200" b="0" i="0" u="none" strike="noStrike" kern="0" cap="none" spc="5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 </a:t>
            </a: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безработица,</a:t>
            </a:r>
            <a:r>
              <a:rPr kumimoji="0" lang="ru-RU" sz="3200" b="0" i="0" u="none" strike="noStrike" kern="0" cap="none" spc="5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 </a:t>
            </a: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отсутствие</a:t>
            </a:r>
            <a:r>
              <a:rPr kumimoji="0" lang="ru-RU" sz="3200" b="0" i="0" u="none" strike="noStrike" kern="0" cap="none" spc="5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 </a:t>
            </a: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определенного места жительства, конфликты и жестокое обращение в семье, одиночество и</a:t>
            </a:r>
            <a:r>
              <a:rPr kumimoji="0" lang="ru-RU" sz="3200" b="0" i="0" u="none" strike="noStrike" kern="0" cap="none" spc="5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 </a:t>
            </a: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тому</a:t>
            </a:r>
            <a:r>
              <a:rPr kumimoji="0" lang="ru-RU" sz="3200" b="0" i="0" u="none" strike="noStrike" kern="0" cap="none" spc="-3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 </a:t>
            </a: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подобное), которую он не</a:t>
            </a:r>
            <a:r>
              <a:rPr kumimoji="0" lang="ru-RU" sz="3200" b="0" i="0" u="none" strike="noStrike" kern="0" cap="none" spc="-5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 </a:t>
            </a: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может преодолеть</a:t>
            </a:r>
            <a:r>
              <a:rPr kumimoji="0" lang="ru-RU" sz="3200" b="0" i="0" u="none" strike="noStrike" kern="0" cap="none" spc="5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 </a:t>
            </a: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самостоятельно»</a:t>
            </a:r>
            <a:r>
              <a:rPr kumimoji="0" lang="ru-RU" sz="3200" b="0" i="0" u="none" strike="noStrike" kern="0" cap="none" spc="-15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 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9364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0">
        <p14:ripple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6580987"/>
              </p:ext>
            </p:extLst>
          </p:nvPr>
        </p:nvGraphicFramePr>
        <p:xfrm>
          <a:off x="914400" y="2454962"/>
          <a:ext cx="10631606" cy="421879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315803"/>
                <a:gridCol w="5315803"/>
              </a:tblGrid>
              <a:tr h="542274">
                <a:tc>
                  <a:txBody>
                    <a:bodyPr/>
                    <a:lstStyle/>
                    <a:p>
                      <a:pPr marL="480695" algn="ctr">
                        <a:spcBef>
                          <a:spcPts val="35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ЖИЗНЕСТОЙКОСТЬ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19430" algn="ctr">
                        <a:spcBef>
                          <a:spcPts val="35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АНТИЖИЗНЕСТОЙКОСТЬ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5507">
                <a:tc>
                  <a:txBody>
                    <a:bodyPr/>
                    <a:lstStyle/>
                    <a:p>
                      <a:pPr marL="89535" algn="ctr">
                        <a:lnSpc>
                          <a:spcPct val="100000"/>
                        </a:lnSpc>
                        <a:spcBef>
                          <a:spcPts val="35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Вовлеченность</a:t>
                      </a:r>
                      <a:endParaRPr lang="ru-RU" sz="2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  <a:p>
                      <a:pPr marL="89535" marR="12573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Активность,</a:t>
                      </a:r>
                      <a:r>
                        <a:rPr lang="ru-RU" sz="2400" spc="-3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интерес,</a:t>
                      </a:r>
                      <a:r>
                        <a:rPr lang="ru-RU" sz="2400" spc="-3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следование</a:t>
                      </a:r>
                      <a:r>
                        <a:rPr lang="ru-RU" sz="2400" spc="-285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за</a:t>
                      </a:r>
                      <a:r>
                        <a:rPr lang="ru-RU" sz="2400" spc="-1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ценностями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9535" algn="ctr">
                        <a:lnSpc>
                          <a:spcPct val="100000"/>
                        </a:lnSpc>
                        <a:spcBef>
                          <a:spcPts val="35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Пассивность</a:t>
                      </a:r>
                      <a:endParaRPr lang="ru-RU" sz="2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  <a:p>
                      <a:pPr marL="8953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Подавление,</a:t>
                      </a:r>
                      <a:r>
                        <a:rPr lang="ru-RU" sz="2400" spc="-2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избегание</a:t>
                      </a:r>
                      <a:r>
                        <a:rPr lang="ru-RU" sz="2400" spc="-25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проблем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5507">
                <a:tc>
                  <a:txBody>
                    <a:bodyPr/>
                    <a:lstStyle/>
                    <a:p>
                      <a:pPr marL="89535" algn="ctr">
                        <a:lnSpc>
                          <a:spcPct val="100000"/>
                        </a:lnSpc>
                        <a:spcBef>
                          <a:spcPts val="350"/>
                        </a:spcBef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Контроль</a:t>
                      </a:r>
                      <a:endParaRPr lang="ru-RU" sz="24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  <a:p>
                      <a:pPr marL="89535" marR="322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Ощущение</a:t>
                      </a:r>
                      <a:r>
                        <a:rPr lang="ru-RU" sz="2400" spc="-25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контроля,</a:t>
                      </a:r>
                      <a:r>
                        <a:rPr lang="ru-RU" sz="2400" spc="-2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влияния</a:t>
                      </a:r>
                      <a:r>
                        <a:rPr lang="ru-RU" sz="2400" spc="-285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на</a:t>
                      </a:r>
                      <a:r>
                        <a:rPr lang="ru-RU" sz="2400" spc="-1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происходящее</a:t>
                      </a:r>
                      <a:r>
                        <a:rPr lang="ru-RU" sz="2400" spc="-5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в</a:t>
                      </a:r>
                      <a:r>
                        <a:rPr lang="ru-RU" sz="2400" spc="-5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жизни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9535" algn="ctr">
                        <a:lnSpc>
                          <a:spcPct val="100000"/>
                        </a:lnSpc>
                        <a:spcBef>
                          <a:spcPts val="35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Бессилие</a:t>
                      </a:r>
                      <a:endParaRPr lang="ru-RU" sz="2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  <a:p>
                      <a:pPr marL="8953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Отсутствие</a:t>
                      </a:r>
                      <a:r>
                        <a:rPr lang="ru-RU" sz="2400" spc="-15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ощущения</a:t>
                      </a:r>
                      <a:r>
                        <a:rPr lang="ru-RU" sz="2400" spc="-1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контроля,</a:t>
                      </a:r>
                    </a:p>
                    <a:p>
                      <a:pPr marL="8953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«выученная</a:t>
                      </a:r>
                      <a:r>
                        <a:rPr lang="ru-RU" sz="2400" spc="-5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беспомощность»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5507">
                <a:tc>
                  <a:txBody>
                    <a:bodyPr/>
                    <a:lstStyle/>
                    <a:p>
                      <a:pPr marL="89535" algn="ctr">
                        <a:lnSpc>
                          <a:spcPct val="100000"/>
                        </a:lnSpc>
                        <a:spcBef>
                          <a:spcPts val="350"/>
                        </a:spcBef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Принятие</a:t>
                      </a:r>
                      <a:r>
                        <a:rPr lang="ru-RU" sz="2400" b="1" spc="-25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2400" b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риска</a:t>
                      </a:r>
                      <a:endParaRPr lang="ru-RU" sz="24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  <a:p>
                      <a:pPr marL="89535" marR="2622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Готовность</a:t>
                      </a:r>
                      <a:r>
                        <a:rPr lang="ru-RU" sz="2400" spc="-15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обучаться</a:t>
                      </a:r>
                      <a:r>
                        <a:rPr lang="ru-RU" sz="2400" spc="-2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на</a:t>
                      </a:r>
                      <a:r>
                        <a:rPr lang="ru-RU" sz="2400" spc="-25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своих</a:t>
                      </a:r>
                      <a:r>
                        <a:rPr lang="ru-RU" sz="2400" spc="-285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ошибках</a:t>
                      </a:r>
                      <a:r>
                        <a:rPr lang="ru-RU" sz="2400" spc="5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2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и опыте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9535" algn="ctr">
                        <a:lnSpc>
                          <a:spcPct val="100000"/>
                        </a:lnSpc>
                        <a:spcBef>
                          <a:spcPts val="35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Опрометчивость</a:t>
                      </a:r>
                      <a:endParaRPr lang="ru-RU" sz="2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  <a:p>
                      <a:pPr marL="8953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Авантюризм,</a:t>
                      </a:r>
                      <a:r>
                        <a:rPr lang="ru-RU" sz="2400" spc="-2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безрассудство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961030" y="80185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Составляющие компонентов жизнестойкости (</a:t>
            </a:r>
            <a:r>
              <a:rPr lang="ru-RU" sz="3600" dirty="0" err="1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антижизнестойкости</a:t>
            </a: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)</a:t>
            </a:r>
            <a:endParaRPr lang="ru-RU" sz="3600" dirty="0">
              <a:solidFill>
                <a:schemeClr val="tx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98283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43720" y="853712"/>
            <a:ext cx="10904561" cy="51505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99720" marR="196850" indent="449580" algn="ctr">
              <a:lnSpc>
                <a:spcPct val="115000"/>
              </a:lnSpc>
              <a:spcBef>
                <a:spcPts val="15"/>
              </a:spcBef>
              <a:spcAft>
                <a:spcPts val="0"/>
              </a:spcAft>
            </a:pP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В каждом возрастном периоде человека существуют некоторые внутренние ресурсы,</a:t>
            </a:r>
            <a:r>
              <a:rPr lang="ru-RU" sz="32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которые</a:t>
            </a:r>
            <a:r>
              <a:rPr lang="ru-RU" sz="32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позволяют</a:t>
            </a:r>
            <a:r>
              <a:rPr lang="ru-RU" sz="32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оптимально</a:t>
            </a:r>
            <a:r>
              <a:rPr lang="ru-RU" sz="32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справляться</a:t>
            </a:r>
            <a:r>
              <a:rPr lang="ru-RU" sz="32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</a:t>
            </a:r>
            <a:r>
              <a:rPr lang="ru-RU" sz="32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жизненными</a:t>
            </a:r>
            <a:r>
              <a:rPr lang="ru-RU" sz="32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трудностями.</a:t>
            </a:r>
            <a:r>
              <a:rPr lang="ru-RU" sz="32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endParaRPr lang="ru-RU" sz="3200" spc="5" dirty="0" smtClean="0">
              <a:solidFill>
                <a:schemeClr val="tx2">
                  <a:lumMod val="75000"/>
                </a:schemeClr>
              </a:solidFill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299720" marR="196850" indent="449580" algn="ctr">
              <a:lnSpc>
                <a:spcPct val="115000"/>
              </a:lnSpc>
              <a:spcBef>
                <a:spcPts val="15"/>
              </a:spcBef>
              <a:spcAft>
                <a:spcPts val="0"/>
              </a:spcAft>
            </a:pP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Возрастные</a:t>
            </a:r>
            <a:r>
              <a:rPr lang="ru-RU" sz="3200" spc="5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изменения</a:t>
            </a:r>
            <a:r>
              <a:rPr lang="ru-RU" sz="32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в</a:t>
            </a:r>
            <a:r>
              <a:rPr lang="ru-RU" sz="32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проявлениях</a:t>
            </a:r>
            <a:r>
              <a:rPr lang="ru-RU" sz="32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жизнестойкости</a:t>
            </a:r>
            <a:r>
              <a:rPr lang="ru-RU" sz="32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связаны</a:t>
            </a:r>
            <a:r>
              <a:rPr lang="ru-RU" sz="32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</a:t>
            </a:r>
            <a:r>
              <a:rPr lang="ru-RU" sz="32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социальными</a:t>
            </a:r>
            <a:r>
              <a:rPr lang="ru-RU" sz="32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факторами:</a:t>
            </a:r>
            <a:r>
              <a:rPr lang="ru-RU" sz="32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семейное</a:t>
            </a:r>
            <a:r>
              <a:rPr lang="ru-RU" sz="32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воспитание,</a:t>
            </a:r>
            <a:r>
              <a:rPr lang="ru-RU" sz="3200" spc="-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влияние</a:t>
            </a:r>
            <a:r>
              <a:rPr lang="ru-RU" sz="3200" spc="-1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положительных</a:t>
            </a:r>
            <a:r>
              <a:rPr lang="ru-RU" sz="3200" spc="-1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примеров</a:t>
            </a:r>
            <a:r>
              <a:rPr lang="ru-RU" sz="32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жизнестойкости взрослых</a:t>
            </a:r>
            <a:r>
              <a:rPr lang="ru-RU" sz="32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и</a:t>
            </a:r>
            <a:r>
              <a:rPr lang="ru-RU" sz="3200" spc="-1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т.д.</a:t>
            </a:r>
            <a:endParaRPr lang="ru-RU" sz="3200" dirty="0">
              <a:solidFill>
                <a:schemeClr val="tx2">
                  <a:lumMod val="75000"/>
                </a:schemeClr>
              </a:solidFill>
              <a:effectLst/>
              <a:latin typeface="Comic Sans MS" panose="030F0702030302020204" pitchFamily="66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41197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59559" y="604082"/>
            <a:ext cx="11122924" cy="595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Рассматривая</a:t>
            </a:r>
            <a:r>
              <a:rPr lang="ru-RU" sz="28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развитие</a:t>
            </a:r>
            <a:r>
              <a:rPr lang="ru-RU" sz="28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жизнестойкости</a:t>
            </a:r>
            <a:r>
              <a:rPr lang="ru-RU" sz="28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у</a:t>
            </a:r>
            <a:r>
              <a:rPr lang="ru-RU" sz="28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ребенка</a:t>
            </a:r>
            <a:r>
              <a:rPr lang="ru-RU" sz="28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младшего</a:t>
            </a:r>
            <a:r>
              <a:rPr lang="ru-RU" sz="28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школьного</a:t>
            </a:r>
            <a:r>
              <a:rPr lang="ru-RU" sz="28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возраста,</a:t>
            </a:r>
            <a:r>
              <a:rPr lang="ru-RU" sz="28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важно</a:t>
            </a:r>
            <a:r>
              <a:rPr lang="ru-RU" sz="28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отметить</a:t>
            </a:r>
            <a:r>
              <a:rPr lang="ru-RU" sz="28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роль</a:t>
            </a:r>
            <a:r>
              <a:rPr lang="ru-RU" sz="28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значимого</a:t>
            </a:r>
            <a:r>
              <a:rPr lang="ru-RU" sz="28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взрослого.</a:t>
            </a:r>
            <a:r>
              <a:rPr lang="ru-RU" sz="28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Взрослый</a:t>
            </a:r>
            <a:r>
              <a:rPr lang="ru-RU" sz="28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создает</a:t>
            </a:r>
            <a:r>
              <a:rPr lang="ru-RU" sz="28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развивающую</a:t>
            </a:r>
            <a:r>
              <a:rPr lang="ru-RU" sz="28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среду,</a:t>
            </a:r>
            <a:r>
              <a:rPr lang="ru-RU" sz="28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способствующую</a:t>
            </a:r>
            <a:r>
              <a:rPr lang="ru-RU" sz="2800" spc="-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активизации</a:t>
            </a:r>
            <a:r>
              <a:rPr lang="ru-RU" sz="2800" spc="-1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психологических</a:t>
            </a:r>
            <a:r>
              <a:rPr lang="ru-RU" sz="2800" spc="1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ресурсов</a:t>
            </a:r>
            <a:r>
              <a:rPr lang="ru-RU" sz="2800" spc="-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ребенка</a:t>
            </a:r>
            <a:r>
              <a:rPr lang="ru-RU" sz="2800" spc="25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.</a:t>
            </a:r>
          </a:p>
          <a:p>
            <a:pPr algn="ctr"/>
            <a:endParaRPr lang="ru-RU" sz="2800" spc="25" dirty="0" smtClean="0">
              <a:solidFill>
                <a:schemeClr val="tx2">
                  <a:lumMod val="75000"/>
                </a:schemeClr>
              </a:solidFill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299720" marR="202565" indent="449580" algn="ctr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Развитие всех психологических функций ребенка помогает сформировать адекватную</a:t>
            </a:r>
            <a:r>
              <a:rPr lang="ru-RU" sz="28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самооценку, освоить различные стратегии </a:t>
            </a:r>
            <a:r>
              <a:rPr lang="ru-RU" sz="2800" dirty="0" err="1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совладания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с трудностями, тактики саморегуляции</a:t>
            </a:r>
            <a:r>
              <a:rPr lang="ru-RU" sz="2800" spc="-29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собственного эмоционального состояния, а через навыки взаимодействия с окружающими,</a:t>
            </a:r>
            <a:r>
              <a:rPr lang="ru-RU" sz="28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развить коммуникативную</a:t>
            </a:r>
            <a:r>
              <a:rPr lang="ru-RU" sz="2800" spc="1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компетентность.</a:t>
            </a:r>
          </a:p>
          <a:p>
            <a:pPr algn="ctr"/>
            <a:endParaRPr lang="ru-RU" sz="2000" dirty="0">
              <a:solidFill>
                <a:schemeClr val="tx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3844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9946" y="409712"/>
            <a:ext cx="11232108" cy="6038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99720" marR="198755" indent="449580" algn="ctr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Доказано,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что между</a:t>
            </a:r>
            <a:r>
              <a:rPr lang="ru-RU" sz="24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уровнем</a:t>
            </a:r>
            <a:r>
              <a:rPr lang="ru-RU" sz="24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жизнестойкости и условиями раннего детского развития</a:t>
            </a:r>
            <a:r>
              <a:rPr lang="ru-RU" sz="24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существует устойчивая связь. </a:t>
            </a:r>
            <a:endParaRPr lang="ru-RU" sz="2400" dirty="0" smtClean="0">
              <a:solidFill>
                <a:schemeClr val="tx2">
                  <a:lumMod val="75000"/>
                </a:schemeClr>
              </a:solidFill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299720" marR="198755" indent="449580" algn="ctr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Имеются как</a:t>
            </a:r>
            <a:r>
              <a:rPr lang="ru-RU" sz="2400" spc="-10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положительные,</a:t>
            </a:r>
            <a:r>
              <a:rPr lang="ru-RU" sz="2400" spc="-1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так</a:t>
            </a:r>
            <a:r>
              <a:rPr lang="ru-RU" sz="2400" spc="-1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и</a:t>
            </a:r>
            <a:r>
              <a:rPr lang="ru-RU" sz="2400" spc="-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негативные убеждения</a:t>
            </a:r>
            <a:r>
              <a:rPr lang="ru-RU" sz="2400" spc="-1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формирования</a:t>
            </a:r>
            <a:r>
              <a:rPr lang="ru-RU" sz="2400" spc="-1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жизнестойкости.</a:t>
            </a:r>
          </a:p>
          <a:p>
            <a:pPr marL="299720" marR="201930" indent="449580" algn="ctr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К</a:t>
            </a:r>
            <a:r>
              <a:rPr lang="ru-RU" sz="24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положительным</a:t>
            </a:r>
            <a:r>
              <a:rPr lang="ru-RU" sz="24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можно</a:t>
            </a:r>
            <a:r>
              <a:rPr lang="ru-RU" sz="24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отнести:</a:t>
            </a:r>
            <a:r>
              <a:rPr lang="ru-RU" sz="24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endParaRPr lang="ru-RU" sz="2400" spc="5" dirty="0" smtClean="0">
              <a:solidFill>
                <a:schemeClr val="tx2">
                  <a:lumMod val="75000"/>
                </a:schemeClr>
              </a:solidFill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642620" marR="201930" indent="-342900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стрессы</a:t>
            </a:r>
            <a:r>
              <a:rPr lang="ru-RU" sz="2400" spc="5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в</a:t>
            </a:r>
            <a:r>
              <a:rPr lang="ru-RU" sz="24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раннем</a:t>
            </a:r>
            <a:r>
              <a:rPr lang="ru-RU" sz="24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детстве</a:t>
            </a:r>
            <a:r>
              <a:rPr lang="ru-RU" sz="24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(материальные</a:t>
            </a:r>
            <a:r>
              <a:rPr lang="ru-RU" sz="24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трудности,</a:t>
            </a:r>
            <a:r>
              <a:rPr lang="ru-RU" sz="24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разводы</a:t>
            </a:r>
            <a:r>
              <a:rPr lang="ru-RU" sz="24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родителей,</a:t>
            </a:r>
            <a:r>
              <a:rPr lang="ru-RU" sz="24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частые</a:t>
            </a:r>
            <a:r>
              <a:rPr lang="ru-RU" sz="24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переезды);</a:t>
            </a:r>
            <a:r>
              <a:rPr lang="ru-RU" sz="24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endParaRPr lang="ru-RU" sz="2400" spc="5" dirty="0" smtClean="0">
              <a:solidFill>
                <a:schemeClr val="tx2">
                  <a:lumMod val="75000"/>
                </a:schemeClr>
              </a:solidFill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642620" marR="201930" indent="-342900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ощущения</a:t>
            </a:r>
            <a:r>
              <a:rPr lang="ru-RU" sz="2400" spc="5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предназначения</a:t>
            </a:r>
            <a:r>
              <a:rPr lang="ru-RU" sz="24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в</a:t>
            </a:r>
            <a:r>
              <a:rPr lang="ru-RU" sz="24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жизни;</a:t>
            </a:r>
            <a:r>
              <a:rPr lang="ru-RU" sz="24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endParaRPr lang="ru-RU" sz="2400" spc="5" dirty="0" smtClean="0">
              <a:solidFill>
                <a:schemeClr val="tx2">
                  <a:lumMod val="75000"/>
                </a:schemeClr>
              </a:solidFill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642620" marR="201930" indent="-342900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воспитание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уверенности</a:t>
            </a:r>
            <a:r>
              <a:rPr lang="ru-RU" sz="24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и т.д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.</a:t>
            </a:r>
          </a:p>
          <a:p>
            <a:pPr marL="642620" marR="201930" indent="-342900" algn="ctr">
              <a:lnSpc>
                <a:spcPct val="115000"/>
              </a:lnSpc>
              <a:spcAft>
                <a:spcPts val="0"/>
              </a:spcAft>
              <a:buFontTx/>
              <a:buChar char="-"/>
            </a:pPr>
            <a:endParaRPr lang="ru-RU" sz="2400" dirty="0">
              <a:solidFill>
                <a:schemeClr val="tx2">
                  <a:lumMod val="75000"/>
                </a:schemeClr>
              </a:solidFill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299720" marR="196850" indent="449580" algn="ctr">
              <a:lnSpc>
                <a:spcPct val="115000"/>
              </a:lnSpc>
              <a:spcBef>
                <a:spcPts val="5"/>
              </a:spcBef>
              <a:spcAft>
                <a:spcPts val="0"/>
              </a:spcAft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Негативно</a:t>
            </a:r>
            <a:r>
              <a:rPr lang="ru-RU" sz="24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на</a:t>
            </a:r>
            <a:r>
              <a:rPr lang="ru-RU" sz="24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развитие</a:t>
            </a:r>
            <a:r>
              <a:rPr lang="ru-RU" sz="24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жизнестойкости</a:t>
            </a:r>
            <a:r>
              <a:rPr lang="ru-RU" sz="24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в</a:t>
            </a:r>
            <a:r>
              <a:rPr lang="ru-RU" sz="24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детском</a:t>
            </a:r>
            <a:r>
              <a:rPr lang="ru-RU" sz="24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возрасте</a:t>
            </a:r>
            <a:r>
              <a:rPr lang="ru-RU" sz="24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может</a:t>
            </a:r>
            <a:r>
              <a:rPr lang="ru-RU" sz="24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повлиять недостаток</a:t>
            </a:r>
            <a:r>
              <a:rPr lang="ru-RU" sz="2400" spc="5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поддержки,</a:t>
            </a:r>
            <a:r>
              <a:rPr lang="ru-RU" sz="24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подбадривания</a:t>
            </a:r>
            <a:r>
              <a:rPr lang="ru-RU" sz="24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близкими,</a:t>
            </a:r>
            <a:r>
              <a:rPr lang="ru-RU" sz="24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недостаток</a:t>
            </a:r>
            <a:r>
              <a:rPr lang="ru-RU" sz="24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вовлечения</a:t>
            </a:r>
            <a:r>
              <a:rPr lang="ru-RU" sz="24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в</a:t>
            </a:r>
            <a:r>
              <a:rPr lang="ru-RU" sz="24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различные</a:t>
            </a:r>
            <a:r>
              <a:rPr lang="ru-RU" sz="24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мероприятия,</a:t>
            </a:r>
            <a:r>
              <a:rPr lang="ru-RU" sz="2400" spc="-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школьную жизнь,</a:t>
            </a:r>
            <a:r>
              <a:rPr lang="ru-RU" sz="2400" spc="-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отчужденность</a:t>
            </a:r>
            <a:r>
              <a:rPr lang="ru-RU" sz="24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от</a:t>
            </a:r>
            <a:r>
              <a:rPr lang="ru-RU" sz="2400" spc="-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значимых</a:t>
            </a:r>
            <a:r>
              <a:rPr lang="ru-RU" sz="24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взрослых</a:t>
            </a:r>
            <a:r>
              <a:rPr lang="ru-RU" sz="2400" spc="5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.</a:t>
            </a:r>
            <a:endParaRPr lang="ru-RU" sz="1200" dirty="0">
              <a:solidFill>
                <a:schemeClr val="tx2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69453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2428" y="711000"/>
            <a:ext cx="9707145" cy="5436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562697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3899" y="184608"/>
            <a:ext cx="11491413" cy="621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99720" marR="200660" indent="449580" algn="ctr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Особое</a:t>
            </a:r>
            <a:r>
              <a:rPr lang="ru-RU" sz="28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место</a:t>
            </a:r>
            <a:r>
              <a:rPr lang="ru-RU" sz="28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в</a:t>
            </a:r>
            <a:r>
              <a:rPr lang="ru-RU" sz="28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формировании</a:t>
            </a:r>
            <a:r>
              <a:rPr lang="ru-RU" sz="28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личности</a:t>
            </a:r>
            <a:r>
              <a:rPr lang="ru-RU" sz="28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ребенка</a:t>
            </a:r>
            <a:r>
              <a:rPr lang="ru-RU" sz="28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занимает</a:t>
            </a:r>
            <a:r>
              <a:rPr lang="ru-RU" sz="28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его</a:t>
            </a:r>
            <a:r>
              <a:rPr lang="ru-RU" sz="28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самооценка,</a:t>
            </a:r>
            <a:r>
              <a:rPr lang="ru-RU" sz="28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личностные особенности, находящиеся в непрерывном развитии – интересы, цели, ценности,</a:t>
            </a:r>
            <a:r>
              <a:rPr lang="ru-RU" sz="28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мотивы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.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endParaRPr lang="ru-RU" sz="2800" dirty="0" smtClean="0">
              <a:solidFill>
                <a:schemeClr val="tx2">
                  <a:lumMod val="75000"/>
                </a:schemeClr>
              </a:solidFill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299720" marR="200660" indent="449580" algn="ctr"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Уверенность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в себе нужна обучающемуся для реалистического, оптимистического и</a:t>
            </a:r>
            <a:r>
              <a:rPr lang="ru-RU" sz="28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активного</a:t>
            </a:r>
            <a:r>
              <a:rPr lang="ru-RU" sz="2800" spc="-1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отношения</a:t>
            </a:r>
            <a:r>
              <a:rPr lang="ru-RU" sz="2800" spc="-2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к</a:t>
            </a:r>
            <a:r>
              <a:rPr lang="ru-RU" sz="2800" spc="-2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своим</a:t>
            </a:r>
            <a:r>
              <a:rPr lang="ru-RU" sz="2800" spc="-1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недостаткам.</a:t>
            </a:r>
            <a:r>
              <a:rPr lang="ru-RU" sz="2800" spc="-1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Например,</a:t>
            </a:r>
            <a:r>
              <a:rPr lang="ru-RU" sz="2800" spc="1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«я этого</a:t>
            </a:r>
            <a:r>
              <a:rPr lang="ru-RU" sz="2800" spc="-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ещё</a:t>
            </a:r>
            <a:r>
              <a:rPr lang="ru-RU" sz="2800" spc="-1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не</a:t>
            </a:r>
            <a:r>
              <a:rPr lang="ru-RU" sz="2800" spc="-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умею,</a:t>
            </a:r>
            <a:r>
              <a:rPr lang="ru-RU" sz="2800" spc="-1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но</a:t>
            </a:r>
            <a:r>
              <a:rPr lang="ru-RU" sz="2800" spc="-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научусь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».</a:t>
            </a:r>
          </a:p>
          <a:p>
            <a:pPr marL="299720" marR="200660" indent="449580" algn="ctr">
              <a:lnSpc>
                <a:spcPct val="115000"/>
              </a:lnSpc>
              <a:spcAft>
                <a:spcPts val="0"/>
              </a:spcAft>
            </a:pPr>
            <a:endParaRPr lang="ru-RU" sz="2800" dirty="0">
              <a:solidFill>
                <a:schemeClr val="tx2">
                  <a:lumMod val="75000"/>
                </a:schemeClr>
              </a:solidFill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algn="ctr"/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Младший</a:t>
            </a:r>
            <a:r>
              <a:rPr lang="ru-RU" sz="28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школьный</a:t>
            </a:r>
            <a:r>
              <a:rPr lang="ru-RU" sz="28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возраст</a:t>
            </a:r>
            <a:r>
              <a:rPr lang="ru-RU" sz="28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наиболее</a:t>
            </a:r>
            <a:r>
              <a:rPr lang="ru-RU" sz="28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благоприятен</a:t>
            </a:r>
            <a:r>
              <a:rPr lang="ru-RU" sz="28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для</a:t>
            </a:r>
            <a:r>
              <a:rPr lang="ru-RU" sz="28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формирования</a:t>
            </a:r>
            <a:r>
              <a:rPr lang="ru-RU" sz="28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волевых</a:t>
            </a:r>
            <a:r>
              <a:rPr lang="ru-RU" sz="28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качеств – заставлять себя работать систематически, доводить начатое до конца, сдерживать</a:t>
            </a:r>
            <a:r>
              <a:rPr lang="ru-RU" sz="28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мешающие</a:t>
            </a:r>
            <a:r>
              <a:rPr lang="ru-RU" sz="2800" spc="-1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делу</a:t>
            </a:r>
            <a:r>
              <a:rPr lang="ru-RU" sz="2800" spc="-3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эмоции, внимательно</a:t>
            </a:r>
            <a:r>
              <a:rPr lang="ru-RU" sz="2800" spc="-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слушать</a:t>
            </a:r>
            <a:r>
              <a:rPr lang="ru-RU" sz="2800" spc="1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учителя,</a:t>
            </a:r>
            <a:r>
              <a:rPr lang="ru-RU" sz="2800" spc="-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принимать</a:t>
            </a:r>
            <a:r>
              <a:rPr lang="ru-RU" sz="2800" spc="-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требования</a:t>
            </a:r>
            <a:endParaRPr lang="ru-RU" sz="2800" dirty="0">
              <a:solidFill>
                <a:schemeClr val="tx2">
                  <a:lumMod val="75000"/>
                </a:schemeClr>
              </a:solidFill>
              <a:effectLst/>
              <a:latin typeface="Comic Sans MS" panose="030F0702030302020204" pitchFamily="66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61922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04966" y="659391"/>
            <a:ext cx="11218459" cy="5739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319020" lvl="0" algn="ctr">
              <a:lnSpc>
                <a:spcPct val="115000"/>
              </a:lnSpc>
              <a:spcBef>
                <a:spcPts val="205"/>
              </a:spcBef>
              <a:spcAft>
                <a:spcPts val="0"/>
              </a:spcAft>
              <a:buClr>
                <a:srgbClr val="1A1A1A"/>
              </a:buClr>
              <a:buSzPts val="1200"/>
              <a:tabLst>
                <a:tab pos="465455" algn="l"/>
              </a:tabLst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Жизнестойкие</a:t>
            </a:r>
            <a:r>
              <a:rPr lang="ru-RU" sz="2400" b="1" spc="-2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дети</a:t>
            </a:r>
            <a:r>
              <a:rPr lang="ru-RU" sz="2400" b="1" spc="-1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обладают</a:t>
            </a:r>
            <a:r>
              <a:rPr lang="ru-RU" sz="2400" b="1" spc="-2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такими</a:t>
            </a:r>
            <a:r>
              <a:rPr lang="ru-RU" sz="2400" b="1" spc="-1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качествами,</a:t>
            </a:r>
            <a:r>
              <a:rPr lang="ru-RU" sz="2400" b="1" spc="-1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как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:</a:t>
            </a:r>
          </a:p>
          <a:p>
            <a:pPr marR="2319020" lvl="0" algn="ctr">
              <a:spcBef>
                <a:spcPts val="205"/>
              </a:spcBef>
              <a:spcAft>
                <a:spcPts val="0"/>
              </a:spcAft>
              <a:buClr>
                <a:srgbClr val="1A1A1A"/>
              </a:buClr>
              <a:buSzPts val="1200"/>
              <a:tabLst>
                <a:tab pos="465455" algn="l"/>
              </a:tabLst>
            </a:pPr>
            <a:endParaRPr lang="ru-RU" sz="2400" dirty="0">
              <a:solidFill>
                <a:schemeClr val="tx2">
                  <a:lumMod val="75000"/>
                </a:schemeClr>
              </a:solidFill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742950" marR="203835" lvl="1" indent="-285750" algn="just">
              <a:spcAft>
                <a:spcPts val="0"/>
              </a:spcAft>
              <a:buClr>
                <a:srgbClr val="1A1A1A"/>
              </a:buClr>
              <a:buSzPts val="1200"/>
              <a:buFont typeface="Times New Roman" panose="02020603050405020304" pitchFamily="18" charset="0"/>
              <a:buChar char="-"/>
              <a:tabLst>
                <a:tab pos="897890" algn="l"/>
              </a:tabLst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высокая</a:t>
            </a:r>
            <a:r>
              <a:rPr lang="ru-RU" sz="24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адаптивность</a:t>
            </a:r>
            <a:r>
              <a:rPr lang="ru-RU" sz="24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(такие</a:t>
            </a:r>
            <a:r>
              <a:rPr lang="ru-RU" sz="24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дети</a:t>
            </a:r>
            <a:r>
              <a:rPr lang="ru-RU" sz="24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социально</a:t>
            </a:r>
            <a:r>
              <a:rPr lang="ru-RU" sz="24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компетентны,</a:t>
            </a:r>
            <a:r>
              <a:rPr lang="ru-RU" sz="24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умеют</a:t>
            </a:r>
            <a:r>
              <a:rPr lang="ru-RU" sz="24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вести</a:t>
            </a:r>
            <a:r>
              <a:rPr lang="ru-RU" sz="24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себя</a:t>
            </a:r>
            <a:r>
              <a:rPr lang="ru-RU" sz="24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непринужденно</a:t>
            </a:r>
            <a:r>
              <a:rPr lang="ru-RU" sz="24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как</a:t>
            </a:r>
            <a:r>
              <a:rPr lang="ru-RU" sz="24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в</a:t>
            </a:r>
            <a:r>
              <a:rPr lang="ru-RU" sz="24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обществе</a:t>
            </a:r>
            <a:r>
              <a:rPr lang="ru-RU" sz="24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своих</a:t>
            </a:r>
            <a:r>
              <a:rPr lang="ru-RU" sz="24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сверстников,</a:t>
            </a:r>
            <a:r>
              <a:rPr lang="ru-RU" sz="24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так</a:t>
            </a:r>
            <a:r>
              <a:rPr lang="ru-RU" sz="24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и</a:t>
            </a:r>
            <a:r>
              <a:rPr lang="ru-RU" sz="24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среди</a:t>
            </a:r>
            <a:r>
              <a:rPr lang="ru-RU" sz="24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взрослых.</a:t>
            </a:r>
            <a:r>
              <a:rPr lang="ru-RU" sz="24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Они</a:t>
            </a:r>
            <a:r>
              <a:rPr lang="ru-RU" sz="24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умеют</a:t>
            </a:r>
            <a:r>
              <a:rPr lang="ru-RU" sz="24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расположить к себе</a:t>
            </a:r>
            <a:r>
              <a:rPr lang="ru-RU" sz="2400" spc="-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окружающих);</a:t>
            </a:r>
          </a:p>
          <a:p>
            <a:pPr marL="742950" marR="200660" lvl="1" indent="-285750" algn="just">
              <a:spcAft>
                <a:spcPts val="0"/>
              </a:spcAft>
              <a:buClr>
                <a:srgbClr val="1A1A1A"/>
              </a:buClr>
              <a:buSzPts val="1200"/>
              <a:buFont typeface="Times New Roman" panose="02020603050405020304" pitchFamily="18" charset="0"/>
              <a:buChar char="-"/>
              <a:tabLst>
                <a:tab pos="850900" algn="l"/>
              </a:tabLst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уверенность в себе (трудности только подзадоривают, непредвиденные ситуации не</a:t>
            </a:r>
            <a:r>
              <a:rPr lang="ru-RU" sz="24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смущают);</a:t>
            </a:r>
          </a:p>
          <a:p>
            <a:pPr marL="742950" lvl="1" indent="-285750" algn="just">
              <a:spcAft>
                <a:spcPts val="0"/>
              </a:spcAft>
              <a:buClr>
                <a:srgbClr val="1A1A1A"/>
              </a:buClr>
              <a:buSzPts val="1200"/>
              <a:buFont typeface="Times New Roman" panose="02020603050405020304" pitchFamily="18" charset="0"/>
              <a:buChar char="-"/>
              <a:tabLst>
                <a:tab pos="838835" algn="l"/>
              </a:tabLst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независимость</a:t>
            </a:r>
            <a:r>
              <a:rPr lang="ru-RU" sz="2400" spc="-1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(такие</a:t>
            </a:r>
            <a:r>
              <a:rPr lang="ru-RU" sz="2400" spc="-1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люди</a:t>
            </a:r>
            <a:r>
              <a:rPr lang="ru-RU" sz="2400" spc="-1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живут</a:t>
            </a:r>
            <a:r>
              <a:rPr lang="ru-RU" sz="2400" spc="-1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своим</a:t>
            </a:r>
            <a:r>
              <a:rPr lang="ru-RU" sz="2400" spc="2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умом, у</a:t>
            </a:r>
            <a:r>
              <a:rPr lang="ru-RU" sz="2400" spc="-3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них</a:t>
            </a:r>
            <a:r>
              <a:rPr lang="ru-RU" sz="2400" spc="-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имеется</a:t>
            </a:r>
            <a:r>
              <a:rPr lang="ru-RU" sz="2400" spc="-1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свое</a:t>
            </a:r>
            <a:r>
              <a:rPr lang="ru-RU" sz="2400" spc="-2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мнение);</a:t>
            </a:r>
          </a:p>
          <a:p>
            <a:pPr marL="742950" marR="200660" lvl="1" indent="-285750" algn="just">
              <a:spcBef>
                <a:spcPts val="190"/>
              </a:spcBef>
              <a:spcAft>
                <a:spcPts val="0"/>
              </a:spcAft>
              <a:buClr>
                <a:srgbClr val="1A1A1A"/>
              </a:buClr>
              <a:buSzPts val="1200"/>
              <a:buFont typeface="Times New Roman" panose="02020603050405020304" pitchFamily="18" charset="0"/>
              <a:buChar char="-"/>
              <a:tabLst>
                <a:tab pos="864870" algn="l"/>
              </a:tabLst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стремление к достижениям (такие люди стремятся демонстрировать окружающим</a:t>
            </a:r>
            <a:r>
              <a:rPr lang="ru-RU" sz="24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свои</a:t>
            </a:r>
            <a:r>
              <a:rPr lang="ru-RU" sz="2400" spc="-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достижения,</a:t>
            </a:r>
            <a:r>
              <a:rPr lang="ru-RU" sz="2400" spc="1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успехи,</a:t>
            </a:r>
            <a:r>
              <a:rPr lang="ru-RU" sz="2400" spc="-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способности., что доставляет</a:t>
            </a:r>
            <a:r>
              <a:rPr lang="ru-RU" sz="2400" spc="-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им</a:t>
            </a:r>
            <a:r>
              <a:rPr lang="ru-RU" sz="2400" spc="-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радость);</a:t>
            </a:r>
          </a:p>
          <a:p>
            <a:pPr marL="742950" marR="202565" lvl="1" indent="-285750" algn="just">
              <a:spcAft>
                <a:spcPts val="0"/>
              </a:spcAft>
              <a:buClr>
                <a:srgbClr val="1A1A1A"/>
              </a:buClr>
              <a:buSzPts val="1200"/>
              <a:buFont typeface="Times New Roman" panose="02020603050405020304" pitchFamily="18" charset="0"/>
              <a:buChar char="-"/>
              <a:tabLst>
                <a:tab pos="866140" algn="l"/>
              </a:tabLst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ограниченность контактов (имеют несколько устойчивых и постоянных клиентов,</a:t>
            </a:r>
            <a:r>
              <a:rPr lang="ru-RU" sz="24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что</a:t>
            </a:r>
            <a:r>
              <a:rPr lang="ru-RU" sz="2400" spc="-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способствует их</a:t>
            </a:r>
            <a:r>
              <a:rPr lang="ru-RU" sz="2400" spc="1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безопасности</a:t>
            </a:r>
            <a:r>
              <a:rPr lang="ru-RU" sz="2400" spc="-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и</a:t>
            </a:r>
            <a:r>
              <a:rPr lang="ru-RU" sz="2400" spc="-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защищенности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).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Comic Sans MS" panose="030F0702030302020204" pitchFamily="66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27410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91319" y="620539"/>
            <a:ext cx="11436824" cy="55430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99720" marR="198755" lvl="0" indent="449580" algn="ctr">
              <a:lnSpc>
                <a:spcPct val="115000"/>
              </a:lnSpc>
            </a:pP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Таким образом, можно сделать вывод, что в младшем школьном возрасте необходимо</a:t>
            </a:r>
            <a:r>
              <a:rPr lang="ru-RU" sz="28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развивать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:</a:t>
            </a:r>
          </a:p>
          <a:p>
            <a:pPr marL="299720" marR="198755" lvl="0" indent="449580" algn="ctr">
              <a:lnSpc>
                <a:spcPct val="115000"/>
              </a:lnSpc>
            </a:pPr>
            <a:endParaRPr lang="ru-RU" sz="2800" dirty="0">
              <a:solidFill>
                <a:schemeClr val="tx2">
                  <a:lumMod val="75000"/>
                </a:schemeClr>
              </a:solidFill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742950" marR="202565" lvl="1" indent="-285750">
              <a:lnSpc>
                <a:spcPct val="115000"/>
              </a:lnSpc>
              <a:buClr>
                <a:srgbClr val="1A1A1A"/>
              </a:buClr>
              <a:buSzPts val="1200"/>
              <a:buFont typeface="Times New Roman" panose="02020603050405020304" pitchFamily="18" charset="0"/>
              <a:buChar char="-"/>
              <a:tabLst>
                <a:tab pos="875030" algn="l"/>
              </a:tabLst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Навыки интеллектуальной</a:t>
            </a:r>
            <a:r>
              <a:rPr lang="ru-RU" sz="2800" b="1" spc="255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деятельности</a:t>
            </a:r>
            <a:r>
              <a:rPr lang="ru-RU" sz="2800" b="1" spc="26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(позитивный</a:t>
            </a:r>
            <a:r>
              <a:rPr lang="ru-RU" sz="2800" spc="25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анализ</a:t>
            </a:r>
            <a:r>
              <a:rPr lang="ru-RU" sz="2800" spc="25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трудных</a:t>
            </a:r>
            <a:r>
              <a:rPr lang="ru-RU" sz="2800" spc="26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жизненных</a:t>
            </a:r>
            <a:r>
              <a:rPr lang="ru-RU" sz="2800" spc="-28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ситуаций,</a:t>
            </a:r>
            <a:r>
              <a:rPr lang="ru-RU" sz="2800" spc="-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расширение</a:t>
            </a:r>
            <a:r>
              <a:rPr lang="ru-RU" sz="2800" spc="-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кругозора,</a:t>
            </a:r>
            <a:r>
              <a:rPr lang="ru-RU" sz="2800" spc="-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внутренней культуры.</a:t>
            </a:r>
          </a:p>
          <a:p>
            <a:pPr marL="742950" marR="205105" lvl="1" indent="-285750">
              <a:lnSpc>
                <a:spcPct val="115000"/>
              </a:lnSpc>
              <a:buClr>
                <a:srgbClr val="1A1A1A"/>
              </a:buClr>
              <a:buSzPts val="1200"/>
              <a:buFont typeface="Times New Roman" panose="02020603050405020304" pitchFamily="18" charset="0"/>
              <a:buChar char="-"/>
              <a:tabLst>
                <a:tab pos="950595" algn="l"/>
                <a:tab pos="951230" algn="l"/>
                <a:tab pos="2307590" algn="l"/>
                <a:tab pos="3003550" algn="l"/>
                <a:tab pos="3923030" algn="l"/>
                <a:tab pos="4951095" algn="l"/>
                <a:tab pos="5252720" algn="l"/>
                <a:tab pos="6332220" algn="l"/>
              </a:tabLst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Коммуникативные навыки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(адекватное реагирование на справедливую </a:t>
            </a:r>
            <a:r>
              <a:rPr lang="ru-RU" sz="2800" spc="-10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и</a:t>
            </a:r>
            <a:r>
              <a:rPr lang="ru-RU" sz="2800" spc="-285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несправедливую</a:t>
            </a:r>
            <a:r>
              <a:rPr lang="ru-RU" sz="2800" spc="-1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критику,</a:t>
            </a:r>
            <a:r>
              <a:rPr lang="ru-RU" sz="2800" spc="-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социальная</a:t>
            </a:r>
            <a:r>
              <a:rPr lang="ru-RU" sz="2800" spc="-1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поддержка,</a:t>
            </a:r>
            <a:r>
              <a:rPr lang="ru-RU" sz="2800" spc="-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просьбы,</a:t>
            </a:r>
            <a:r>
              <a:rPr lang="ru-RU" sz="28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умение</a:t>
            </a:r>
            <a:r>
              <a:rPr lang="ru-RU" sz="2800" spc="1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сказать</a:t>
            </a:r>
            <a:r>
              <a:rPr lang="ru-RU" sz="2800" spc="1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«нет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».</a:t>
            </a:r>
          </a:p>
          <a:p>
            <a:pPr marL="742950" marR="205105" lvl="1" indent="-285750">
              <a:lnSpc>
                <a:spcPct val="115000"/>
              </a:lnSpc>
              <a:buClr>
                <a:srgbClr val="1A1A1A"/>
              </a:buClr>
              <a:buSzPts val="1200"/>
              <a:buFont typeface="Times New Roman" panose="02020603050405020304" pitchFamily="18" charset="0"/>
              <a:buChar char="-"/>
              <a:tabLst>
                <a:tab pos="950595" algn="l"/>
                <a:tab pos="951230" algn="l"/>
                <a:tab pos="2307590" algn="l"/>
                <a:tab pos="3003550" algn="l"/>
                <a:tab pos="3923030" algn="l"/>
                <a:tab pos="4951095" algn="l"/>
                <a:tab pos="5252720" algn="l"/>
                <a:tab pos="6332220" algn="l"/>
              </a:tabLst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Навыки совладающего</a:t>
            </a:r>
            <a:r>
              <a:rPr lang="ru-RU" sz="2800" b="1" spc="5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поведения</a:t>
            </a:r>
            <a:r>
              <a:rPr lang="ru-RU" sz="2800" b="1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(</a:t>
            </a:r>
            <a:r>
              <a:rPr lang="ru-RU" sz="2800" dirty="0" err="1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самопринятие</a:t>
            </a:r>
            <a:r>
              <a:rPr lang="ru-RU" sz="2800" spc="28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и</a:t>
            </a:r>
            <a:r>
              <a:rPr lang="ru-RU" sz="2800" spc="1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самоуважение;</a:t>
            </a:r>
            <a:r>
              <a:rPr lang="ru-RU" sz="2800" spc="2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уверенность</a:t>
            </a:r>
            <a:r>
              <a:rPr lang="ru-RU" sz="2800" spc="1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в</a:t>
            </a:r>
            <a:r>
              <a:rPr lang="ru-RU" sz="2800" spc="-28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себе;</a:t>
            </a:r>
            <a:r>
              <a:rPr lang="ru-RU" sz="2800" spc="-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волевые</a:t>
            </a:r>
            <a:r>
              <a:rPr lang="ru-RU" sz="2800" spc="1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усилия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)</a:t>
            </a:r>
            <a:r>
              <a:rPr lang="ru-RU" sz="2800" spc="-5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.</a:t>
            </a:r>
            <a:endParaRPr lang="ru-RU" sz="2800" dirty="0">
              <a:solidFill>
                <a:schemeClr val="tx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08709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0627" y="313821"/>
            <a:ext cx="10590663" cy="64735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99720" marR="195580" indent="449580" algn="ctr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Для</a:t>
            </a:r>
            <a:r>
              <a:rPr lang="ru-RU" sz="28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разрешения</a:t>
            </a:r>
            <a:r>
              <a:rPr lang="ru-RU" sz="28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возрастных</a:t>
            </a:r>
            <a:r>
              <a:rPr lang="ru-RU" sz="28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кризисов</a:t>
            </a:r>
            <a:r>
              <a:rPr lang="ru-RU" sz="28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и</a:t>
            </a:r>
            <a:r>
              <a:rPr lang="ru-RU" sz="28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развития</a:t>
            </a:r>
            <a:r>
              <a:rPr lang="ru-RU" sz="28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жизнестойких</a:t>
            </a:r>
            <a:r>
              <a:rPr lang="ru-RU" sz="28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навыков</a:t>
            </a:r>
            <a:r>
              <a:rPr lang="ru-RU" sz="28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в</a:t>
            </a:r>
            <a:r>
              <a:rPr lang="ru-RU" sz="28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подростковом</a:t>
            </a:r>
            <a:r>
              <a:rPr lang="ru-RU" sz="28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возрасте</a:t>
            </a:r>
            <a:r>
              <a:rPr lang="ru-RU" sz="28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молодой</a:t>
            </a:r>
            <a:r>
              <a:rPr lang="ru-RU" sz="28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человек</a:t>
            </a:r>
            <a:r>
              <a:rPr lang="ru-RU" sz="28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должен</a:t>
            </a:r>
            <a:r>
              <a:rPr lang="ru-RU" sz="28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быть</a:t>
            </a:r>
            <a:r>
              <a:rPr lang="ru-RU" sz="28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снабжен</a:t>
            </a:r>
            <a:r>
              <a:rPr lang="ru-RU" sz="28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психологическими</a:t>
            </a:r>
            <a:r>
              <a:rPr lang="ru-RU" sz="2800" b="1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средствами</a:t>
            </a:r>
            <a:r>
              <a:rPr lang="ru-RU" sz="2800" dirty="0" smtClean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:</a:t>
            </a:r>
          </a:p>
          <a:p>
            <a:pPr marL="299720" marR="195580" indent="449580" algn="ctr">
              <a:lnSpc>
                <a:spcPct val="115000"/>
              </a:lnSpc>
              <a:spcAft>
                <a:spcPts val="0"/>
              </a:spcAft>
            </a:pPr>
            <a:endParaRPr lang="ru-RU" sz="28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742950" lvl="1" indent="-285750">
              <a:spcAft>
                <a:spcPts val="0"/>
              </a:spcAft>
              <a:buClr>
                <a:srgbClr val="1A1A1A"/>
              </a:buClr>
              <a:buSzPts val="1200"/>
              <a:buFont typeface="Times New Roman" panose="02020603050405020304" pitchFamily="18" charset="0"/>
              <a:buChar char="-"/>
              <a:tabLst>
                <a:tab pos="838835" algn="l"/>
              </a:tabLst>
            </a:pPr>
            <a:r>
              <a:rPr lang="ru-RU" sz="28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развитие</a:t>
            </a:r>
            <a:r>
              <a:rPr lang="ru-RU" sz="2800" spc="-3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социальных</a:t>
            </a:r>
            <a:r>
              <a:rPr lang="ru-RU" sz="2800" spc="-2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умений,</a:t>
            </a:r>
            <a:r>
              <a:rPr lang="ru-RU" sz="2800" spc="-2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создающий</a:t>
            </a:r>
            <a:r>
              <a:rPr lang="ru-RU" sz="2800" spc="-2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высокий</a:t>
            </a:r>
            <a:r>
              <a:rPr lang="ru-RU" sz="2800" spc="-1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уровень «Я</a:t>
            </a:r>
            <a:r>
              <a:rPr lang="ru-RU" sz="2800" spc="-1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могу»;</a:t>
            </a:r>
            <a:endParaRPr lang="ru-RU" sz="28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742950" lvl="1" indent="-285750">
              <a:spcBef>
                <a:spcPts val="185"/>
              </a:spcBef>
              <a:spcAft>
                <a:spcPts val="0"/>
              </a:spcAft>
              <a:buClr>
                <a:srgbClr val="1A1A1A"/>
              </a:buClr>
              <a:buSzPts val="1200"/>
              <a:buFont typeface="Times New Roman" panose="02020603050405020304" pitchFamily="18" charset="0"/>
              <a:buChar char="-"/>
              <a:tabLst>
                <a:tab pos="838835" algn="l"/>
              </a:tabLst>
            </a:pPr>
            <a:r>
              <a:rPr lang="ru-RU" sz="28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совместная</a:t>
            </a:r>
            <a:r>
              <a:rPr lang="ru-RU" sz="2800" spc="-1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деятельность</a:t>
            </a:r>
            <a:r>
              <a:rPr lang="ru-RU" sz="2800" spc="-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со</a:t>
            </a:r>
            <a:r>
              <a:rPr lang="ru-RU" sz="2800" spc="-1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значимым</a:t>
            </a:r>
            <a:r>
              <a:rPr lang="ru-RU" sz="2800" spc="-2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взрослым;</a:t>
            </a:r>
          </a:p>
          <a:p>
            <a:pPr marL="742950" lvl="1" indent="-285750">
              <a:spcBef>
                <a:spcPts val="185"/>
              </a:spcBef>
              <a:spcAft>
                <a:spcPts val="0"/>
              </a:spcAft>
              <a:buClr>
                <a:srgbClr val="1A1A1A"/>
              </a:buClr>
              <a:buSzPts val="1200"/>
              <a:buFont typeface="Times New Roman" panose="02020603050405020304" pitchFamily="18" charset="0"/>
              <a:buChar char="-"/>
              <a:tabLst>
                <a:tab pos="838835" algn="l"/>
              </a:tabLst>
            </a:pPr>
            <a:r>
              <a:rPr lang="ru-RU" sz="2800" dirty="0" smtClean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чувство </a:t>
            </a:r>
            <a:r>
              <a:rPr lang="ru-RU" sz="28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«</a:t>
            </a:r>
            <a:r>
              <a:rPr lang="ru-RU" sz="2800" dirty="0" err="1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выключенности</a:t>
            </a:r>
            <a:r>
              <a:rPr lang="ru-RU" sz="28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» из социума, из существующих форм коллективности, «это</a:t>
            </a:r>
            <a:r>
              <a:rPr lang="ru-RU" sz="2800" spc="-28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уход</a:t>
            </a:r>
            <a:r>
              <a:rPr lang="ru-RU" sz="28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от</a:t>
            </a:r>
            <a:r>
              <a:rPr lang="ru-RU" sz="28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внешнего</a:t>
            </a:r>
            <a:r>
              <a:rPr lang="ru-RU" sz="28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функционирования,</a:t>
            </a:r>
            <a:r>
              <a:rPr lang="ru-RU" sz="28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самоуглубление-</a:t>
            </a:r>
            <a:r>
              <a:rPr lang="ru-RU" sz="28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необходимая</a:t>
            </a:r>
            <a:r>
              <a:rPr lang="ru-RU" sz="28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фаза</a:t>
            </a:r>
            <a:r>
              <a:rPr lang="ru-RU" sz="28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личностного</a:t>
            </a:r>
            <a:r>
              <a:rPr lang="ru-RU" sz="28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развития».</a:t>
            </a:r>
            <a:r>
              <a:rPr lang="ru-RU" sz="28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Такое</a:t>
            </a:r>
            <a:r>
              <a:rPr lang="ru-RU" sz="28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сознание</a:t>
            </a:r>
            <a:r>
              <a:rPr lang="ru-RU" sz="28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своей</a:t>
            </a:r>
            <a:r>
              <a:rPr lang="ru-RU" sz="28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обособленности</a:t>
            </a:r>
            <a:r>
              <a:rPr lang="ru-RU" sz="28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помогает</a:t>
            </a:r>
            <a:r>
              <a:rPr lang="ru-RU" sz="28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человеку</a:t>
            </a:r>
            <a:r>
              <a:rPr lang="ru-RU" sz="28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сохранять</a:t>
            </a:r>
            <a:r>
              <a:rPr lang="ru-RU" sz="28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свою</a:t>
            </a:r>
            <a:r>
              <a:rPr lang="ru-RU" sz="28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самостоятельную</a:t>
            </a:r>
            <a:r>
              <a:rPr lang="ru-RU" sz="2800" spc="-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целостность.</a:t>
            </a:r>
            <a:r>
              <a:rPr lang="ru-RU" sz="2800" spc="10" dirty="0" smtClean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endParaRPr lang="ru-RU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61232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3899" y="220888"/>
            <a:ext cx="11423175" cy="6430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9935" indent="449580" algn="ctr">
              <a:spcBef>
                <a:spcPts val="205"/>
              </a:spcBef>
            </a:pPr>
            <a:r>
              <a:rPr lang="ru-RU" sz="28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Формирование</a:t>
            </a:r>
            <a:r>
              <a:rPr lang="ru-RU" sz="2800" spc="-2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жизненной</a:t>
            </a:r>
            <a:r>
              <a:rPr lang="ru-RU" sz="2800" spc="-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устойчивости</a:t>
            </a:r>
            <a:r>
              <a:rPr lang="ru-RU" sz="2800" spc="-1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подростков</a:t>
            </a:r>
            <a:r>
              <a:rPr lang="ru-RU" sz="2800" spc="-2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и</a:t>
            </a:r>
            <a:r>
              <a:rPr lang="ru-RU" sz="2800" spc="-2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юношей</a:t>
            </a:r>
            <a:r>
              <a:rPr lang="ru-RU" sz="2800" spc="-2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обязательно</a:t>
            </a:r>
            <a:r>
              <a:rPr lang="ru-RU" sz="2800" spc="-1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включает:</a:t>
            </a:r>
            <a:endParaRPr lang="ru-RU" sz="28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742950" marR="200660" lvl="1" indent="-285750">
              <a:lnSpc>
                <a:spcPct val="115000"/>
              </a:lnSpc>
              <a:spcBef>
                <a:spcPts val="205"/>
              </a:spcBef>
              <a:spcAft>
                <a:spcPts val="0"/>
              </a:spcAft>
              <a:buClr>
                <a:srgbClr val="1A1A1A"/>
              </a:buClr>
              <a:buSzPts val="1200"/>
              <a:buFont typeface="Times New Roman" panose="02020603050405020304" pitchFamily="18" charset="0"/>
              <a:buChar char="-"/>
              <a:tabLst>
                <a:tab pos="973455" algn="l"/>
                <a:tab pos="974090" algn="l"/>
                <a:tab pos="1721485" algn="l"/>
                <a:tab pos="2680335" algn="l"/>
                <a:tab pos="3509010" algn="l"/>
                <a:tab pos="4366895" algn="l"/>
                <a:tab pos="5189220" algn="l"/>
              </a:tabLst>
            </a:pPr>
            <a:r>
              <a:rPr lang="ru-RU" sz="28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развитие	ценностных	установок	(значимые	</a:t>
            </a:r>
            <a:r>
              <a:rPr lang="ru-RU" sz="2800" dirty="0" smtClean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ценности: жизнерадостность</a:t>
            </a:r>
            <a:r>
              <a:rPr lang="ru-RU" sz="28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,</a:t>
            </a:r>
            <a:r>
              <a:rPr lang="ru-RU" sz="2800" spc="-28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образованность,</a:t>
            </a:r>
            <a:r>
              <a:rPr lang="ru-RU" sz="2800" spc="-1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смелость в</a:t>
            </a:r>
            <a:r>
              <a:rPr lang="ru-RU" sz="2800" spc="-1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отстаивании</a:t>
            </a:r>
            <a:r>
              <a:rPr lang="ru-RU" sz="2800" spc="-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своего</a:t>
            </a:r>
            <a:r>
              <a:rPr lang="ru-RU" sz="2800" spc="-1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мнения,</a:t>
            </a:r>
            <a:r>
              <a:rPr lang="ru-RU" sz="2800" spc="-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взглядов,</a:t>
            </a:r>
            <a:r>
              <a:rPr lang="ru-RU" sz="2800" spc="-1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твердая</a:t>
            </a:r>
            <a:r>
              <a:rPr lang="ru-RU" sz="2800" spc="-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воля</a:t>
            </a:r>
            <a:r>
              <a:rPr lang="ru-RU" sz="2800" dirty="0" smtClean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.),</a:t>
            </a:r>
            <a:endParaRPr lang="ru-RU" sz="28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742950" marR="202565" lvl="1" indent="-285750">
              <a:lnSpc>
                <a:spcPct val="115000"/>
              </a:lnSpc>
              <a:spcBef>
                <a:spcPts val="5"/>
              </a:spcBef>
              <a:spcAft>
                <a:spcPts val="0"/>
              </a:spcAft>
              <a:buClr>
                <a:srgbClr val="1A1A1A"/>
              </a:buClr>
              <a:buSzPts val="1200"/>
              <a:buFont typeface="Times New Roman" panose="02020603050405020304" pitchFamily="18" charset="0"/>
              <a:buChar char="-"/>
              <a:tabLst>
                <a:tab pos="862965" algn="l"/>
              </a:tabLst>
            </a:pPr>
            <a:r>
              <a:rPr lang="ru-RU" sz="28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временная</a:t>
            </a:r>
            <a:r>
              <a:rPr lang="ru-RU" sz="2800" spc="17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перспектива</a:t>
            </a:r>
            <a:r>
              <a:rPr lang="ru-RU" sz="2800" spc="16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(связана</a:t>
            </a:r>
            <a:r>
              <a:rPr lang="ru-RU" sz="2800" spc="17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</a:t>
            </a:r>
            <a:r>
              <a:rPr lang="ru-RU" sz="2800" spc="18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развитием</a:t>
            </a:r>
            <a:r>
              <a:rPr lang="ru-RU" sz="2800" spc="17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мотивационной</a:t>
            </a:r>
            <a:r>
              <a:rPr lang="ru-RU" sz="2800" spc="18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сферы</a:t>
            </a:r>
            <a:r>
              <a:rPr lang="ru-RU" sz="2800" spc="17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и</a:t>
            </a:r>
            <a:r>
              <a:rPr lang="ru-RU" sz="2800" spc="18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необходима</a:t>
            </a:r>
            <a:r>
              <a:rPr lang="ru-RU" sz="2800" spc="-28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для</a:t>
            </a:r>
            <a:r>
              <a:rPr lang="ru-RU" sz="2800" spc="-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собственной самореализации</a:t>
            </a:r>
            <a:r>
              <a:rPr lang="ru-RU" sz="2800" dirty="0" smtClean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.),</a:t>
            </a:r>
          </a:p>
          <a:p>
            <a:pPr marL="742950" marR="202565" lvl="1" indent="-285750">
              <a:lnSpc>
                <a:spcPct val="115000"/>
              </a:lnSpc>
              <a:spcBef>
                <a:spcPts val="5"/>
              </a:spcBef>
              <a:spcAft>
                <a:spcPts val="0"/>
              </a:spcAft>
              <a:buClr>
                <a:srgbClr val="1A1A1A"/>
              </a:buClr>
              <a:buSzPts val="1200"/>
              <a:buFont typeface="Times New Roman" panose="02020603050405020304" pitchFamily="18" charset="0"/>
              <a:buChar char="-"/>
              <a:tabLst>
                <a:tab pos="862965" algn="l"/>
              </a:tabLst>
            </a:pPr>
            <a:r>
              <a:rPr lang="ru-RU" sz="2800" dirty="0" smtClean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смысловая</a:t>
            </a:r>
            <a:r>
              <a:rPr lang="ru-RU" sz="2800" spc="5" dirty="0" smtClean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саморегуляция</a:t>
            </a:r>
            <a:r>
              <a:rPr lang="ru-RU" sz="28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(связана</a:t>
            </a:r>
            <a:r>
              <a:rPr lang="ru-RU" sz="28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со</a:t>
            </a:r>
            <a:r>
              <a:rPr lang="ru-RU" sz="28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смыслопорождением</a:t>
            </a:r>
            <a:r>
              <a:rPr lang="ru-RU" sz="28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,</a:t>
            </a:r>
            <a:r>
              <a:rPr lang="ru-RU" sz="28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когда</a:t>
            </a:r>
            <a:r>
              <a:rPr lang="ru-RU" sz="28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возникают</a:t>
            </a:r>
            <a:r>
              <a:rPr lang="ru-RU" sz="2800" spc="-28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критические</a:t>
            </a:r>
            <a:r>
              <a:rPr lang="ru-RU" sz="28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жизненные</a:t>
            </a:r>
            <a:r>
              <a:rPr lang="ru-RU" sz="28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ситуации</a:t>
            </a:r>
            <a:r>
              <a:rPr lang="ru-RU" sz="28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в</a:t>
            </a:r>
            <a:r>
              <a:rPr lang="ru-RU" sz="28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межличностных</a:t>
            </a:r>
            <a:r>
              <a:rPr lang="ru-RU" sz="28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отношениях:</a:t>
            </a:r>
            <a:r>
              <a:rPr lang="ru-RU" sz="28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любовь,</a:t>
            </a:r>
            <a:r>
              <a:rPr lang="ru-RU" sz="28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непонимание</a:t>
            </a:r>
            <a:r>
              <a:rPr lang="ru-RU" sz="28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близких,</a:t>
            </a:r>
            <a:r>
              <a:rPr lang="ru-RU" sz="2800" spc="-2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предательство друзей, одиночество).</a:t>
            </a:r>
            <a:endParaRPr lang="ru-RU" sz="2800" dirty="0">
              <a:effectLst/>
              <a:latin typeface="Comic Sans MS" panose="030F0702030302020204" pitchFamily="66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72879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6299" y="551289"/>
            <a:ext cx="11259402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99720" marR="200025" indent="449580" algn="ctr">
              <a:lnSpc>
                <a:spcPct val="115000"/>
              </a:lnSpc>
              <a:spcBef>
                <a:spcPts val="10"/>
              </a:spcBef>
              <a:spcAft>
                <a:spcPts val="0"/>
              </a:spcAft>
            </a:pP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Трудная</a:t>
            </a:r>
            <a:r>
              <a:rPr lang="ru-RU" sz="32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жизненная</a:t>
            </a:r>
            <a:r>
              <a:rPr lang="ru-RU" sz="32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ситуация</a:t>
            </a:r>
            <a:r>
              <a:rPr lang="ru-RU" sz="32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–</a:t>
            </a:r>
            <a:r>
              <a:rPr lang="ru-RU" sz="32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это</a:t>
            </a:r>
            <a:r>
              <a:rPr lang="ru-RU" sz="32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значимые</a:t>
            </a:r>
            <a:r>
              <a:rPr lang="ru-RU" sz="32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в</a:t>
            </a:r>
            <a:r>
              <a:rPr lang="ru-RU" sz="32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настоящее</a:t>
            </a:r>
            <a:r>
              <a:rPr lang="ru-RU" sz="32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время</a:t>
            </a:r>
            <a:r>
              <a:rPr lang="ru-RU" sz="32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для</a:t>
            </a:r>
            <a:r>
              <a:rPr lang="ru-RU" sz="3200" spc="3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личности</a:t>
            </a:r>
            <a:r>
              <a:rPr lang="ru-RU" sz="32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условия, вызывающие негативные эмоции и угнетающие состояния. Трудные условия всегда</a:t>
            </a:r>
            <a:r>
              <a:rPr lang="ru-RU" sz="32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носят субъективный характер, который выражается индивидуальной тяжестью переживания.</a:t>
            </a:r>
            <a:r>
              <a:rPr lang="ru-RU" sz="32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Это всегда опасная ситуация. 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Она требует от личности адаптации к новым условиям. В</a:t>
            </a:r>
            <a:r>
              <a:rPr lang="ru-RU" sz="32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противном</a:t>
            </a:r>
            <a:r>
              <a:rPr lang="ru-RU" sz="32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случае</a:t>
            </a:r>
            <a:r>
              <a:rPr lang="ru-RU" sz="32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это</a:t>
            </a:r>
            <a:r>
              <a:rPr lang="ru-RU" sz="32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может</a:t>
            </a:r>
            <a:r>
              <a:rPr lang="ru-RU" sz="32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вылиться</a:t>
            </a:r>
            <a:r>
              <a:rPr lang="ru-RU" sz="32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в</a:t>
            </a:r>
            <a:r>
              <a:rPr lang="ru-RU" sz="32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личностные,</a:t>
            </a:r>
            <a:r>
              <a:rPr lang="ru-RU" sz="32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поведенческие,</a:t>
            </a:r>
            <a:r>
              <a:rPr lang="ru-RU" sz="3200" spc="30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психические</a:t>
            </a:r>
            <a:r>
              <a:rPr lang="ru-RU" sz="32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нарушения</a:t>
            </a:r>
            <a:r>
              <a:rPr lang="ru-RU" sz="3200" spc="-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и расстройства.</a:t>
            </a:r>
            <a:endParaRPr lang="ru-RU" sz="3200" dirty="0">
              <a:solidFill>
                <a:schemeClr val="tx2">
                  <a:lumMod val="75000"/>
                </a:schemeClr>
              </a:solidFill>
              <a:effectLst/>
              <a:latin typeface="Comic Sans MS" panose="030F0702030302020204" pitchFamily="66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44351"/>
      </p:ext>
    </p:extLst>
  </p:cSld>
  <p:clrMapOvr>
    <a:masterClrMapping/>
  </p:clrMapOvr>
  <p:transition spd="slow" advClick="0" advTm="0">
    <p:push dir="u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1194" y="199158"/>
            <a:ext cx="11546006" cy="66890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99720" marR="201295" indent="449580" algn="ctr"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Условия</a:t>
            </a:r>
            <a:r>
              <a:rPr lang="ru-RU" sz="2000" b="1" spc="5" dirty="0" smtClean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(факторы),</a:t>
            </a:r>
            <a:r>
              <a:rPr lang="ru-RU" sz="2000" b="1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которые</a:t>
            </a:r>
            <a:r>
              <a:rPr lang="ru-RU" sz="2000" b="1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оказывают</a:t>
            </a:r>
            <a:r>
              <a:rPr lang="ru-RU" sz="2000" b="1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влияние</a:t>
            </a:r>
            <a:r>
              <a:rPr lang="ru-RU" sz="2000" b="1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на</a:t>
            </a:r>
            <a:r>
              <a:rPr lang="ru-RU" sz="2000" b="1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воспитание</a:t>
            </a:r>
            <a:r>
              <a:rPr lang="ru-RU" sz="2000" b="1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и</a:t>
            </a:r>
            <a:r>
              <a:rPr lang="ru-RU" sz="2000" b="1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обусловливающие</a:t>
            </a:r>
            <a:r>
              <a:rPr lang="ru-RU" sz="2000" b="1" spc="-1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развитие</a:t>
            </a:r>
            <a:r>
              <a:rPr lang="ru-RU" sz="2000" b="1" spc="-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жизнестойкости:</a:t>
            </a:r>
            <a:endParaRPr lang="ru-RU" sz="2000" b="1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342900" marR="196850" lvl="0" indent="-342900" algn="just">
              <a:lnSpc>
                <a:spcPct val="115000"/>
              </a:lnSpc>
              <a:spcAft>
                <a:spcPts val="0"/>
              </a:spcAft>
              <a:buClr>
                <a:srgbClr val="1A1A1A"/>
              </a:buClr>
              <a:buSzPts val="1200"/>
              <a:buFont typeface="Times New Roman" panose="02020603050405020304" pitchFamily="18" charset="0"/>
              <a:buAutoNum type="arabicPeriod"/>
              <a:tabLst>
                <a:tab pos="980440" algn="l"/>
              </a:tabLst>
            </a:pP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Индивидные,</a:t>
            </a:r>
            <a:r>
              <a:rPr lang="ru-RU" sz="20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физиологические,</a:t>
            </a:r>
            <a:r>
              <a:rPr lang="ru-RU" sz="20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соматические</a:t>
            </a:r>
            <a:r>
              <a:rPr lang="ru-RU" sz="20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и</a:t>
            </a:r>
            <a:r>
              <a:rPr lang="ru-RU" sz="20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психические</a:t>
            </a:r>
            <a:r>
              <a:rPr lang="ru-RU" sz="20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характеристики</a:t>
            </a:r>
            <a:r>
              <a:rPr lang="ru-RU" sz="20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человека. </a:t>
            </a:r>
            <a:endParaRPr lang="ru-RU" sz="20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342900" marR="196850" lvl="0" indent="-342900" algn="just">
              <a:lnSpc>
                <a:spcPct val="115000"/>
              </a:lnSpc>
              <a:spcBef>
                <a:spcPts val="5"/>
              </a:spcBef>
              <a:spcAft>
                <a:spcPts val="0"/>
              </a:spcAft>
              <a:buClr>
                <a:srgbClr val="1A1A1A"/>
              </a:buClr>
              <a:buSzPts val="1200"/>
              <a:buFont typeface="Times New Roman" panose="02020603050405020304" pitchFamily="18" charset="0"/>
              <a:buAutoNum type="arabicPeriod"/>
              <a:tabLst>
                <a:tab pos="920750" algn="l"/>
              </a:tabLst>
            </a:pP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Психофизиологические особенности человека, нейродинамические особенности, к</a:t>
            </a:r>
            <a:r>
              <a:rPr lang="ru-RU" sz="20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которым следует отнести силу процессов возбуждения, уравновешенность и подвижность</a:t>
            </a:r>
            <a:r>
              <a:rPr lang="ru-RU" sz="20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нервных</a:t>
            </a:r>
            <a:r>
              <a:rPr lang="ru-RU" sz="2000" spc="-1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процессов.</a:t>
            </a:r>
            <a:endParaRPr lang="ru-RU" sz="20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342900" marR="198120" lvl="0" indent="-342900" algn="just">
              <a:lnSpc>
                <a:spcPct val="115000"/>
              </a:lnSpc>
              <a:spcAft>
                <a:spcPts val="0"/>
              </a:spcAft>
              <a:buClr>
                <a:srgbClr val="1A1A1A"/>
              </a:buClr>
              <a:buSzPts val="1200"/>
              <a:buFont typeface="Times New Roman" panose="02020603050405020304" pitchFamily="18" charset="0"/>
              <a:buAutoNum type="arabicPeriod"/>
              <a:tabLst>
                <a:tab pos="937895" algn="l"/>
              </a:tabLst>
            </a:pP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Социально-психологические качества человека. К ним относятся такие качества</a:t>
            </a:r>
            <a:r>
              <a:rPr lang="ru-RU" sz="20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личности,</a:t>
            </a:r>
            <a:r>
              <a:rPr lang="ru-RU" sz="20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как</a:t>
            </a:r>
            <a:r>
              <a:rPr lang="ru-RU" sz="20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оптимизм,</a:t>
            </a:r>
            <a:r>
              <a:rPr lang="ru-RU" sz="20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волевые</a:t>
            </a:r>
            <a:r>
              <a:rPr lang="ru-RU" sz="20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характеристики:</a:t>
            </a:r>
            <a:r>
              <a:rPr lang="ru-RU" sz="20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целеустремленность,</a:t>
            </a:r>
            <a:r>
              <a:rPr lang="ru-RU" sz="20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настойчивость,</a:t>
            </a:r>
            <a:r>
              <a:rPr lang="ru-RU" sz="20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решительность,</a:t>
            </a:r>
            <a:r>
              <a:rPr lang="ru-RU" sz="20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сверхнормативная</a:t>
            </a:r>
            <a:r>
              <a:rPr lang="ru-RU" sz="20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активность,</a:t>
            </a:r>
            <a:r>
              <a:rPr lang="ru-RU" sz="20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самостоятельность,</a:t>
            </a:r>
            <a:r>
              <a:rPr lang="ru-RU" sz="20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психологическая</a:t>
            </a:r>
            <a:r>
              <a:rPr lang="ru-RU" sz="2000" spc="-28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устойчивость.</a:t>
            </a:r>
            <a:r>
              <a:rPr lang="ru-RU" sz="20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К</a:t>
            </a:r>
            <a:r>
              <a:rPr lang="ru-RU" sz="20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качествам,</a:t>
            </a:r>
            <a:r>
              <a:rPr lang="ru-RU" sz="20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деструктивно</a:t>
            </a:r>
            <a:r>
              <a:rPr lang="ru-RU" sz="20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влияющим</a:t>
            </a:r>
            <a:r>
              <a:rPr lang="ru-RU" sz="20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на</a:t>
            </a:r>
            <a:r>
              <a:rPr lang="ru-RU" sz="20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жизнестойкость,</a:t>
            </a:r>
            <a:r>
              <a:rPr lang="ru-RU" sz="20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относятся</a:t>
            </a:r>
            <a:r>
              <a:rPr lang="ru-RU" sz="20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отсутствие мотивации и воли к жизни «смысловой вакуум», беспомощность, </a:t>
            </a:r>
            <a:r>
              <a:rPr lang="ru-RU" sz="2000" dirty="0" err="1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аддиктивные</a:t>
            </a:r>
            <a:r>
              <a:rPr lang="ru-RU" sz="20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расстройства,</a:t>
            </a:r>
            <a:r>
              <a:rPr lang="ru-RU" sz="2000" spc="-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состояние</a:t>
            </a:r>
            <a:r>
              <a:rPr lang="ru-RU" sz="2000" spc="-1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дистресса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,</a:t>
            </a:r>
            <a:r>
              <a:rPr lang="ru-RU" sz="20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социально-психологическая</a:t>
            </a:r>
            <a:r>
              <a:rPr lang="ru-RU" sz="2000" spc="-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неустойчивость и</a:t>
            </a:r>
            <a:r>
              <a:rPr lang="ru-RU" sz="2000" spc="-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др.</a:t>
            </a:r>
            <a:endParaRPr lang="ru-RU" sz="20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342900" marR="198755" lvl="0" indent="-342900" algn="just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Clr>
                <a:srgbClr val="1A1A1A"/>
              </a:buClr>
              <a:buSzPts val="1200"/>
              <a:buFont typeface="Times New Roman" panose="02020603050405020304" pitchFamily="18" charset="0"/>
              <a:buAutoNum type="arabicPeriod"/>
              <a:tabLst>
                <a:tab pos="904240" algn="l"/>
              </a:tabLst>
            </a:pP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Жизненный опыт </a:t>
            </a:r>
            <a:r>
              <a:rPr lang="ru-RU" sz="2000" dirty="0" smtClean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человека,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который может иметь позитивный или негативный характер.</a:t>
            </a:r>
            <a:endParaRPr lang="ru-RU" sz="20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342900" marR="197485" lvl="0" indent="-342900" algn="just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Clr>
                <a:srgbClr val="1A1A1A"/>
              </a:buClr>
              <a:buSzPts val="1200"/>
              <a:buFont typeface="Times New Roman" panose="02020603050405020304" pitchFamily="18" charset="0"/>
              <a:buAutoNum type="arabicPeriod"/>
              <a:tabLst>
                <a:tab pos="904240" algn="l"/>
              </a:tabLst>
            </a:pP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Направленность</a:t>
            </a:r>
            <a:r>
              <a:rPr lang="ru-RU" sz="20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личности:</a:t>
            </a:r>
            <a:r>
              <a:rPr lang="ru-RU" sz="20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смысло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-жизненные</a:t>
            </a:r>
            <a:r>
              <a:rPr lang="ru-RU" sz="20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ориентации,</a:t>
            </a:r>
            <a:r>
              <a:rPr lang="ru-RU" sz="20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готовность</a:t>
            </a:r>
            <a:r>
              <a:rPr lang="ru-RU" sz="20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к</a:t>
            </a:r>
            <a:r>
              <a:rPr lang="ru-RU" sz="20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трудностям и неудачам, восприятие неблагоприятных событий как вызов к их преодолению,</a:t>
            </a:r>
            <a:r>
              <a:rPr lang="ru-RU" sz="20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ориентация</a:t>
            </a:r>
            <a:r>
              <a:rPr lang="ru-RU" sz="2000" spc="-2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на</a:t>
            </a:r>
            <a:r>
              <a:rPr lang="ru-RU" sz="2000" spc="-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сохранение</a:t>
            </a:r>
            <a:r>
              <a:rPr lang="ru-RU" sz="2000" spc="-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и сбережение</a:t>
            </a:r>
            <a:r>
              <a:rPr lang="ru-RU" sz="2000" spc="-1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здоровья</a:t>
            </a:r>
            <a:r>
              <a:rPr lang="ru-RU" sz="2000" spc="2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endParaRPr lang="ru-RU" sz="2000" dirty="0">
              <a:effectLst/>
              <a:latin typeface="Comic Sans MS" panose="030F0702030302020204" pitchFamily="66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79403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3899" y="280580"/>
            <a:ext cx="11532357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9935" indent="449580" algn="ctr">
              <a:spcAft>
                <a:spcPts val="0"/>
              </a:spcAft>
            </a:pPr>
            <a:r>
              <a:rPr lang="ru-RU" sz="2000" b="1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Жизнестойкость</a:t>
            </a:r>
            <a:r>
              <a:rPr lang="ru-RU" sz="2000" b="1" spc="-1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лучше</a:t>
            </a:r>
            <a:r>
              <a:rPr lang="ru-RU" sz="2000" b="1" spc="-1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всего</a:t>
            </a:r>
            <a:r>
              <a:rPr lang="ru-RU" sz="2000" b="1" spc="-2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воспитывать</a:t>
            </a:r>
            <a:r>
              <a:rPr lang="ru-RU" sz="2000" b="1" spc="-1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</a:t>
            </a:r>
            <a:r>
              <a:rPr lang="ru-RU" sz="2000" b="1" spc="-2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детства через</a:t>
            </a:r>
            <a:r>
              <a:rPr lang="ru-RU" sz="2000" b="1" dirty="0" smtClean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:</a:t>
            </a:r>
          </a:p>
          <a:p>
            <a:pPr marL="749935" indent="449580" algn="ctr">
              <a:spcAft>
                <a:spcPts val="0"/>
              </a:spcAft>
            </a:pPr>
            <a:endParaRPr lang="ru-RU" sz="2000" b="1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742950" marR="198120" lvl="1" indent="-285750">
              <a:spcAft>
                <a:spcPts val="0"/>
              </a:spcAft>
              <a:buClr>
                <a:srgbClr val="1A1A1A"/>
              </a:buClr>
              <a:buSzPts val="1200"/>
              <a:buFont typeface="Times New Roman" panose="02020603050405020304" pitchFamily="18" charset="0"/>
              <a:buChar char="-"/>
              <a:tabLst>
                <a:tab pos="895350" algn="l"/>
              </a:tabLst>
            </a:pPr>
            <a:r>
              <a:rPr lang="ru-RU" sz="2000" b="1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семейное</a:t>
            </a:r>
            <a:r>
              <a:rPr lang="ru-RU" sz="2000" b="1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воспитание</a:t>
            </a:r>
            <a:r>
              <a:rPr lang="ru-RU" sz="2000" b="1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-</a:t>
            </a:r>
            <a:r>
              <a:rPr lang="ru-RU" sz="20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приучая</a:t>
            </a:r>
            <a:r>
              <a:rPr lang="ru-RU" sz="20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детей</a:t>
            </a:r>
            <a:r>
              <a:rPr lang="ru-RU" sz="20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самостоятельно</a:t>
            </a:r>
            <a:r>
              <a:rPr lang="ru-RU" sz="20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принимать</a:t>
            </a:r>
            <a:r>
              <a:rPr lang="ru-RU" sz="20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решения,</a:t>
            </a:r>
            <a:r>
              <a:rPr lang="ru-RU" sz="20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не</a:t>
            </a:r>
            <a:r>
              <a:rPr lang="ru-RU" sz="20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бояться</a:t>
            </a:r>
            <a:r>
              <a:rPr lang="ru-RU" sz="2000" spc="-1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ошибок,</a:t>
            </a:r>
            <a:r>
              <a:rPr lang="ru-RU" sz="2000" spc="-2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но</a:t>
            </a:r>
            <a:r>
              <a:rPr lang="ru-RU" sz="2000" spc="-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бояться</a:t>
            </a:r>
            <a:r>
              <a:rPr lang="ru-RU" sz="2000" spc="-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бездействия</a:t>
            </a:r>
            <a:r>
              <a:rPr lang="ru-RU" sz="20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–</a:t>
            </a:r>
            <a:r>
              <a:rPr lang="ru-RU" sz="2000" spc="-1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родители</a:t>
            </a:r>
            <a:r>
              <a:rPr lang="ru-RU" sz="2000" spc="-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воспитывают</a:t>
            </a:r>
            <a:r>
              <a:rPr lang="ru-RU" sz="2000" spc="-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в</a:t>
            </a:r>
            <a:r>
              <a:rPr lang="ru-RU" sz="2000" spc="-1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них</a:t>
            </a:r>
            <a:r>
              <a:rPr lang="ru-RU" sz="20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жизнестойкость;</a:t>
            </a:r>
            <a:endParaRPr lang="ru-RU" sz="20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742950" marR="201930" lvl="1" indent="-285750">
              <a:spcAft>
                <a:spcPts val="0"/>
              </a:spcAft>
              <a:buClr>
                <a:srgbClr val="1A1A1A"/>
              </a:buClr>
              <a:buSzPts val="1200"/>
              <a:buFont typeface="Times New Roman" panose="02020603050405020304" pitchFamily="18" charset="0"/>
              <a:buChar char="-"/>
              <a:tabLst>
                <a:tab pos="977265" algn="l"/>
              </a:tabLst>
            </a:pPr>
            <a:r>
              <a:rPr lang="ru-RU" sz="2000" b="1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обучение</a:t>
            </a:r>
            <a:r>
              <a:rPr lang="ru-RU" sz="20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-</a:t>
            </a:r>
            <a:r>
              <a:rPr lang="ru-RU" sz="20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жизнестойкость</a:t>
            </a:r>
            <a:r>
              <a:rPr lang="ru-RU" sz="20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предполагает</a:t>
            </a:r>
            <a:r>
              <a:rPr lang="ru-RU" sz="20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глубокое</a:t>
            </a:r>
            <a:r>
              <a:rPr lang="ru-RU" sz="20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понимание</a:t>
            </a:r>
            <a:r>
              <a:rPr lang="ru-RU" sz="20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жизненных</a:t>
            </a:r>
            <a:r>
              <a:rPr lang="ru-RU" sz="20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процессов,</a:t>
            </a:r>
            <a:r>
              <a:rPr lang="ru-RU" sz="2000" spc="-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без</a:t>
            </a:r>
            <a:r>
              <a:rPr lang="ru-RU" sz="2000" spc="-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серьезной базы</a:t>
            </a:r>
            <a:r>
              <a:rPr lang="ru-RU" sz="2000" spc="-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знаний</a:t>
            </a:r>
            <a:r>
              <a:rPr lang="ru-RU" sz="2000" spc="1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это не</a:t>
            </a:r>
            <a:r>
              <a:rPr lang="ru-RU" sz="2000" spc="-1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представляется возможным;</a:t>
            </a:r>
            <a:endParaRPr lang="ru-RU" sz="20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742950" marR="200025" lvl="1" indent="-285750">
              <a:spcAft>
                <a:spcPts val="0"/>
              </a:spcAft>
              <a:buClr>
                <a:srgbClr val="1A1A1A"/>
              </a:buClr>
              <a:buSzPts val="1200"/>
              <a:buFont typeface="Times New Roman" panose="02020603050405020304" pitchFamily="18" charset="0"/>
              <a:buChar char="-"/>
              <a:tabLst>
                <a:tab pos="892175" algn="l"/>
              </a:tabLst>
            </a:pPr>
            <a:r>
              <a:rPr lang="ru-RU" sz="2000" b="1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оптимистичный взгляд на жизнь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- стараясь в любой ситуации находить плюсы, не</a:t>
            </a:r>
            <a:r>
              <a:rPr lang="ru-RU" sz="20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впадая</a:t>
            </a:r>
            <a:r>
              <a:rPr lang="ru-RU" sz="2000" spc="-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в</a:t>
            </a:r>
            <a:r>
              <a:rPr lang="ru-RU" sz="2000" spc="1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уныние</a:t>
            </a:r>
            <a:r>
              <a:rPr lang="ru-RU" sz="2000" spc="-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и</a:t>
            </a:r>
            <a:r>
              <a:rPr lang="ru-RU" sz="2000" spc="-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отчаяние, человек</a:t>
            </a:r>
            <a:r>
              <a:rPr lang="ru-RU" sz="2000" spc="-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воспитывает в</a:t>
            </a:r>
            <a:r>
              <a:rPr lang="ru-RU" sz="2000" spc="-1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себе</a:t>
            </a:r>
            <a:r>
              <a:rPr lang="ru-RU" sz="2000" spc="-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жизнестойкость;</a:t>
            </a:r>
            <a:endParaRPr lang="ru-RU" sz="20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742950" marR="195580" lvl="1" indent="-285750">
              <a:spcAft>
                <a:spcPts val="0"/>
              </a:spcAft>
              <a:buClr>
                <a:srgbClr val="1A1A1A"/>
              </a:buClr>
              <a:buSzPts val="1200"/>
              <a:buFont typeface="Times New Roman" panose="02020603050405020304" pitchFamily="18" charset="0"/>
              <a:buChar char="-"/>
              <a:tabLst>
                <a:tab pos="943610" algn="l"/>
              </a:tabLst>
            </a:pPr>
            <a:r>
              <a:rPr lang="ru-RU" sz="2000" b="1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благотворительность</a:t>
            </a:r>
            <a:r>
              <a:rPr lang="ru-RU" sz="20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-</a:t>
            </a:r>
            <a:r>
              <a:rPr lang="ru-RU" sz="20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помогая</a:t>
            </a:r>
            <a:r>
              <a:rPr lang="ru-RU" sz="20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людям,</a:t>
            </a:r>
            <a:r>
              <a:rPr lang="ru-RU" sz="20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которые</a:t>
            </a:r>
            <a:r>
              <a:rPr lang="ru-RU" sz="20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попали</a:t>
            </a:r>
            <a:r>
              <a:rPr lang="ru-RU" sz="20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сложные</a:t>
            </a:r>
            <a:r>
              <a:rPr lang="ru-RU" sz="20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жизненные</a:t>
            </a:r>
            <a:r>
              <a:rPr lang="ru-RU" sz="20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ситуации,</a:t>
            </a:r>
            <a:r>
              <a:rPr lang="ru-RU" sz="20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человек</a:t>
            </a:r>
            <a:r>
              <a:rPr lang="ru-RU" sz="20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начинает</a:t>
            </a:r>
            <a:r>
              <a:rPr lang="ru-RU" sz="20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более</a:t>
            </a:r>
            <a:r>
              <a:rPr lang="ru-RU" sz="20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осознавать</a:t>
            </a:r>
            <a:r>
              <a:rPr lang="ru-RU" sz="20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собственные</a:t>
            </a:r>
            <a:r>
              <a:rPr lang="ru-RU" sz="20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возможности,</a:t>
            </a:r>
            <a:r>
              <a:rPr lang="ru-RU" sz="20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а</a:t>
            </a:r>
            <a:r>
              <a:rPr lang="ru-RU" sz="2000" spc="30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значит,</a:t>
            </a:r>
            <a:r>
              <a:rPr lang="ru-RU" sz="20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становится</a:t>
            </a:r>
            <a:r>
              <a:rPr lang="ru-RU" sz="2000" spc="-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более</a:t>
            </a:r>
            <a:r>
              <a:rPr lang="ru-RU" sz="2000" spc="-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жизнестойким;</a:t>
            </a:r>
            <a:endParaRPr lang="ru-RU" sz="20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742950" marR="195580" lvl="1" indent="-285750">
              <a:spcAft>
                <a:spcPts val="0"/>
              </a:spcAft>
              <a:buClr>
                <a:srgbClr val="1A1A1A"/>
              </a:buClr>
              <a:buSzPts val="1200"/>
              <a:buFont typeface="Times New Roman" panose="02020603050405020304" pitchFamily="18" charset="0"/>
              <a:buChar char="-"/>
              <a:tabLst>
                <a:tab pos="876935" algn="l"/>
              </a:tabLst>
            </a:pPr>
            <a:r>
              <a:rPr lang="ru-RU" sz="2000" b="1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самосовершенствование</a:t>
            </a:r>
            <a:r>
              <a:rPr lang="ru-RU" sz="2000" b="1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- избавляясь</a:t>
            </a:r>
            <a:r>
              <a:rPr lang="ru-RU" sz="20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от слабости,</a:t>
            </a:r>
            <a:r>
              <a:rPr lang="ru-RU" sz="20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уныния, безынициативности</a:t>
            </a:r>
            <a:r>
              <a:rPr lang="ru-RU" sz="20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–</a:t>
            </a:r>
            <a:r>
              <a:rPr lang="ru-RU" sz="20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человек</a:t>
            </a:r>
            <a:r>
              <a:rPr lang="ru-RU" sz="2000" spc="-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воспитывает в</a:t>
            </a:r>
            <a:r>
              <a:rPr lang="ru-RU" sz="2000" spc="1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себе</a:t>
            </a:r>
            <a:r>
              <a:rPr lang="ru-RU" sz="2000" spc="-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жизнестойкость;</a:t>
            </a:r>
            <a:endParaRPr lang="ru-RU" sz="20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742950" marR="198120" lvl="1" indent="-285750">
              <a:spcAft>
                <a:spcPts val="0"/>
              </a:spcAft>
              <a:buClr>
                <a:srgbClr val="1A1A1A"/>
              </a:buClr>
              <a:buSzPts val="1200"/>
              <a:buFont typeface="Times New Roman" panose="02020603050405020304" pitchFamily="18" charset="0"/>
              <a:buChar char="-"/>
              <a:tabLst>
                <a:tab pos="1021715" algn="l"/>
              </a:tabLst>
            </a:pPr>
            <a:r>
              <a:rPr lang="ru-RU" sz="2000" dirty="0" err="1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смыслосодержательным</a:t>
            </a:r>
            <a:r>
              <a:rPr lang="ru-RU" sz="20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фактором</a:t>
            </a:r>
            <a:r>
              <a:rPr lang="ru-RU" sz="20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жизнестойкости</a:t>
            </a:r>
            <a:r>
              <a:rPr lang="ru-RU" sz="20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человека</a:t>
            </a:r>
            <a:r>
              <a:rPr lang="ru-RU" sz="20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выступает</a:t>
            </a:r>
            <a:r>
              <a:rPr lang="ru-RU" sz="20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самосохранение</a:t>
            </a:r>
            <a:r>
              <a:rPr lang="ru-RU" sz="20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–</a:t>
            </a:r>
            <a:r>
              <a:rPr lang="ru-RU" sz="20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стремление</a:t>
            </a:r>
            <a:r>
              <a:rPr lang="ru-RU" sz="20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человека</a:t>
            </a:r>
            <a:r>
              <a:rPr lang="ru-RU" sz="20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к</a:t>
            </a:r>
            <a:r>
              <a:rPr lang="ru-RU" sz="20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сохранению</a:t>
            </a:r>
            <a:r>
              <a:rPr lang="ru-RU" sz="20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достигнутого</a:t>
            </a:r>
            <a:r>
              <a:rPr lang="ru-RU" sz="20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уровня</a:t>
            </a:r>
            <a:r>
              <a:rPr lang="ru-RU" sz="20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жизни</a:t>
            </a:r>
            <a:r>
              <a:rPr lang="ru-RU" sz="20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и</a:t>
            </a:r>
            <a:r>
              <a:rPr lang="ru-RU" sz="20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деятельости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,</a:t>
            </a:r>
            <a:r>
              <a:rPr lang="ru-RU" sz="20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гармонизация</a:t>
            </a:r>
            <a:r>
              <a:rPr lang="ru-RU" sz="20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внутреннего</a:t>
            </a:r>
            <a:r>
              <a:rPr lang="ru-RU" sz="20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психического</a:t>
            </a:r>
            <a:r>
              <a:rPr lang="ru-RU" sz="20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развития</a:t>
            </a:r>
            <a:r>
              <a:rPr lang="ru-RU" sz="20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и</a:t>
            </a:r>
            <a:r>
              <a:rPr lang="ru-RU" sz="20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внешних</a:t>
            </a:r>
            <a:r>
              <a:rPr lang="ru-RU" sz="20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условий</a:t>
            </a:r>
            <a:r>
              <a:rPr lang="ru-RU" sz="20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жизнедеятельности;</a:t>
            </a:r>
            <a:endParaRPr lang="ru-RU" sz="20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742950" marR="198120" lvl="1" indent="-285750">
              <a:spcAft>
                <a:spcPts val="0"/>
              </a:spcAft>
              <a:buClr>
                <a:srgbClr val="1A1A1A"/>
              </a:buClr>
              <a:buSzPts val="1200"/>
              <a:buFont typeface="Times New Roman" panose="02020603050405020304" pitchFamily="18" charset="0"/>
              <a:buChar char="-"/>
              <a:tabLst>
                <a:tab pos="933450" algn="l"/>
              </a:tabLst>
            </a:pPr>
            <a:r>
              <a:rPr lang="ru-RU" sz="2000" b="1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здоровый</a:t>
            </a:r>
            <a:r>
              <a:rPr lang="ru-RU" sz="2000" b="1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образ</a:t>
            </a:r>
            <a:r>
              <a:rPr lang="ru-RU" sz="2000" b="1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жизни</a:t>
            </a:r>
            <a:r>
              <a:rPr lang="ru-RU" sz="2000" b="1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–</a:t>
            </a:r>
            <a:r>
              <a:rPr lang="ru-RU" sz="20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все,</a:t>
            </a:r>
            <a:r>
              <a:rPr lang="ru-RU" sz="20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что</a:t>
            </a:r>
            <a:r>
              <a:rPr lang="ru-RU" sz="20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благотворно</a:t>
            </a:r>
            <a:r>
              <a:rPr lang="ru-RU" sz="20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влияет</a:t>
            </a:r>
            <a:r>
              <a:rPr lang="ru-RU" sz="20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на</a:t>
            </a:r>
            <a:r>
              <a:rPr lang="ru-RU" sz="20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физическое</a:t>
            </a:r>
            <a:r>
              <a:rPr lang="ru-RU" sz="20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и</a:t>
            </a:r>
            <a:r>
              <a:rPr lang="ru-RU" sz="20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психологическое</a:t>
            </a:r>
            <a:r>
              <a:rPr lang="ru-RU" sz="2000" spc="-1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здоровье</a:t>
            </a:r>
            <a:r>
              <a:rPr lang="ru-RU" sz="2000" spc="-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человека.</a:t>
            </a:r>
            <a:endParaRPr lang="ru-RU" sz="2000" dirty="0">
              <a:effectLst/>
              <a:latin typeface="Comic Sans MS" panose="030F0702030302020204" pitchFamily="66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33517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93594" y="570557"/>
            <a:ext cx="11204812" cy="5716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99720" marR="196850" indent="449580" algn="ctr">
              <a:lnSpc>
                <a:spcPct val="115000"/>
              </a:lnSpc>
              <a:spcBef>
                <a:spcPts val="210"/>
              </a:spcBef>
              <a:spcAft>
                <a:spcPts val="0"/>
              </a:spcAft>
            </a:pPr>
            <a:r>
              <a:rPr lang="ru-RU" sz="32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В</a:t>
            </a:r>
            <a:r>
              <a:rPr lang="ru-RU" sz="32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процессе</a:t>
            </a:r>
            <a:r>
              <a:rPr lang="ru-RU" sz="32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формирования</a:t>
            </a:r>
            <a:r>
              <a:rPr lang="ru-RU" sz="32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жизнестойкости</a:t>
            </a:r>
            <a:r>
              <a:rPr lang="ru-RU" sz="32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особую</a:t>
            </a:r>
            <a:r>
              <a:rPr lang="ru-RU" sz="32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ценность</a:t>
            </a:r>
            <a:r>
              <a:rPr lang="ru-RU" sz="3200" spc="30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представляют</a:t>
            </a:r>
            <a:r>
              <a:rPr lang="ru-RU" sz="32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технологии активного социально-психологического обучения. Личностно-ориентированные</a:t>
            </a:r>
            <a:r>
              <a:rPr lang="ru-RU" sz="32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технологии социального обучения основаны на использовании интерактивных методов, суть</a:t>
            </a:r>
            <a:r>
              <a:rPr lang="ru-RU" sz="32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которых</a:t>
            </a:r>
            <a:r>
              <a:rPr lang="ru-RU" sz="32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–</a:t>
            </a:r>
            <a:r>
              <a:rPr lang="ru-RU" sz="32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активное</a:t>
            </a:r>
            <a:r>
              <a:rPr lang="ru-RU" sz="32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взаимодействие,</a:t>
            </a:r>
            <a:r>
              <a:rPr lang="ru-RU" sz="32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взаимообогащение</a:t>
            </a:r>
            <a:r>
              <a:rPr lang="ru-RU" sz="32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членов</a:t>
            </a:r>
            <a:r>
              <a:rPr lang="ru-RU" sz="32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группы.</a:t>
            </a:r>
            <a:r>
              <a:rPr lang="ru-RU" sz="32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Наибольшей</a:t>
            </a:r>
            <a:r>
              <a:rPr lang="ru-RU" sz="32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популярностью</a:t>
            </a:r>
            <a:r>
              <a:rPr lang="ru-RU" sz="32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среди</a:t>
            </a:r>
            <a:r>
              <a:rPr lang="ru-RU" sz="32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интерактивных</a:t>
            </a:r>
            <a:r>
              <a:rPr lang="ru-RU" sz="32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методов</a:t>
            </a:r>
            <a:r>
              <a:rPr lang="ru-RU" sz="32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в</a:t>
            </a:r>
            <a:r>
              <a:rPr lang="ru-RU" sz="32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процессе</a:t>
            </a:r>
            <a:r>
              <a:rPr lang="ru-RU" sz="32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формирования</a:t>
            </a:r>
            <a:r>
              <a:rPr lang="ru-RU" sz="32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жизнестойкости</a:t>
            </a:r>
            <a:r>
              <a:rPr lang="ru-RU" sz="3200" spc="-28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используются</a:t>
            </a:r>
            <a:r>
              <a:rPr lang="ru-RU" sz="3200" spc="-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тренинг,</a:t>
            </a:r>
            <a:r>
              <a:rPr lang="ru-RU" sz="3200" b="1" spc="-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деловая игра, дискуссия</a:t>
            </a:r>
            <a:r>
              <a:rPr lang="ru-RU" sz="32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.</a:t>
            </a:r>
            <a:endParaRPr lang="ru-RU" sz="3200" dirty="0">
              <a:effectLst/>
              <a:latin typeface="Comic Sans MS" panose="030F0702030302020204" pitchFamily="66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47427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2019" y="265139"/>
            <a:ext cx="8447963" cy="632772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9000858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6299" y="274290"/>
            <a:ext cx="11259402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9935" indent="449580" algn="ctr">
              <a:spcBef>
                <a:spcPts val="5"/>
              </a:spcBef>
              <a:spcAft>
                <a:spcPts val="0"/>
              </a:spcAft>
            </a:pPr>
            <a:r>
              <a:rPr lang="ru-RU" sz="3600" b="1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Трудные</a:t>
            </a:r>
            <a:r>
              <a:rPr lang="ru-RU" sz="3600" b="1" spc="-3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3600" b="1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жизненные</a:t>
            </a:r>
            <a:r>
              <a:rPr lang="ru-RU" sz="3600" b="1" spc="-2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3600" b="1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ситуации</a:t>
            </a:r>
            <a:r>
              <a:rPr lang="ru-RU" sz="3600" b="1" spc="-1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3600" b="1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принято</a:t>
            </a:r>
            <a:r>
              <a:rPr lang="ru-RU" sz="3600" b="1" spc="-1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3600" b="1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классифицировать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:</a:t>
            </a:r>
            <a:endParaRPr lang="en-US" sz="3600" b="1" dirty="0" smtClean="0">
              <a:solidFill>
                <a:schemeClr val="tx2">
                  <a:lumMod val="75000"/>
                </a:schemeClr>
              </a:solidFill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749935" indent="449580" algn="ctr">
              <a:spcBef>
                <a:spcPts val="5"/>
              </a:spcBef>
              <a:spcAft>
                <a:spcPts val="0"/>
              </a:spcAft>
            </a:pPr>
            <a:endParaRPr lang="ru-RU" sz="3200" dirty="0">
              <a:solidFill>
                <a:schemeClr val="tx2">
                  <a:lumMod val="75000"/>
                </a:schemeClr>
              </a:solidFill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457200" lvl="0" indent="-457200">
              <a:spcAft>
                <a:spcPts val="0"/>
              </a:spcAft>
              <a:buClr>
                <a:srgbClr val="1A1A1A"/>
              </a:buClr>
              <a:buSzPct val="60000"/>
              <a:buFont typeface="Wingdings" panose="05000000000000000000" pitchFamily="2" charset="2"/>
              <a:buChar char="§"/>
              <a:tabLst>
                <a:tab pos="838835" algn="l"/>
              </a:tabLst>
            </a:pP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по</a:t>
            </a:r>
            <a:r>
              <a:rPr lang="ru-RU" sz="2800" spc="-1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возрасту</a:t>
            </a:r>
            <a:r>
              <a:rPr lang="ru-RU" sz="2800" spc="-3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субъекта</a:t>
            </a:r>
            <a:r>
              <a:rPr lang="ru-RU" sz="2800" spc="-1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(детские,</a:t>
            </a:r>
            <a:r>
              <a:rPr lang="ru-RU" sz="2800" spc="-1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подростковые,</a:t>
            </a:r>
            <a:r>
              <a:rPr lang="ru-RU" sz="2800" spc="-1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юношеские,</a:t>
            </a:r>
            <a:r>
              <a:rPr lang="ru-RU" sz="2800" spc="-1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взрослые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);</a:t>
            </a:r>
            <a:endParaRPr lang="en-US" sz="2800" dirty="0" smtClean="0">
              <a:solidFill>
                <a:schemeClr val="tx2">
                  <a:lumMod val="75000"/>
                </a:schemeClr>
              </a:solidFill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457200" lvl="0" indent="-457200">
              <a:spcAft>
                <a:spcPts val="0"/>
              </a:spcAft>
              <a:buClr>
                <a:srgbClr val="1A1A1A"/>
              </a:buClr>
              <a:buSzPct val="60000"/>
              <a:buFont typeface="Wingdings" panose="05000000000000000000" pitchFamily="2" charset="2"/>
              <a:buChar char="§"/>
              <a:tabLst>
                <a:tab pos="838835" algn="l"/>
              </a:tabLst>
            </a:pPr>
            <a:endParaRPr lang="en-US" sz="2800" dirty="0" smtClean="0">
              <a:solidFill>
                <a:schemeClr val="tx2">
                  <a:lumMod val="75000"/>
                </a:schemeClr>
              </a:solidFill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457200" lvl="0" indent="-457200">
              <a:spcAft>
                <a:spcPts val="0"/>
              </a:spcAft>
              <a:buClr>
                <a:srgbClr val="1A1A1A"/>
              </a:buClr>
              <a:buSzPct val="60000"/>
              <a:buFont typeface="Wingdings" panose="05000000000000000000" pitchFamily="2" charset="2"/>
              <a:buChar char="§"/>
              <a:tabLst>
                <a:tab pos="838835" algn="l"/>
              </a:tabLst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по</a:t>
            </a:r>
            <a:r>
              <a:rPr lang="ru-RU" sz="2800" spc="-25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характеристикам</a:t>
            </a:r>
            <a:r>
              <a:rPr lang="ru-RU" sz="2800" spc="-2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(индивидуальные,</a:t>
            </a:r>
            <a:r>
              <a:rPr lang="ru-RU" sz="2800" spc="-2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групповые,</a:t>
            </a:r>
            <a:r>
              <a:rPr lang="ru-RU" sz="2800" spc="-2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семейные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);</a:t>
            </a:r>
            <a:endParaRPr lang="en-US" sz="2800" dirty="0" smtClean="0">
              <a:solidFill>
                <a:schemeClr val="tx2">
                  <a:lumMod val="75000"/>
                </a:schemeClr>
              </a:solidFill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457200" lvl="0" indent="-457200">
              <a:spcAft>
                <a:spcPts val="0"/>
              </a:spcAft>
              <a:buClr>
                <a:srgbClr val="1A1A1A"/>
              </a:buClr>
              <a:buSzPct val="60000"/>
              <a:buFont typeface="Wingdings" panose="05000000000000000000" pitchFamily="2" charset="2"/>
              <a:buChar char="§"/>
              <a:tabLst>
                <a:tab pos="838835" algn="l"/>
              </a:tabLst>
            </a:pPr>
            <a:endParaRPr lang="en-US" sz="2800" dirty="0" smtClean="0">
              <a:solidFill>
                <a:schemeClr val="tx2">
                  <a:lumMod val="75000"/>
                </a:schemeClr>
              </a:solidFill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457200" lvl="0" indent="-457200">
              <a:spcAft>
                <a:spcPts val="0"/>
              </a:spcAft>
              <a:buClr>
                <a:srgbClr val="1A1A1A"/>
              </a:buClr>
              <a:buSzPct val="60000"/>
              <a:buFont typeface="Wingdings" panose="05000000000000000000" pitchFamily="2" charset="2"/>
              <a:buChar char="§"/>
              <a:tabLst>
                <a:tab pos="838835" algn="l"/>
              </a:tabLst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по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реакции субъекта (адекватная или неадекватная, то есть активизирующая силы</a:t>
            </a:r>
            <a:r>
              <a:rPr lang="ru-RU" sz="28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или тормозящая человека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);</a:t>
            </a:r>
            <a:endParaRPr lang="en-US" sz="2800" dirty="0" smtClean="0">
              <a:solidFill>
                <a:schemeClr val="tx2">
                  <a:lumMod val="75000"/>
                </a:schemeClr>
              </a:solidFill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Clr>
                <a:srgbClr val="1A1A1A"/>
              </a:buClr>
              <a:buSzPct val="60000"/>
              <a:tabLst>
                <a:tab pos="838835" algn="l"/>
              </a:tabLst>
            </a:pPr>
            <a:endParaRPr lang="en-US" sz="2800" dirty="0" smtClean="0">
              <a:solidFill>
                <a:schemeClr val="tx2">
                  <a:lumMod val="75000"/>
                </a:schemeClr>
              </a:solidFill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457200" lvl="0" indent="-457200">
              <a:spcAft>
                <a:spcPts val="0"/>
              </a:spcAft>
              <a:buClr>
                <a:srgbClr val="1A1A1A"/>
              </a:buClr>
              <a:buSzPct val="60000"/>
              <a:buFont typeface="Wingdings" panose="05000000000000000000" pitchFamily="2" charset="2"/>
              <a:buChar char="§"/>
              <a:tabLst>
                <a:tab pos="838835" algn="l"/>
              </a:tabLst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по</a:t>
            </a:r>
            <a:r>
              <a:rPr lang="ru-RU" sz="2800" spc="-5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уровню</a:t>
            </a:r>
            <a:r>
              <a:rPr lang="ru-RU" sz="2800" spc="-1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адаптации</a:t>
            </a:r>
            <a:r>
              <a:rPr lang="ru-RU" sz="2800" spc="-2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(активная,</a:t>
            </a:r>
            <a:r>
              <a:rPr lang="ru-RU" sz="2800" spc="-1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пассивная,</a:t>
            </a:r>
            <a:r>
              <a:rPr lang="ru-RU" sz="2800" spc="-1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приспособление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).</a:t>
            </a:r>
            <a:endParaRPr lang="ru-RU" sz="2800" dirty="0">
              <a:solidFill>
                <a:schemeClr val="tx2">
                  <a:lumMod val="75000"/>
                </a:schemeClr>
              </a:solidFill>
              <a:latin typeface="Comic Sans MS" panose="030F0702030302020204" pitchFamily="66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345543"/>
      </p:ext>
    </p:extLst>
  </p:cSld>
  <p:clrMapOvr>
    <a:masterClrMapping/>
  </p:clrMapOvr>
  <p:transition spd="slow" advClick="0" advTm="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4663" y="1460769"/>
            <a:ext cx="10822674" cy="45284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99720" marR="198120" indent="449580" algn="ctr">
              <a:lnSpc>
                <a:spcPct val="115000"/>
              </a:lnSpc>
              <a:spcBef>
                <a:spcPts val="205"/>
              </a:spcBef>
              <a:spcAft>
                <a:spcPts val="0"/>
              </a:spcAft>
            </a:pPr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Цель</a:t>
            </a:r>
            <a:r>
              <a:rPr lang="ru-RU" sz="3200" b="1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работы</a:t>
            </a:r>
            <a:r>
              <a:rPr lang="ru-RU" sz="3200" b="1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в</a:t>
            </a:r>
            <a:r>
              <a:rPr lang="ru-RU" sz="3200" b="1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трудной</a:t>
            </a:r>
            <a:r>
              <a:rPr lang="ru-RU" sz="3200" b="1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жизненной</a:t>
            </a:r>
            <a:r>
              <a:rPr lang="ru-RU" sz="3200" b="1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ситуации</a:t>
            </a:r>
            <a:r>
              <a:rPr lang="ru-RU" sz="3200" b="1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–</a:t>
            </a:r>
            <a:r>
              <a:rPr lang="ru-RU" sz="32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адаптация</a:t>
            </a:r>
            <a:r>
              <a:rPr lang="ru-RU" sz="32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к</a:t>
            </a:r>
            <a:r>
              <a:rPr lang="ru-RU" sz="32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новым</a:t>
            </a:r>
            <a:r>
              <a:rPr lang="ru-RU" sz="32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условиям</a:t>
            </a:r>
            <a:r>
              <a:rPr lang="ru-RU" sz="32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и</a:t>
            </a:r>
            <a:r>
              <a:rPr lang="ru-RU" sz="32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стабилизация</a:t>
            </a:r>
            <a:r>
              <a:rPr lang="ru-RU" sz="32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обстановки.</a:t>
            </a:r>
            <a:r>
              <a:rPr lang="ru-RU" sz="32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endParaRPr lang="en-US" sz="3200" spc="5" dirty="0" smtClean="0">
              <a:solidFill>
                <a:schemeClr val="tx2">
                  <a:lumMod val="75000"/>
                </a:schemeClr>
              </a:solidFill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299720" marR="198120" indent="449580" algn="ctr">
              <a:lnSpc>
                <a:spcPct val="115000"/>
              </a:lnSpc>
              <a:spcBef>
                <a:spcPts val="205"/>
              </a:spcBef>
              <a:spcAft>
                <a:spcPts val="0"/>
              </a:spcAft>
            </a:pP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В</a:t>
            </a:r>
            <a:r>
              <a:rPr lang="ru-RU" sz="3200" spc="5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результате</a:t>
            </a:r>
            <a:r>
              <a:rPr lang="ru-RU" sz="32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человек</a:t>
            </a:r>
            <a:r>
              <a:rPr lang="ru-RU" sz="32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либо</a:t>
            </a:r>
            <a:r>
              <a:rPr lang="ru-RU" sz="32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занимает</a:t>
            </a:r>
            <a:r>
              <a:rPr lang="ru-RU" sz="32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активную</a:t>
            </a:r>
            <a:r>
              <a:rPr lang="ru-RU" sz="32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жизненную</a:t>
            </a:r>
            <a:r>
              <a:rPr lang="ru-RU" sz="32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позицию</a:t>
            </a:r>
            <a:r>
              <a:rPr lang="ru-RU" sz="3200" spc="-1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(благоприятная</a:t>
            </a:r>
            <a:r>
              <a:rPr lang="ru-RU" sz="3200" spc="-1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адаптация),</a:t>
            </a:r>
            <a:r>
              <a:rPr lang="ru-RU" sz="3200" spc="-1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либо</a:t>
            </a:r>
            <a:r>
              <a:rPr lang="ru-RU" sz="3200" spc="-1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становится</a:t>
            </a:r>
            <a:r>
              <a:rPr lang="ru-RU" sz="3200" spc="-1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приспособленцем</a:t>
            </a:r>
            <a:r>
              <a:rPr lang="ru-RU" sz="3200" spc="-1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(</a:t>
            </a:r>
            <a:r>
              <a:rPr lang="ru-RU" sz="3200" dirty="0" err="1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дезадаптация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).</a:t>
            </a:r>
          </a:p>
          <a:p>
            <a:r>
              <a:rPr lang="ru-RU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41049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71015" y="957041"/>
            <a:ext cx="10849970" cy="55163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99720" marR="189230" indent="449580" algn="ctr">
              <a:lnSpc>
                <a:spcPct val="115000"/>
              </a:lnSpc>
              <a:spcBef>
                <a:spcPts val="300"/>
              </a:spcBef>
            </a:pP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Возможны</a:t>
            </a:r>
            <a:r>
              <a:rPr lang="ru-RU" sz="2800" spc="2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полезные</a:t>
            </a:r>
            <a:r>
              <a:rPr lang="ru-RU" sz="2800" spc="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(конструктивные)</a:t>
            </a:r>
            <a:r>
              <a:rPr lang="ru-RU" sz="2800" spc="2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и</a:t>
            </a:r>
            <a:r>
              <a:rPr lang="ru-RU" sz="2800" spc="3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неполезные</a:t>
            </a:r>
            <a:r>
              <a:rPr lang="ru-RU" sz="2800" spc="1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(деструктивные)</a:t>
            </a:r>
            <a:r>
              <a:rPr lang="ru-RU" sz="2800" spc="2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способы</a:t>
            </a:r>
            <a:r>
              <a:rPr lang="ru-RU" sz="2800" spc="-28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адаптации</a:t>
            </a:r>
            <a:r>
              <a:rPr lang="ru-RU" sz="2800" spc="-1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к ситуации. </a:t>
            </a:r>
            <a:endParaRPr lang="ru-RU" sz="2800" dirty="0" smtClean="0">
              <a:solidFill>
                <a:schemeClr val="tx2">
                  <a:lumMod val="75000"/>
                </a:schemeClr>
              </a:solidFill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299720" marR="189230" indent="449580" algn="ctr">
              <a:lnSpc>
                <a:spcPct val="115000"/>
              </a:lnSpc>
              <a:spcBef>
                <a:spcPts val="300"/>
              </a:spcBef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К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конструктивным</a:t>
            </a:r>
            <a:r>
              <a:rPr lang="ru-RU" sz="2800" b="1" spc="-1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относится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:</a:t>
            </a:r>
          </a:p>
          <a:p>
            <a:pPr marL="299720" marR="189230" indent="449580" algn="ctr">
              <a:lnSpc>
                <a:spcPct val="115000"/>
              </a:lnSpc>
              <a:spcBef>
                <a:spcPts val="300"/>
              </a:spcBef>
            </a:pPr>
            <a:endParaRPr lang="ru-RU" sz="2800" dirty="0">
              <a:solidFill>
                <a:schemeClr val="tx2">
                  <a:lumMod val="75000"/>
                </a:schemeClr>
              </a:solidFill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342900" marR="200660" lvl="0" indent="-342900">
              <a:lnSpc>
                <a:spcPct val="115000"/>
              </a:lnSpc>
              <a:spcAft>
                <a:spcPts val="0"/>
              </a:spcAft>
              <a:buClr>
                <a:srgbClr val="1A1A1A"/>
              </a:buClr>
              <a:buSzPts val="1200"/>
              <a:buFont typeface="Times New Roman" panose="02020603050405020304" pitchFamily="18" charset="0"/>
              <a:buChar char="-"/>
              <a:tabLst>
                <a:tab pos="882650" algn="l"/>
              </a:tabLst>
            </a:pP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максимальное</a:t>
            </a:r>
            <a:r>
              <a:rPr lang="ru-RU" sz="2800" spc="2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использование</a:t>
            </a:r>
            <a:r>
              <a:rPr lang="ru-RU" sz="2800" spc="3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своего</a:t>
            </a:r>
            <a:r>
              <a:rPr lang="ru-RU" sz="2800" spc="2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потенциала</a:t>
            </a:r>
            <a:r>
              <a:rPr lang="ru-RU" sz="2800" spc="2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и</a:t>
            </a:r>
            <a:r>
              <a:rPr lang="ru-RU" sz="2800" spc="3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ресурсов,</a:t>
            </a:r>
            <a:r>
              <a:rPr lang="ru-RU" sz="2800" spc="2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помощи</a:t>
            </a:r>
            <a:r>
              <a:rPr lang="ru-RU" sz="2800" spc="3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личностно</a:t>
            </a:r>
            <a:r>
              <a:rPr lang="ru-RU" sz="2800" spc="-28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значимого</a:t>
            </a:r>
            <a:r>
              <a:rPr lang="ru-RU" sz="2800" spc="-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круга</a:t>
            </a:r>
            <a:r>
              <a:rPr lang="ru-RU" sz="2800" spc="-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общения;</a:t>
            </a:r>
          </a:p>
          <a:p>
            <a:pPr marL="342900" lvl="0" indent="-342900">
              <a:spcBef>
                <a:spcPts val="5"/>
              </a:spcBef>
              <a:spcAft>
                <a:spcPts val="0"/>
              </a:spcAft>
              <a:buClr>
                <a:srgbClr val="1A1A1A"/>
              </a:buClr>
              <a:buSzPts val="1200"/>
              <a:buFont typeface="Times New Roman" panose="02020603050405020304" pitchFamily="18" charset="0"/>
              <a:buChar char="-"/>
              <a:tabLst>
                <a:tab pos="838835" algn="l"/>
              </a:tabLst>
            </a:pP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целенаправленное</a:t>
            </a:r>
            <a:r>
              <a:rPr lang="ru-RU" sz="2800" spc="-2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использование</a:t>
            </a:r>
            <a:r>
              <a:rPr lang="ru-RU" sz="2800" spc="-2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этих</a:t>
            </a:r>
            <a:r>
              <a:rPr lang="ru-RU" sz="2800" spc="-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ресурсов</a:t>
            </a:r>
            <a:r>
              <a:rPr lang="ru-RU" sz="2800" spc="-2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и</a:t>
            </a:r>
            <a:r>
              <a:rPr lang="ru-RU" sz="2800" spc="-2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накопление</a:t>
            </a:r>
            <a:r>
              <a:rPr lang="ru-RU" sz="2800" spc="-2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социального</a:t>
            </a:r>
            <a:r>
              <a:rPr lang="ru-RU" sz="2800" spc="-2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опыта;</a:t>
            </a:r>
          </a:p>
          <a:p>
            <a:pPr marL="342900" marR="201295" lvl="0" indent="-342900">
              <a:lnSpc>
                <a:spcPct val="115000"/>
              </a:lnSpc>
              <a:spcBef>
                <a:spcPts val="205"/>
              </a:spcBef>
              <a:spcAft>
                <a:spcPts val="0"/>
              </a:spcAft>
              <a:buClr>
                <a:srgbClr val="1A1A1A"/>
              </a:buClr>
              <a:buSzPts val="1200"/>
              <a:buFont typeface="Times New Roman" panose="02020603050405020304" pitchFamily="18" charset="0"/>
              <a:buChar char="-"/>
              <a:tabLst>
                <a:tab pos="915035" algn="l"/>
              </a:tabLst>
            </a:pP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переоценка</a:t>
            </a:r>
            <a:r>
              <a:rPr lang="ru-RU" sz="2800" spc="27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ситуации,</a:t>
            </a:r>
            <a:r>
              <a:rPr lang="ru-RU" sz="2800" spc="28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поиск</a:t>
            </a:r>
            <a:r>
              <a:rPr lang="ru-RU" sz="2800" spc="28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альтернатив</a:t>
            </a:r>
            <a:r>
              <a:rPr lang="ru-RU" sz="2800" spc="28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и</a:t>
            </a:r>
            <a:r>
              <a:rPr lang="ru-RU" sz="2800" spc="28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рассмотрение</a:t>
            </a:r>
            <a:r>
              <a:rPr lang="ru-RU" sz="2800" spc="27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ее</a:t>
            </a:r>
            <a:r>
              <a:rPr lang="ru-RU" sz="2800" spc="29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как</a:t>
            </a:r>
            <a:r>
              <a:rPr lang="ru-RU" sz="2800" spc="28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множество</a:t>
            </a:r>
            <a:r>
              <a:rPr lang="ru-RU" sz="2800" spc="-28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возможностей,</a:t>
            </a:r>
            <a:r>
              <a:rPr lang="ru-RU" sz="2800" spc="-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а</a:t>
            </a:r>
            <a:r>
              <a:rPr lang="ru-RU" sz="2800" spc="-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не</a:t>
            </a:r>
            <a:r>
              <a:rPr lang="ru-RU" sz="2800" spc="-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ограничений.</a:t>
            </a:r>
            <a:endParaRPr lang="ru-RU" sz="2800" dirty="0">
              <a:solidFill>
                <a:schemeClr val="tx2">
                  <a:lumMod val="75000"/>
                </a:schemeClr>
              </a:solidFill>
              <a:effectLst/>
              <a:latin typeface="Comic Sans MS" panose="030F0702030302020204" pitchFamily="66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384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9117" y="1362307"/>
            <a:ext cx="9867331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9935" indent="449580" algn="ctr"/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Деструктивными</a:t>
            </a:r>
            <a:r>
              <a:rPr lang="ru-RU" sz="2800" b="1" spc="-1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являются</a:t>
            </a:r>
            <a:r>
              <a:rPr lang="ru-RU" sz="2800" b="1" spc="-1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такие</a:t>
            </a:r>
            <a:r>
              <a:rPr lang="ru-RU" sz="2800" b="1" spc="-1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стратегии,</a:t>
            </a:r>
            <a:r>
              <a:rPr lang="ru-RU" sz="2800" b="1" spc="-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как:</a:t>
            </a:r>
          </a:p>
          <a:p>
            <a:pPr marL="342900" lvl="0" indent="-342900">
              <a:spcBef>
                <a:spcPts val="215"/>
              </a:spcBef>
              <a:spcAft>
                <a:spcPts val="0"/>
              </a:spcAft>
              <a:buClr>
                <a:srgbClr val="1A1A1A"/>
              </a:buClr>
              <a:buSzPts val="1200"/>
              <a:buFont typeface="Times New Roman" panose="02020603050405020304" pitchFamily="18" charset="0"/>
              <a:buChar char="-"/>
              <a:tabLst>
                <a:tab pos="838835" algn="l"/>
              </a:tabLst>
            </a:pP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избегание,</a:t>
            </a:r>
            <a:r>
              <a:rPr lang="ru-RU" sz="2800" spc="-1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то</a:t>
            </a:r>
            <a:r>
              <a:rPr lang="ru-RU" sz="2800" spc="-1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есть</a:t>
            </a:r>
            <a:r>
              <a:rPr lang="ru-RU" sz="2800" spc="-1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игнорирование</a:t>
            </a:r>
            <a:r>
              <a:rPr lang="ru-RU" sz="2800" spc="-2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ситуации,</a:t>
            </a:r>
            <a:r>
              <a:rPr lang="ru-RU" sz="2800" spc="-1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попытки</a:t>
            </a:r>
            <a:r>
              <a:rPr lang="ru-RU" sz="2800" spc="-2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не</a:t>
            </a:r>
            <a:r>
              <a:rPr lang="ru-RU" sz="2800" spc="-2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замечать</a:t>
            </a:r>
            <a:r>
              <a:rPr lang="ru-RU" sz="2800" spc="-1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дискомфорта;</a:t>
            </a:r>
          </a:p>
          <a:p>
            <a:pPr marL="342900" lvl="0" indent="-342900">
              <a:spcBef>
                <a:spcPts val="205"/>
              </a:spcBef>
              <a:spcAft>
                <a:spcPts val="0"/>
              </a:spcAft>
              <a:buClr>
                <a:srgbClr val="1A1A1A"/>
              </a:buClr>
              <a:buSzPts val="1200"/>
              <a:buFont typeface="Times New Roman" panose="02020603050405020304" pitchFamily="18" charset="0"/>
              <a:buChar char="-"/>
              <a:tabLst>
                <a:tab pos="838835" algn="l"/>
              </a:tabLst>
            </a:pP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выбор</a:t>
            </a:r>
            <a:r>
              <a:rPr lang="ru-RU" sz="2800" spc="-1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стратегии</a:t>
            </a:r>
            <a:r>
              <a:rPr lang="ru-RU" sz="2800" spc="-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без</a:t>
            </a:r>
            <a:r>
              <a:rPr lang="ru-RU" sz="2800" spc="-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осмысления</a:t>
            </a:r>
            <a:r>
              <a:rPr lang="ru-RU" sz="2800" spc="-1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ее</a:t>
            </a:r>
            <a:r>
              <a:rPr lang="ru-RU" sz="2800" spc="-1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последствий;</a:t>
            </a:r>
          </a:p>
          <a:p>
            <a:pPr marL="342900" marR="203835" lvl="0" indent="-342900">
              <a:lnSpc>
                <a:spcPct val="115000"/>
              </a:lnSpc>
              <a:spcBef>
                <a:spcPts val="205"/>
              </a:spcBef>
              <a:spcAft>
                <a:spcPts val="0"/>
              </a:spcAft>
              <a:buClr>
                <a:srgbClr val="1A1A1A"/>
              </a:buClr>
              <a:buSzPts val="1200"/>
              <a:buFont typeface="Times New Roman" panose="02020603050405020304" pitchFamily="18" charset="0"/>
              <a:buChar char="-"/>
              <a:tabLst>
                <a:tab pos="855345" algn="l"/>
              </a:tabLst>
            </a:pP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поиск</a:t>
            </a:r>
            <a:r>
              <a:rPr lang="ru-RU" sz="2800" spc="11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решения</a:t>
            </a:r>
            <a:r>
              <a:rPr lang="ru-RU" sz="2800" spc="12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без</a:t>
            </a:r>
            <a:r>
              <a:rPr lang="ru-RU" sz="2800" spc="12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достаточного</a:t>
            </a:r>
            <a:r>
              <a:rPr lang="ru-RU" sz="2800" spc="12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осмысления</a:t>
            </a:r>
            <a:r>
              <a:rPr lang="ru-RU" sz="2800" spc="12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ситуации</a:t>
            </a:r>
            <a:r>
              <a:rPr lang="ru-RU" sz="2800" spc="12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(информации</a:t>
            </a:r>
            <a:r>
              <a:rPr lang="ru-RU" sz="2800" spc="12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мало</a:t>
            </a:r>
            <a:r>
              <a:rPr lang="ru-RU" sz="2800" spc="12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или</a:t>
            </a:r>
            <a:r>
              <a:rPr lang="ru-RU" sz="2800" spc="12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она</a:t>
            </a:r>
            <a:r>
              <a:rPr lang="ru-RU" sz="2800" spc="-28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из некачественных</a:t>
            </a:r>
            <a:r>
              <a:rPr lang="ru-RU" sz="2800" spc="-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источников);</a:t>
            </a:r>
          </a:p>
          <a:p>
            <a:pPr marL="342900" marR="198755" lvl="0" indent="-342900">
              <a:lnSpc>
                <a:spcPct val="115000"/>
              </a:lnSpc>
              <a:spcBef>
                <a:spcPts val="5"/>
              </a:spcBef>
              <a:spcAft>
                <a:spcPts val="0"/>
              </a:spcAft>
              <a:buClr>
                <a:srgbClr val="1A1A1A"/>
              </a:buClr>
              <a:buSzPts val="1200"/>
              <a:buFont typeface="Times New Roman" panose="02020603050405020304" pitchFamily="18" charset="0"/>
              <a:buChar char="-"/>
              <a:tabLst>
                <a:tab pos="904240" algn="l"/>
              </a:tabLst>
            </a:pP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использование</a:t>
            </a:r>
            <a:r>
              <a:rPr lang="ru-RU" sz="2800" spc="2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чужих</a:t>
            </a:r>
            <a:r>
              <a:rPr lang="ru-RU" sz="2800" spc="21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ресурсов</a:t>
            </a:r>
            <a:r>
              <a:rPr lang="ru-RU" sz="2800" spc="2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без</a:t>
            </a:r>
            <a:r>
              <a:rPr lang="ru-RU" sz="2800" spc="20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поиска</a:t>
            </a:r>
            <a:r>
              <a:rPr lang="ru-RU" sz="2800" spc="2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собственных</a:t>
            </a:r>
            <a:r>
              <a:rPr lang="ru-RU" sz="2800" spc="2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и</a:t>
            </a:r>
            <a:r>
              <a:rPr lang="ru-RU" sz="2800" spc="20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тем</a:t>
            </a:r>
            <a:r>
              <a:rPr lang="ru-RU" sz="2800" spc="18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более</a:t>
            </a:r>
            <a:r>
              <a:rPr lang="ru-RU" sz="2800" spc="19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без</a:t>
            </a:r>
            <a:r>
              <a:rPr lang="ru-RU" sz="2800" spc="20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их</a:t>
            </a:r>
            <a:r>
              <a:rPr lang="ru-RU" sz="2800" spc="-285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применения.</a:t>
            </a:r>
            <a:endParaRPr lang="ru-RU" sz="2800" dirty="0">
              <a:solidFill>
                <a:schemeClr val="tx2">
                  <a:lumMod val="75000"/>
                </a:schemeClr>
              </a:solidFill>
              <a:effectLst/>
              <a:latin typeface="Comic Sans MS" panose="030F0702030302020204" pitchFamily="66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42498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532263"/>
            <a:ext cx="10515600" cy="3370997"/>
          </a:xfrm>
        </p:spPr>
        <p:txBody>
          <a:bodyPr>
            <a:noAutofit/>
          </a:bodyPr>
          <a:lstStyle/>
          <a:p>
            <a:pPr marL="299720" marR="197485" algn="ctr">
              <a:lnSpc>
                <a:spcPct val="100000"/>
              </a:lnSpc>
              <a:spcAft>
                <a:spcPts val="0"/>
              </a:spcAft>
            </a:pPr>
            <a:r>
              <a:rPr lang="ru-RU" sz="24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Трудные ситуации, с которыми сталкивается ребенок в младшем школьном возрасте,</a:t>
            </a:r>
            <a:r>
              <a:rPr lang="ru-RU" sz="24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могут</a:t>
            </a:r>
            <a:r>
              <a:rPr lang="ru-RU" sz="2400" spc="-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быть</a:t>
            </a:r>
            <a:r>
              <a:rPr lang="ru-RU" sz="24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связаны</a:t>
            </a:r>
            <a:r>
              <a:rPr lang="ru-RU" sz="2400" spc="-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</a:t>
            </a:r>
            <a:r>
              <a:rPr lang="ru-RU" sz="2400" spc="-1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внутренним</a:t>
            </a:r>
            <a:r>
              <a:rPr lang="ru-RU" sz="2400" spc="28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принятием</a:t>
            </a:r>
            <a:r>
              <a:rPr lang="ru-RU" sz="2400" spc="-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новой</a:t>
            </a:r>
            <a:r>
              <a:rPr lang="ru-RU" sz="2400" spc="-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социальной роли</a:t>
            </a:r>
            <a:r>
              <a:rPr lang="ru-RU" sz="2400" spc="-1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школьника.</a:t>
            </a:r>
            <a:r>
              <a:rPr lang="ru-RU" sz="2400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</a:br>
            <a:r>
              <a:rPr lang="ru-RU" sz="24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Для младших школьников наиболее психологически трудными являются ситуации,</a:t>
            </a:r>
            <a:r>
              <a:rPr lang="ru-RU" sz="24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связанные</a:t>
            </a:r>
            <a:r>
              <a:rPr lang="ru-RU" sz="24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</a:t>
            </a:r>
            <a:r>
              <a:rPr lang="ru-RU" sz="24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утратой</a:t>
            </a:r>
            <a:r>
              <a:rPr lang="ru-RU" sz="24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(реальной</a:t>
            </a:r>
            <a:r>
              <a:rPr lang="ru-RU" sz="24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или</a:t>
            </a:r>
            <a:r>
              <a:rPr lang="ru-RU" sz="24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воображаемой)</a:t>
            </a:r>
            <a:r>
              <a:rPr lang="ru-RU" sz="24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чувства</a:t>
            </a:r>
            <a:r>
              <a:rPr lang="ru-RU" sz="24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защищенности</a:t>
            </a:r>
            <a:r>
              <a:rPr lang="ru-RU" sz="2400" dirty="0" smtClean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.</a:t>
            </a:r>
            <a:r>
              <a:rPr lang="ru-RU" sz="24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/>
            </a:r>
            <a:br>
              <a:rPr lang="en-US" sz="2400" dirty="0" smtClean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</a:br>
            <a:r>
              <a:rPr lang="en-US" sz="2400" dirty="0" smtClean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/>
            </a:r>
            <a:br>
              <a:rPr lang="en-US" sz="2400" dirty="0" smtClean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Самые</a:t>
            </a:r>
            <a:r>
              <a:rPr lang="ru-RU" sz="2400" b="1" spc="-15" dirty="0" smtClean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распространенные</a:t>
            </a:r>
            <a:r>
              <a:rPr lang="ru-RU" sz="2400" b="1" spc="-1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среди</a:t>
            </a:r>
            <a:r>
              <a:rPr lang="ru-RU" sz="2400" b="1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них</a:t>
            </a:r>
            <a:r>
              <a:rPr lang="ru-RU" sz="2400" b="1" spc="1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следующие:</a:t>
            </a:r>
            <a:r>
              <a:rPr lang="en-US" sz="2400" b="1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/>
            </a:r>
            <a:br>
              <a:rPr lang="en-US" sz="2400" b="1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</a:br>
            <a:r>
              <a:rPr lang="en-US" sz="2400" spc="5" dirty="0" smtClean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/>
            </a:r>
            <a:br>
              <a:rPr lang="en-US" sz="2400" spc="5" dirty="0" smtClean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</a:br>
            <a:endParaRPr lang="ru-RU" sz="2400" dirty="0"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906973"/>
            <a:ext cx="10515600" cy="4730301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/>
            </a:r>
            <a:br>
              <a:rPr lang="en-US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</a:br>
            <a:r>
              <a:rPr lang="en-US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-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проверка</a:t>
            </a:r>
            <a:r>
              <a:rPr lang="ru-RU" sz="20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знаний</a:t>
            </a:r>
            <a:r>
              <a:rPr lang="ru-RU" sz="20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во</a:t>
            </a:r>
            <a:r>
              <a:rPr lang="ru-RU" sz="20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время</a:t>
            </a:r>
            <a:r>
              <a:rPr lang="ru-RU" sz="20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контрольных</a:t>
            </a:r>
            <a:r>
              <a:rPr lang="ru-RU" sz="20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и</a:t>
            </a:r>
            <a:r>
              <a:rPr lang="ru-RU" sz="20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других</a:t>
            </a:r>
            <a:r>
              <a:rPr lang="ru-RU" sz="20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проверочных,</a:t>
            </a:r>
            <a:r>
              <a:rPr lang="ru-RU" sz="20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особенно</a:t>
            </a:r>
            <a:r>
              <a:rPr lang="ru-RU" sz="20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письменных</a:t>
            </a:r>
            <a:r>
              <a:rPr lang="ru-RU" sz="20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работ,</a:t>
            </a:r>
            <a:r>
              <a:rPr lang="ru-RU" sz="2000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/>
            </a:r>
            <a:br>
              <a:rPr lang="ru-RU" sz="2000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</a:br>
            <a:r>
              <a:rPr lang="en-US" sz="2000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-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ответ ученика перед классом (особенно травмирует возможность ошибки при ответе,</a:t>
            </a:r>
            <a:r>
              <a:rPr lang="ru-RU" sz="2000" spc="-28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что</a:t>
            </a:r>
            <a:r>
              <a:rPr lang="ru-RU" sz="2000" spc="-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часто вызывает критику</a:t>
            </a:r>
            <a:r>
              <a:rPr lang="ru-RU" sz="2000" spc="-1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учителя и смех</a:t>
            </a:r>
            <a:r>
              <a:rPr lang="ru-RU" sz="20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одноклассников),</a:t>
            </a:r>
            <a:r>
              <a:rPr lang="ru-RU" sz="2000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/>
            </a:r>
            <a:br>
              <a:rPr lang="ru-RU" sz="2000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</a:br>
            <a:r>
              <a:rPr lang="en-US" sz="2000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-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получение</a:t>
            </a:r>
            <a:r>
              <a:rPr lang="ru-RU" sz="2000" spc="26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плохой</a:t>
            </a:r>
            <a:r>
              <a:rPr lang="ru-RU" sz="2000" spc="27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отметки</a:t>
            </a:r>
            <a:r>
              <a:rPr lang="ru-RU" sz="2000" spc="27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(качество</a:t>
            </a:r>
            <a:r>
              <a:rPr lang="ru-RU" sz="2000" spc="26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отметки</a:t>
            </a:r>
            <a:r>
              <a:rPr lang="ru-RU" sz="2000" spc="27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является</a:t>
            </a:r>
            <a:r>
              <a:rPr lang="ru-RU" sz="2000" spc="26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величиной</a:t>
            </a:r>
            <a:r>
              <a:rPr lang="ru-RU" sz="2000" spc="27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субъективной,</a:t>
            </a:r>
            <a:r>
              <a:rPr lang="ru-RU" sz="2000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/>
            </a:r>
            <a:br>
              <a:rPr lang="ru-RU" sz="2000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</a:b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«плохой»</a:t>
            </a:r>
            <a:r>
              <a:rPr lang="ru-RU" sz="2000" spc="-4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может</a:t>
            </a:r>
            <a:r>
              <a:rPr lang="ru-RU" sz="2000" spc="-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быть названа</a:t>
            </a:r>
            <a:r>
              <a:rPr lang="ru-RU" sz="2000" spc="-1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не</a:t>
            </a:r>
            <a:r>
              <a:rPr lang="ru-RU" sz="2000" spc="-1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только</a:t>
            </a:r>
            <a:r>
              <a:rPr lang="ru-RU" sz="20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«двойка»,</a:t>
            </a:r>
            <a:r>
              <a:rPr lang="ru-RU" sz="2000" spc="-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но</a:t>
            </a:r>
            <a:r>
              <a:rPr lang="ru-RU" sz="2000" spc="-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и</a:t>
            </a:r>
            <a:r>
              <a:rPr lang="ru-RU" sz="2000" spc="-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оценка</a:t>
            </a:r>
            <a:r>
              <a:rPr lang="ru-RU" sz="2000" spc="-1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в</a:t>
            </a:r>
            <a:r>
              <a:rPr lang="ru-RU" sz="2000" spc="-1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3 и</a:t>
            </a:r>
            <a:r>
              <a:rPr lang="ru-RU" sz="2000" spc="-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4</a:t>
            </a:r>
            <a:r>
              <a:rPr lang="ru-RU" sz="2000" spc="-2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балла),</a:t>
            </a:r>
            <a:r>
              <a:rPr lang="ru-RU" sz="2000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/>
            </a:r>
            <a:br>
              <a:rPr lang="ru-RU" sz="2000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</a:br>
            <a:r>
              <a:rPr lang="en-US" sz="2000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-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неудовлетворенность</a:t>
            </a:r>
            <a:r>
              <a:rPr lang="ru-RU" sz="20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родителей</a:t>
            </a:r>
            <a:r>
              <a:rPr lang="ru-RU" sz="20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успеваемостью</a:t>
            </a:r>
            <a:r>
              <a:rPr lang="ru-RU" sz="20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детей</a:t>
            </a:r>
            <a:r>
              <a:rPr lang="ru-RU" sz="20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(что</a:t>
            </a:r>
            <a:r>
              <a:rPr lang="ru-RU" sz="20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служит</a:t>
            </a:r>
            <a:r>
              <a:rPr lang="ru-RU" sz="20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источником</a:t>
            </a:r>
            <a:r>
              <a:rPr lang="ru-RU" sz="20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наказаний</a:t>
            </a:r>
            <a:r>
              <a:rPr lang="ru-RU" sz="2000" spc="-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и различных</a:t>
            </a:r>
            <a:r>
              <a:rPr lang="ru-RU" sz="2000" spc="-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 </a:t>
            </a:r>
            <a:r>
              <a:rPr lang="ru-RU" sz="20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запретов</a:t>
            </a:r>
            <a:r>
              <a:rPr lang="ru-RU" sz="2000" dirty="0" smtClean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)</a:t>
            </a:r>
            <a:r>
              <a:rPr lang="en-US" sz="2000" spc="1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>.</a:t>
            </a:r>
            <a:r>
              <a:rPr lang="ru-RU" sz="2000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  <a:t/>
            </a:r>
            <a:br>
              <a:rPr lang="ru-RU" sz="2000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+mj-cs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17093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45910" y="135670"/>
            <a:ext cx="11300347" cy="65505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9935" indent="449580" algn="ctr">
              <a:spcBef>
                <a:spcPts val="10"/>
              </a:spcBef>
              <a:spcAft>
                <a:spcPts val="0"/>
              </a:spcAft>
            </a:pPr>
            <a:r>
              <a:rPr lang="ru-RU" sz="28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К</a:t>
            </a:r>
            <a:r>
              <a:rPr lang="ru-RU" sz="2800" spc="-1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числу</a:t>
            </a:r>
            <a:r>
              <a:rPr lang="ru-RU" sz="2800" spc="-3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часто</a:t>
            </a:r>
            <a:r>
              <a:rPr lang="ru-RU" sz="2800" spc="-1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называемых</a:t>
            </a:r>
            <a:r>
              <a:rPr lang="ru-RU" sz="2800" spc="-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детьми</a:t>
            </a:r>
            <a:r>
              <a:rPr lang="ru-RU" sz="2800" spc="-1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трудных</a:t>
            </a:r>
            <a:r>
              <a:rPr lang="ru-RU" sz="2800" spc="-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ситуаций</a:t>
            </a:r>
            <a:r>
              <a:rPr lang="ru-RU" sz="2800" spc="-1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относятся:</a:t>
            </a:r>
            <a:endParaRPr lang="ru-RU" sz="28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457200" lvl="0" indent="-457200">
              <a:spcBef>
                <a:spcPts val="205"/>
              </a:spcBef>
              <a:spcAft>
                <a:spcPts val="0"/>
              </a:spcAft>
              <a:buClr>
                <a:srgbClr val="1A1A1A"/>
              </a:buClr>
              <a:buSzPts val="1200"/>
              <a:buFont typeface="Wingdings" panose="05000000000000000000" pitchFamily="2" charset="2"/>
              <a:buChar char="§"/>
              <a:tabLst>
                <a:tab pos="838835" algn="l"/>
              </a:tabLst>
            </a:pPr>
            <a:r>
              <a:rPr lang="ru-RU" sz="28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конфликты</a:t>
            </a:r>
            <a:r>
              <a:rPr lang="ru-RU" sz="2800" spc="-2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со</a:t>
            </a:r>
            <a:r>
              <a:rPr lang="ru-RU" sz="2800" spc="-1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сверстниками</a:t>
            </a:r>
            <a:r>
              <a:rPr lang="ru-RU" sz="2800" spc="-1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(ссоры,</a:t>
            </a:r>
            <a:r>
              <a:rPr lang="ru-RU" sz="2800" spc="-1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драки,</a:t>
            </a:r>
            <a:r>
              <a:rPr lang="ru-RU" sz="2800" spc="-1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изолированность</a:t>
            </a:r>
            <a:r>
              <a:rPr lang="ru-RU" sz="2800" spc="-1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в</a:t>
            </a:r>
            <a:r>
              <a:rPr lang="ru-RU" sz="2800" spc="-2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группе),</a:t>
            </a:r>
            <a:endParaRPr lang="ru-RU" sz="28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457200" marR="200660" lvl="0" indent="-457200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Clr>
                <a:srgbClr val="1A1A1A"/>
              </a:buClr>
              <a:buSzPts val="1200"/>
              <a:buFont typeface="Wingdings" panose="05000000000000000000" pitchFamily="2" charset="2"/>
              <a:buChar char="§"/>
              <a:tabLst>
                <a:tab pos="840105" algn="l"/>
              </a:tabLst>
            </a:pPr>
            <a:r>
              <a:rPr lang="ru-RU" sz="28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конфликты со взрослыми (их основная причина – непослушание ребенка, нарушение</a:t>
            </a:r>
            <a:r>
              <a:rPr lang="ru-RU" sz="2800" spc="-28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им</a:t>
            </a:r>
            <a:r>
              <a:rPr lang="ru-RU" sz="28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установленных</a:t>
            </a:r>
            <a:r>
              <a:rPr lang="ru-RU" sz="28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правил,</a:t>
            </a:r>
            <a:r>
              <a:rPr lang="ru-RU" sz="28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после</a:t>
            </a:r>
            <a:r>
              <a:rPr lang="ru-RU" sz="28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чего</a:t>
            </a:r>
            <a:r>
              <a:rPr lang="ru-RU" sz="28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следуют</a:t>
            </a:r>
            <a:r>
              <a:rPr lang="ru-RU" sz="28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воспитательные</a:t>
            </a:r>
            <a:r>
              <a:rPr lang="ru-RU" sz="28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санкции</a:t>
            </a:r>
            <a:r>
              <a:rPr lang="ru-RU" sz="28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со</a:t>
            </a:r>
            <a:r>
              <a:rPr lang="ru-RU" sz="2800" spc="3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стороны</a:t>
            </a:r>
            <a:r>
              <a:rPr lang="ru-RU" sz="2800" spc="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взрослых,</a:t>
            </a:r>
            <a:r>
              <a:rPr lang="ru-RU" sz="2800" spc="-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не</a:t>
            </a:r>
            <a:r>
              <a:rPr lang="ru-RU" sz="2800" spc="-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всегда</a:t>
            </a:r>
            <a:r>
              <a:rPr lang="ru-RU" sz="2800" spc="-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справедливые</a:t>
            </a:r>
            <a:r>
              <a:rPr lang="ru-RU" sz="2800" spc="-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</a:t>
            </a:r>
            <a:r>
              <a:rPr lang="ru-RU" sz="2800" spc="-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точки</a:t>
            </a:r>
            <a:r>
              <a:rPr lang="ru-RU" sz="2800" spc="-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зрения детей),</a:t>
            </a:r>
            <a:endParaRPr lang="ru-RU" sz="28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457200" lvl="0" indent="-457200">
              <a:spcBef>
                <a:spcPts val="5"/>
              </a:spcBef>
              <a:spcAft>
                <a:spcPts val="0"/>
              </a:spcAft>
              <a:buClr>
                <a:srgbClr val="1A1A1A"/>
              </a:buClr>
              <a:buSzPts val="1200"/>
              <a:buFont typeface="Wingdings" panose="05000000000000000000" pitchFamily="2" charset="2"/>
              <a:buChar char="§"/>
              <a:tabLst>
                <a:tab pos="838835" algn="l"/>
              </a:tabLst>
            </a:pPr>
            <a:r>
              <a:rPr lang="ru-RU" sz="28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ситуации</a:t>
            </a:r>
            <a:r>
              <a:rPr lang="ru-RU" sz="2800" spc="-2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публичного</a:t>
            </a:r>
            <a:r>
              <a:rPr lang="ru-RU" sz="2800" spc="-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выступления</a:t>
            </a:r>
            <a:r>
              <a:rPr lang="ru-RU" sz="2800" spc="-2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(концерт,</a:t>
            </a:r>
            <a:r>
              <a:rPr lang="ru-RU" sz="2800" spc="-2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спортивные</a:t>
            </a:r>
            <a:r>
              <a:rPr lang="ru-RU" sz="2800" spc="-2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соревнования),</a:t>
            </a:r>
            <a:endParaRPr lang="ru-RU" sz="28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457200" lvl="0" indent="-457200">
              <a:spcBef>
                <a:spcPts val="205"/>
              </a:spcBef>
              <a:spcAft>
                <a:spcPts val="0"/>
              </a:spcAft>
              <a:buClr>
                <a:srgbClr val="1A1A1A"/>
              </a:buClr>
              <a:buSzPts val="1200"/>
              <a:buFont typeface="Wingdings" panose="05000000000000000000" pitchFamily="2" charset="2"/>
              <a:buChar char="§"/>
              <a:tabLst>
                <a:tab pos="838835" algn="l"/>
              </a:tabLst>
            </a:pPr>
            <a:r>
              <a:rPr lang="ru-RU" sz="28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когда у</a:t>
            </a:r>
            <a:r>
              <a:rPr lang="ru-RU" sz="2800" spc="-2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ребенка</a:t>
            </a:r>
            <a:r>
              <a:rPr lang="ru-RU" sz="2800" spc="-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что-то не</a:t>
            </a:r>
            <a:r>
              <a:rPr lang="ru-RU" sz="2800" spc="-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получается, не</a:t>
            </a:r>
            <a:r>
              <a:rPr lang="ru-RU" sz="2800" spc="-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выходит,</a:t>
            </a:r>
            <a:endParaRPr lang="ru-RU" sz="28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457200" lvl="0" indent="-457200">
              <a:spcBef>
                <a:spcPts val="205"/>
              </a:spcBef>
              <a:spcAft>
                <a:spcPts val="0"/>
              </a:spcAft>
              <a:buClr>
                <a:srgbClr val="1A1A1A"/>
              </a:buClr>
              <a:buSzPts val="1200"/>
              <a:buFont typeface="Wingdings" panose="05000000000000000000" pitchFamily="2" charset="2"/>
              <a:buChar char="§"/>
              <a:tabLst>
                <a:tab pos="838835" algn="l"/>
              </a:tabLst>
            </a:pPr>
            <a:r>
              <a:rPr lang="ru-RU" sz="28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физическая</a:t>
            </a:r>
            <a:r>
              <a:rPr lang="ru-RU" sz="2800" spc="-2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травма</a:t>
            </a:r>
            <a:r>
              <a:rPr lang="ru-RU" sz="2800" spc="-2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или</a:t>
            </a:r>
            <a:r>
              <a:rPr lang="ru-RU" sz="2800" spc="-1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опасность</a:t>
            </a:r>
            <a:r>
              <a:rPr lang="ru-RU" sz="2800" spc="-1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ее</a:t>
            </a:r>
            <a:r>
              <a:rPr lang="ru-RU" sz="2800" spc="-2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получения</a:t>
            </a:r>
            <a:r>
              <a:rPr lang="ru-RU" sz="2800" spc="-1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(падения,</a:t>
            </a:r>
            <a:r>
              <a:rPr lang="ru-RU" sz="2800" spc="-5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ушибы).</a:t>
            </a:r>
            <a:endParaRPr lang="ru-RU" sz="2800" dirty="0">
              <a:effectLst/>
              <a:latin typeface="Comic Sans MS" panose="030F0702030302020204" pitchFamily="66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00832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_CONTENTSID" val="257"/>
  <p:tag name="MH_SECTIONID" val="258,259,260,261,"/>
  <p:tag name="ISPRING_PRESENTATION_TITLE" val="l"/>
  <p:tag name="ISPRING_ULTRA_SCORM_COURSE_ID" val="C8A954D6-E0A2-42F7-A0C4-81A4D7ADD2CB"/>
  <p:tag name="ISPRING_SCORM_RATE_SLIDES" val="1"/>
  <p:tag name="ISPRINGONLINEFOLDERID" val="0"/>
  <p:tag name="ISPRINGONLINEFOLDERPATH" val="Content List"/>
  <p:tag name="ISPRINGCLOUDFOLDERID" val="0"/>
  <p:tag name="ISPRINGCLOUDFOLDERPATH" val="Repository"/>
  <p:tag name="ISPRING_PLAYERS_CUSTOMIZATION" val="UEsDBBQAAgAIAEOUV0cNwDEewAEAANoDAAAPAAAAbm9uZS9wbGF5ZXIueG1spZJPb9QwEMXPW6nfIfK9dpYKUa0cekDKiaJKC4jbyptME1PHDp4Ju/vtmfzZpFuQQOKQaPIy72fPs/X9sXHJT4hog8/EWqYiAV+E0voqE18+5zd34v799ZVunTlBTGyZCR88iKQELKJtiX2PhupMvBAkQ0XCL4+bI9pM1ETtRqnD4SAPtzLESr1J07X69vBxW9TQmBvrkYwvmLvs5VYkbbQhWjpl4l0qrq9WA/ICZ5F7fIXBdf3KKIvQqDYCgieIatz2bN3Q3838NMErOrWAgkdfDbPvTfH8EMrOAfbaSo9tWyDqCYO20rSx6zufYCwyMTbsGkA0FaB0vhJq9Ko/mPWTM1hPHLzA9ty22zuLNYsjfejeLerubBmyVxNHXYJ0M0wwnGLeOZeDoS5CKZIIPzrLVd5jv85HkK7FuJzn7h0+Wy/xULDGVW4KCvH0gR18JFOUco5ejtHLwdTbh+ITF49TnNsFMgezhKBratzbf86j7/6fOEp4Mp0jcV7B+hKOueW/BA2PQsAz9pqk1sl+tTOVd9ftmxdX40Iadzdl8R1FQiZWwNewNGTUos8w9Zqm1fg5JTTHotXv91JPRC5/AVBLAQIAABQAAgAIAEOUV0cNwDEewAEAANoDAAAPAAAAAAAAAAEAAAAAAAAAAABub25lL3BsYXllci54bWxQSwUGAAAAAAEAAQA9AAAA7QEAAAAA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</p:tagLst>
</file>

<file path=ppt/theme/theme1.xml><?xml version="1.0" encoding="utf-8"?>
<a:theme xmlns:a="http://schemas.openxmlformats.org/drawingml/2006/main" name="www.freeppt7.com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C658F"/>
      </a:accent1>
      <a:accent2>
        <a:srgbClr val="ED7D31"/>
      </a:accent2>
      <a:accent3>
        <a:srgbClr val="A5A5A5"/>
      </a:accent3>
      <a:accent4>
        <a:srgbClr val="FFC000"/>
      </a:accent4>
      <a:accent5>
        <a:srgbClr val="3B5E7E"/>
      </a:accent5>
      <a:accent6>
        <a:srgbClr val="70AD47"/>
      </a:accent6>
      <a:hlink>
        <a:srgbClr val="0563C1"/>
      </a:hlink>
      <a:folHlink>
        <a:srgbClr val="954F72"/>
      </a:folHlink>
    </a:clrScheme>
    <a:fontScheme name="eyktegow">
      <a:majorFont>
        <a:latin typeface="印品黑体" panose="020F0302020204030204"/>
        <a:ea typeface="微软雅黑"/>
        <a:cs typeface=""/>
      </a:majorFont>
      <a:minorFont>
        <a:latin typeface="印品黑体" panose="020F0502020204030204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ww.jpppt.c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917</TotalTime>
  <Words>1928</Words>
  <Application>Microsoft Office PowerPoint</Application>
  <PresentationFormat>Широкоэкранный</PresentationFormat>
  <Paragraphs>166</Paragraphs>
  <Slides>33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33</vt:i4>
      </vt:variant>
    </vt:vector>
  </HeadingPairs>
  <TitlesOfParts>
    <vt:vector size="47" baseType="lpstr">
      <vt:lpstr>Microsoft YaHei</vt:lpstr>
      <vt:lpstr>SimSun</vt:lpstr>
      <vt:lpstr>Arial</vt:lpstr>
      <vt:lpstr>Bebas Neue</vt:lpstr>
      <vt:lpstr>Calibri</vt:lpstr>
      <vt:lpstr>Calibri Light</vt:lpstr>
      <vt:lpstr>Comic Sans MS</vt:lpstr>
      <vt:lpstr>Times New Roman</vt:lpstr>
      <vt:lpstr>Wingdings</vt:lpstr>
      <vt:lpstr>印品黑体</vt:lpstr>
      <vt:lpstr>等线</vt:lpstr>
      <vt:lpstr>www.freeppt7.com</vt:lpstr>
      <vt:lpstr>www.jpppt.com</vt:lpstr>
      <vt:lpstr>Тема Office</vt:lpstr>
      <vt:lpstr>Организация комплексной профилактической и коррекционно-развивающей работы специалистов, направленной на формирование жизнестойкости у детей и подростков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Трудные ситуации, с которыми сталкивается ребенок в младшем школьном возрасте, могут быть связаны с внутренним принятием новой социальной роли школьника. Для младших школьников наиболее психологически трудными являются ситуации, связанные с утратой (реальной или воображаемой) чувства защищенности.   Самые распространенные среди них следующие: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Составляющие компонентов жизнестойкости (антижизнестойкости)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Manager>第一PPT</Manager>
  <Company>第一PPT，www.1ppt.com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商业计划书</dc:title>
  <dc:creator>第一PPT</dc:creator>
  <cp:keywords>www.1ppt.com</cp:keywords>
  <dc:description>www.1ppt.com</dc:description>
  <cp:lastModifiedBy>Екатерина Евгеньевна Антонова</cp:lastModifiedBy>
  <cp:revision>126</cp:revision>
  <dcterms:created xsi:type="dcterms:W3CDTF">2017-10-04T05:12:41Z</dcterms:created>
  <dcterms:modified xsi:type="dcterms:W3CDTF">2024-01-24T07:34:41Z</dcterms:modified>
</cp:coreProperties>
</file>