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7"/>
  </p:notesMasterIdLst>
  <p:sldIdLst>
    <p:sldId id="328" r:id="rId2"/>
    <p:sldId id="542" r:id="rId3"/>
    <p:sldId id="572" r:id="rId4"/>
    <p:sldId id="515" r:id="rId5"/>
    <p:sldId id="559" r:id="rId6"/>
    <p:sldId id="560" r:id="rId7"/>
    <p:sldId id="561" r:id="rId8"/>
    <p:sldId id="554" r:id="rId9"/>
    <p:sldId id="555" r:id="rId10"/>
    <p:sldId id="556" r:id="rId11"/>
    <p:sldId id="557" r:id="rId12"/>
    <p:sldId id="558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69" r:id="rId21"/>
    <p:sldId id="564" r:id="rId22"/>
    <p:sldId id="570" r:id="rId23"/>
    <p:sldId id="571" r:id="rId24"/>
    <p:sldId id="539" r:id="rId25"/>
    <p:sldId id="541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E88577-7E39-4A40-A65C-ED84033A8D1B}">
          <p14:sldIdLst>
            <p14:sldId id="328"/>
            <p14:sldId id="542"/>
            <p14:sldId id="572"/>
            <p14:sldId id="515"/>
            <p14:sldId id="559"/>
            <p14:sldId id="560"/>
            <p14:sldId id="561"/>
            <p14:sldId id="554"/>
            <p14:sldId id="555"/>
            <p14:sldId id="556"/>
            <p14:sldId id="557"/>
            <p14:sldId id="558"/>
            <p14:sldId id="547"/>
            <p14:sldId id="548"/>
            <p14:sldId id="549"/>
            <p14:sldId id="550"/>
            <p14:sldId id="551"/>
            <p14:sldId id="552"/>
            <p14:sldId id="553"/>
            <p14:sldId id="569"/>
            <p14:sldId id="564"/>
            <p14:sldId id="570"/>
          </p14:sldIdLst>
        </p14:section>
        <p14:section name="Раздел без заголовка" id="{CE3D871D-2C78-409D-A9F7-779BB592CE80}">
          <p14:sldIdLst>
            <p14:sldId id="571"/>
            <p14:sldId id="539"/>
            <p14:sldId id="5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66" d="100"/>
          <a:sy n="66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A8EB-1091-4898-9B5F-9C354A57963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359D-4693-4CE6-9E87-E703F00E2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1372" y="6331256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ноябрь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4152" y="5256342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  <a:t>Пимахова </a:t>
            </a:r>
            <a:b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  <a:t>Александра Владимировна</a:t>
            </a:r>
            <a: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МАУ ИМЦ</a:t>
            </a:r>
            <a:endParaRPr lang="ru-RU" sz="200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664" y="2459504"/>
            <a:ext cx="7295938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 smtClean="0"/>
              <a:t>Построение профилактической работы по результатам анализа социально-психологического тестирования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0" y="0"/>
            <a:ext cx="10784334" cy="69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59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" t="152" r="1607" b="2483"/>
          <a:stretch/>
        </p:blipFill>
        <p:spPr>
          <a:xfrm>
            <a:off x="695400" y="16793"/>
            <a:ext cx="10478169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22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957" y="365125"/>
            <a:ext cx="10958197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78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47819"/>
              </p:ext>
            </p:extLst>
          </p:nvPr>
        </p:nvGraphicFramePr>
        <p:xfrm>
          <a:off x="119336" y="44623"/>
          <a:ext cx="11953328" cy="7111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58001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4280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РИСКА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229244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Плохая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приспосабливаемость, зависимость (ППЗ)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отсутствие активного приспособления и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самоизменения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во всех необходимых индивидных и личностных свойствах и качествах к изменяющимся или новым условиям социокультурной среды, использование пассивных и регрессивных стратегий поведения.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 кластер плохой приспосабливаемости и зависимости входят:</a:t>
                      </a:r>
                    </a:p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ведóмость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поиск опеки и покровительства, неуверенность в себе, неопределенность интересов и жизненных целей, безропотность,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наивность в представлениях о жизни, несамостоятельность, депрессивное реагирование на трудности, осознанное избегание любых ситуаций преодоления, пассивно-потребительское отношение к жизни.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коммуникативных навыков;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навыков самопознания;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адекватным способам эффективного разрешения конфликтных ситуаций;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осознание личностных ценностей и ответственности за последствия своего поведения;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создание условий для определения жизненных целей и самоопределения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36043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Потребность во внимании группы (ПВГ)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потребность получать позитивный отклик от группы в ответ на свое поведение, с чем также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связаны стремления нравиться, создавать о себе преувеличенно хорошее мнение с целью быть принятым (понравиться), в связи с чем ) отмечается повышенная восприимчивость к воздействию группы или ее членов. </a:t>
                      </a: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 внимания, интереса, поддержки, одобрения со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стороны родителей зависит уровень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приспособления ребенка к социальным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требованиям и запретам.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во внеурочную деятельность и систему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дополнительного образования;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 использование метода делегирования полномочий, с постепенной передачей части функций обучающемуся для достижения конкретных общих целей;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на уроках спрашивать первым, давать возможность выразить собственное мнение;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личностных ресурсов как фактора психологической устойчивости личности («Я» -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концепции, субъективного контроля, </a:t>
                      </a:r>
                      <a:r>
                        <a:rPr lang="ru-RU" sz="1400" dirty="0" err="1" smtClean="0"/>
                        <a:t>аффилиации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ассертивности</a:t>
                      </a:r>
                      <a:r>
                        <a:rPr lang="ru-RU" sz="1400" dirty="0" smtClean="0"/>
                        <a:t>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поведенческим стратегиям и сопротивлению групповому влиянию 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манипуляциям (контраргументации, конструктивной критики, психологической самообороны, конфронтации, уклонения), формирование навыков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поведения, устойчивого к внешнему воздействию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571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3506"/>
              </p:ext>
            </p:extLst>
          </p:nvPr>
        </p:nvGraphicFramePr>
        <p:xfrm>
          <a:off x="-24680" y="-1"/>
          <a:ext cx="12169352" cy="68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582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817770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47747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3748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РИСКА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293626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Принятие асоциальных (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аддиктивных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установок (ПАУ)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«…совокупность когнитивных, эмоциональных и поведенческих особенностей, пробуждающих гедонистическое отношение к жизни. Они выражаются в появлении сверхценного эмоционального отношения к объекту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Усиливается механизм рационализации –интеллектуального оправдания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(“все курят”, “без алкоголя нельзя снять стресс”, и т. д.). Вследствие этого снижается критичность к негативным последствиям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аддиктивного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поведения 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аддиктивному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окружению “я могу себя контролировать”, “наркоманы –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хорошие,интересные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люди” и т. д.)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установок на здоровый образ жизни;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обучающегося в значимую для него и социума деятельность;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наличие личностно значимого положительного взрослого;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занятия спортом;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в систему дополнительного образования;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конструктивных навыков общения, развитие критичности к себе и своему поведению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302479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Стремление к риску (СР)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побуждение к созданию, поиску, повторению ситуаций, прямо или потенциально опасных для жизни, с целью получения от этого удовольствия.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Удовольствие получается от переживания и последующего преодоления страха и иных острых ощущений в ситуации опасности. Выступая в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качестве автономного побуждения, стремление к риску также входит в симптоматику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аддиктивного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поведения. В качестве примера стремления к риску можно отметить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паркур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роуп-джампинг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банги-джампинг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бэйс-джампинг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руфинг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модификации тела и т. п.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повышение информированности обучающихся о последствиях рискованного поведения;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критичности, </a:t>
                      </a:r>
                      <a:r>
                        <a:rPr lang="ru-RU" sz="1400" dirty="0" err="1" smtClean="0"/>
                        <a:t>саморегуляции</a:t>
                      </a:r>
                      <a:r>
                        <a:rPr lang="ru-RU" sz="1400" dirty="0" smtClean="0"/>
                        <a:t>, локуса контроля;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конструктивного разрешения внутренних конфликтов, навыков обращения за помощью;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предоставление социально приемлемых альтернатив рискованному поведению в системе дополнительного образования, спортивных секциях;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обучать навыкам оказания доврачебной помощи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1397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24427"/>
              </p:ext>
            </p:extLst>
          </p:nvPr>
        </p:nvGraphicFramePr>
        <p:xfrm>
          <a:off x="47328" y="116632"/>
          <a:ext cx="12097344" cy="674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916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777428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52122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4398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РИСКА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247835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Импульсивность (ИМ)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устойчивая склонность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действовать по первому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побуждению, зависимость поведения или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личностной позиции от случайных внешних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обстоятельств, внешнего эмоционального фона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или спонтанных внутренних побуждений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получение </a:t>
                      </a:r>
                      <a:r>
                        <a:rPr lang="ru-RU" sz="1400" dirty="0" smtClean="0"/>
                        <a:t>дополнительных знаний </a:t>
                      </a:r>
                      <a:r>
                        <a:rPr lang="ru-RU" sz="1400" dirty="0" smtClean="0"/>
                        <a:t>об индивидуально-типологических особенностях;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навыкам </a:t>
                      </a:r>
                      <a:r>
                        <a:rPr lang="ru-RU" sz="1400" dirty="0" err="1" smtClean="0"/>
                        <a:t>саморегуляции</a:t>
                      </a:r>
                      <a:r>
                        <a:rPr lang="ru-RU" sz="1400" dirty="0" smtClean="0"/>
                        <a:t>, рефлексии, произвольного контроля, методам планирования и анализа;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проведение </a:t>
                      </a:r>
                      <a:r>
                        <a:rPr lang="ru-RU" sz="1400" dirty="0" err="1" smtClean="0"/>
                        <a:t>тренинговых</a:t>
                      </a:r>
                      <a:r>
                        <a:rPr lang="ru-RU" sz="1400" dirty="0" smtClean="0"/>
                        <a:t> занятий по развитию коммуникативных способностей, а также занятия в комнате психологической разгрузки с использованием релаксационных методик;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поощрять занятия физической и спортивной деятельностью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ru-RU" sz="14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330195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Тревожность (ТР)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предрасположенность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воспринимать достаточно широкий спектр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ситуаций как угрожающих, приводящая к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плохому настроению, мрачным предчувствиям,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беспокойству, напряженности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уверенности в своих силах;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создание ситуаций успешности (целенаправленное, организованное сочетание условий, при которых создается возможность достичь значительных результатов деятельности как отдельно взятой личности, так и коллектива в целом);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проведение групповых и индивидуальных занятий, направленных на повышение самооценки, развитие коммуникативных умений и навыков, повышение жизнестойкости;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</a:t>
                      </a:r>
                      <a:r>
                        <a:rPr lang="ru-RU" sz="1400" dirty="0" err="1" smtClean="0"/>
                        <a:t>саморегуляции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соблюдение педагогического такта и норм педагогического общения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154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29055"/>
              </p:ext>
            </p:extLst>
          </p:nvPr>
        </p:nvGraphicFramePr>
        <p:xfrm>
          <a:off x="119336" y="0"/>
          <a:ext cx="1205763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455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755183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4361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3696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РИСКА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375793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Фрустрированность (ФР) 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«…психическое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состояние тягостного переживания, вызываемое невозможностью удовлетворения уже активированной, актуализированной потребности, достижения значимой цели.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Объективные и субъективные факторы, производящие фрустрацию, классифицируются на три генеральные категории – фрустрация задержкой (препятствием) удовлетворения потребности; фрустрация срывом поведения, направленного на удовлетворение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активированной потребности; фрустрация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конфликтом» 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Предоставление психологической информации о феномене фрустрации, </a:t>
                      </a:r>
                      <a:r>
                        <a:rPr lang="ru-RU" sz="1400" dirty="0" err="1" smtClean="0"/>
                        <a:t>фрустраторах</a:t>
                      </a:r>
                      <a:r>
                        <a:rPr lang="ru-RU" sz="1400" dirty="0" smtClean="0"/>
                        <a:t>, стратегиях преодоления (</a:t>
                      </a:r>
                      <a:r>
                        <a:rPr lang="ru-RU" sz="1400" dirty="0" err="1" smtClean="0"/>
                        <a:t>копинг</a:t>
                      </a:r>
                      <a:r>
                        <a:rPr lang="ru-RU" sz="1400" dirty="0" smtClean="0"/>
                        <a:t>-стратегиях);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коммуникативных умений;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целеполагания, прогнозирования;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рефлексии;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коррекция иррациональных убеждений и формирование рациональных установок;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психоэмоциональной </a:t>
                      </a:r>
                      <a:r>
                        <a:rPr lang="ru-RU" sz="1400" dirty="0" err="1" smtClean="0"/>
                        <a:t>саморегуляции</a:t>
                      </a:r>
                      <a:r>
                        <a:rPr lang="ru-RU" sz="1400" dirty="0" smtClean="0"/>
                        <a:t>, в том числе по преодолению деструктивных </a:t>
                      </a:r>
                      <a:r>
                        <a:rPr lang="ru-RU" sz="1400" dirty="0" err="1" smtClean="0"/>
                        <a:t>эмоциональныхсостояний</a:t>
                      </a:r>
                      <a:r>
                        <a:rPr lang="ru-RU" sz="1400" dirty="0" smtClean="0"/>
                        <a:t> (тревога,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страх, гнев/агрессия, депрессия и др.);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повышение стрессоустойчивости, мотивации достижения успеха, формирование умения выбирать адекватные конструктивные формы преодоления </a:t>
                      </a:r>
                      <a:r>
                        <a:rPr lang="ru-RU" sz="1400" dirty="0" err="1" smtClean="0"/>
                        <a:t>фрустрирующей</a:t>
                      </a:r>
                      <a:r>
                        <a:rPr lang="ru-RU" sz="1400" dirty="0" smtClean="0"/>
                        <a:t> ситуации;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способности к </a:t>
                      </a:r>
                      <a:r>
                        <a:rPr lang="ru-RU" sz="1400" dirty="0" err="1" smtClean="0"/>
                        <a:t>эмпатии</a:t>
                      </a:r>
                      <a:r>
                        <a:rPr lang="ru-RU" sz="1400" dirty="0" smtClean="0"/>
                        <a:t>, к позитивному принятию других, </a:t>
                      </a:r>
                      <a:r>
                        <a:rPr lang="ru-RU" sz="1400" dirty="0" err="1" smtClean="0"/>
                        <a:t>ассертивности</a:t>
                      </a:r>
                      <a:r>
                        <a:rPr lang="ru-RU" sz="1400" dirty="0" smtClean="0"/>
                        <a:t>, гибкости поведения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229426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Склонность к 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делинквентности</a:t>
                      </a:r>
                      <a:endParaRPr lang="ru-RU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(ДЕ)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– склонность, стремление к совершению асоциальных, сознательных, волевых,  конкретных деяний отдельным лицом или группой лиц, обладающих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деликтоспособностью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 за которые предусмотрена определенная юридическая ответственность.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Таким образом, за  правонарушителем признается обладание им правоспособностью,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дееспособностью 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деликтоспособностью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общения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конструктивным стратегиям решения конфликтов, развитие чувства долга, ответственности, привязанности к близким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позитивной «Я» концепции, навыков самоконтроля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7542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33460"/>
              </p:ext>
            </p:extLst>
          </p:nvPr>
        </p:nvGraphicFramePr>
        <p:xfrm>
          <a:off x="119336" y="0"/>
          <a:ext cx="12057638" cy="700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455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755183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4361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3696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ЗАЩИТЫ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375793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Принятие родителями(ПР)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поведение и отношение родителей, формирующее у обучающегося чувство своей значимости, нужности, дающее субъективно достаточное чувство любви, теплоты человеческих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отношений, способствующее формированию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психологического благополучия личности.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повышение психолого-педагогической компетентности родителей/законных представителей по вопросам воспитания, развития, коррекции детско- родительских отношений, совместного проведения досуга, формирования семейных традиций и ценностей;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ребенка в социально значимую деятельность (ощущение нужности);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чувства уверенности, повышение самооценки;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ресурсных возможностей и способностей ребенка;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соблюдение педагогического такта и норм педагогического общения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229426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Принятие одноклассниками(ПО)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поведение и отношение сверстников, формирующее у обучающегося чувство принадлежности к группе и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сопричастности к общим целям и интересам, развивающее способность вступать в отношения и быть в них без потери собственной аутентичности и автономности, способность отстаивать себя и свою позицию в спорах или конфликтах без разрушения межличностных отношений.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проведение социометрического обследования, изучение психологического климата в классе и учреждении в целом;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службы медиации, примирения;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организация деятельности мобильных групп по профилактике </a:t>
                      </a:r>
                      <a:r>
                        <a:rPr lang="ru-RU" sz="1400" dirty="0" err="1" smtClean="0"/>
                        <a:t>буллинга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организация работы над сплочением коллектива;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в совместную деятельность, демонстрация ресурсных возможностей каждого;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оказание психолого-педагогической поддержки, развитие коммуникативных навыков, формирование уверенности в себе, повышение самооценки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7717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2421"/>
              </p:ext>
            </p:extLst>
          </p:nvPr>
        </p:nvGraphicFramePr>
        <p:xfrm>
          <a:off x="119336" y="0"/>
          <a:ext cx="1205763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455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755183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4361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3696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ЗАЩИТЫ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375793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Социальная активность (СА)-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социальная активность личности тесно связана с явлением социальной включенности личности, которая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определяет меру установления оптимальных связей между конкретной личностью и конкретной социокультурной средой.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во внеурочную деятельность, систему дополнительного образования;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включение в социально значимую деятельность;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поддержка развития самостоятельности и инициативы;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мотива достижения успеха, повышение уверенности;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навыкам планирования и контроля собственной деятельности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229426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Самоконтроль поведения (СП)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способность управлять своими эмоциями и действиями, противостоять случайным внешним стимулам или спонтанным внутренним импульсам, сдерживать себя и вести себя адекватно обстоятельствам или социальной ситуации.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Обычно самоконтроль поведения противопоставляется импульсивности.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самостоятельности и </a:t>
                      </a:r>
                      <a:r>
                        <a:rPr lang="ru-RU" sz="1400" dirty="0" err="1" smtClean="0"/>
                        <a:t>личнойответственности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повышение локус контроля;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</a:t>
                      </a:r>
                      <a:r>
                        <a:rPr lang="ru-RU" sz="1400" dirty="0" err="1" smtClean="0"/>
                        <a:t>саморегуляции</a:t>
                      </a:r>
                      <a:endParaRPr lang="ru-RU" sz="14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повышение самооценки, мотива достижения успеха;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обучение планированию, целеполаганию, умению достигать поставленные цели (тайм-менеджмент);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оказание помощи в формировании личных стратегий достижения целей;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ресурсных возможностей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629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22802"/>
              </p:ext>
            </p:extLst>
          </p:nvPr>
        </p:nvGraphicFramePr>
        <p:xfrm>
          <a:off x="0" y="-439390"/>
          <a:ext cx="12192000" cy="718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1542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6830458">
                  <a:extLst>
                    <a:ext uri="{9D8B030D-6E8A-4147-A177-3AD203B41FA5}">
                      <a16:colId xmlns:a16="http://schemas.microsoft.com/office/drawing/2014/main" val="1233698605"/>
                    </a:ext>
                  </a:extLst>
                </a:gridCol>
              </a:tblGrid>
              <a:tr h="67827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 мероприятия по коррекции факторов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3875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ФАКТОРЫ ЗАЩИТЫ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235781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Адаптированность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к нормам (АН)–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процесс и результат активного приспособления личности к условиям социальной среды (среде жизнедеятельности) путем усвоения социальных целей, ценностей, норм и стилей поведения, принятых в обществе, предполагающие их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согласование с потребностями и стремлениями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самой личности.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социально -ответственного поведения: подготовка к участию в деятельности на пользу общества и усвоение политической и общественной ответственности гражданина.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построение системы ценностей и этического сознания как ориентиров собственного поведения.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эффективного общения, способности устанавливать контакты, слушать и выражать свои мысли и чувства.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 развитие психологической устойчивости, эмоциональной стабильности, навыков справляться с стрессом и преодолевать трудности.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163158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Фрустрационная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устойчивость (ФУ)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–способность без выраженных негативных переживаний отсрочить во времени удовлетворение актуализированной потребности или достижение значимой цели, опираясь на когнитивную оценку имеющихся условий и 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собственных возможностей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навыков целеполагания и планирования, способности адекватно оценивать реальную ситуацию, возможности предвидеть выход из ситуации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Повышение стрессоустойчивости, мотивации достижения успеха, формирование умения выбирать адекватные конструктивные формы преодоления </a:t>
                      </a:r>
                      <a:r>
                        <a:rPr lang="ru-RU" sz="1400" dirty="0" err="1" smtClean="0"/>
                        <a:t>фрустрирующей</a:t>
                      </a:r>
                      <a:r>
                        <a:rPr lang="ru-RU" sz="1400" dirty="0" smtClean="0"/>
                        <a:t> ситуации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  <a:tr h="212549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Дружелюбие, открытость (ДО)–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благожелательное, дружественное отношение к другим людям, способность доверять и быть открытым новым отношениям, способность быть в согласии с людьми разных взглядов и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убеждений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развитие умения слушать и понимать других, толерантности к различиям, уважения мнения и чувства других людей, способности к сотрудничеству и умение находить общий язык с разными людьми.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/>
                        <a:t>формирование позитивного мышления, уверенности в себе, своих способностях, искренность и честность с собой и с другими, а также базовое доверие к миру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6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684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798479"/>
            <a:ext cx="4572652" cy="491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08920"/>
            <a:ext cx="43924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Общий алгоритм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работы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 </a:t>
            </a:r>
            <a:r>
              <a:rPr lang="ru-RU" sz="2800" dirty="0">
                <a:solidFill>
                  <a:schemeClr val="bg1"/>
                </a:solidFill>
              </a:rPr>
              <a:t>использованием результатов </a:t>
            </a:r>
            <a:r>
              <a:rPr lang="ru-RU" sz="2800" dirty="0" smtClean="0">
                <a:solidFill>
                  <a:schemeClr val="bg1"/>
                </a:solidFill>
              </a:rPr>
              <a:t>социально-психологического тестирования обучающихся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880" y="332656"/>
            <a:ext cx="6624736" cy="5844307"/>
          </a:xfrm>
        </p:spPr>
        <p:txBody>
          <a:bodyPr>
            <a:normAutofit fontScale="85000" lnSpcReduction="20000"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Выделить</a:t>
            </a:r>
            <a:r>
              <a:rPr lang="ru-RU" sz="1800" dirty="0"/>
              <a:t> обучающихся </a:t>
            </a:r>
            <a:r>
              <a:rPr lang="ru-RU" sz="1800" dirty="0">
                <a:solidFill>
                  <a:srgbClr val="FF0000"/>
                </a:solidFill>
              </a:rPr>
              <a:t>групп</a:t>
            </a:r>
            <a:r>
              <a:rPr lang="ru-RU" sz="1800" dirty="0"/>
              <a:t> высокого и </a:t>
            </a:r>
            <a:r>
              <a:rPr lang="ru-RU" sz="1800" dirty="0" err="1"/>
              <a:t>высочайщего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FF0000"/>
                </a:solidFill>
              </a:rPr>
              <a:t>риска</a:t>
            </a:r>
            <a:r>
              <a:rPr lang="ru-RU" sz="1800" dirty="0"/>
              <a:t>, выделить </a:t>
            </a:r>
            <a:r>
              <a:rPr lang="ru-RU" sz="1800" dirty="0">
                <a:solidFill>
                  <a:srgbClr val="FF0000"/>
                </a:solidFill>
              </a:rPr>
              <a:t>общие направления </a:t>
            </a:r>
            <a:r>
              <a:rPr lang="ru-RU" sz="1800" dirty="0"/>
              <a:t>коррекционной и развивающей работы по группам повышенного внимания, на их основе </a:t>
            </a:r>
            <a:r>
              <a:rPr lang="ru-RU" sz="1800" dirty="0">
                <a:solidFill>
                  <a:srgbClr val="FF0000"/>
                </a:solidFill>
              </a:rPr>
              <a:t>спроектировать профилактические программы</a:t>
            </a:r>
            <a:r>
              <a:rPr lang="ru-RU" sz="1800" dirty="0"/>
              <a:t>, выделить обучающихся, с которыми необходимо дополнительно провести индивидуальную коррекционно-развивающую работу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Проинформировать</a:t>
            </a:r>
            <a:r>
              <a:rPr lang="ru-RU" sz="1800" dirty="0"/>
              <a:t> классных руководителей об итогах СПТ</a:t>
            </a:r>
          </a:p>
          <a:p>
            <a:pPr marL="342900" indent="-342900" algn="just">
              <a:buAutoNum type="arabicPeriod"/>
            </a:pPr>
            <a:r>
              <a:rPr lang="ru-RU" sz="1800" dirty="0"/>
              <a:t>Провести </a:t>
            </a:r>
            <a:r>
              <a:rPr lang="ru-RU" sz="1800" dirty="0">
                <a:solidFill>
                  <a:srgbClr val="FF0000"/>
                </a:solidFill>
              </a:rPr>
              <a:t>консультации</a:t>
            </a:r>
            <a:r>
              <a:rPr lang="ru-RU" sz="1800" dirty="0"/>
              <a:t>, составить </a:t>
            </a:r>
            <a:r>
              <a:rPr lang="ru-RU" sz="1800" dirty="0">
                <a:solidFill>
                  <a:srgbClr val="FF0000"/>
                </a:solidFill>
              </a:rPr>
              <a:t>план дополнительных </a:t>
            </a:r>
            <a:r>
              <a:rPr lang="ru-RU" sz="1800" dirty="0"/>
              <a:t>мероприятий с привлечением классных руководителей, учителей -предметников, педагога-психолога, организации доп. образования</a:t>
            </a:r>
          </a:p>
          <a:p>
            <a:pPr marL="342900" indent="-342900" algn="just">
              <a:buAutoNum type="arabicPeriod"/>
            </a:pPr>
            <a:r>
              <a:rPr lang="ru-RU" sz="1800" dirty="0"/>
              <a:t>Внести </a:t>
            </a:r>
            <a:r>
              <a:rPr lang="ru-RU" sz="1800" dirty="0">
                <a:solidFill>
                  <a:srgbClr val="FF0000"/>
                </a:solidFill>
              </a:rPr>
              <a:t>изменения в планы работы</a:t>
            </a:r>
            <a:r>
              <a:rPr lang="ru-RU" sz="1800" dirty="0"/>
              <a:t>, направленные на профилактику негативных проявлений в подростковой и молодежной среде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Провести </a:t>
            </a:r>
            <a:r>
              <a:rPr lang="ru-RU" sz="1800" dirty="0">
                <a:solidFill>
                  <a:srgbClr val="FF0000"/>
                </a:solidFill>
              </a:rPr>
              <a:t>анализ персональных данных обучающихся</a:t>
            </a:r>
            <a:r>
              <a:rPr lang="ru-RU" sz="1800" dirty="0"/>
              <a:t>, с которыми необходимо дополнительно провести индивидуальную коррекционно-развивающую работу. Провести </a:t>
            </a:r>
            <a:r>
              <a:rPr lang="ru-RU" sz="1800" dirty="0">
                <a:solidFill>
                  <a:srgbClr val="FF0000"/>
                </a:solidFill>
              </a:rPr>
              <a:t>индивидуальные беседы </a:t>
            </a:r>
            <a:r>
              <a:rPr lang="ru-RU" sz="1800" dirty="0"/>
              <a:t>с обучающимися и их родителями, направить (при необходимости) к узким специалистам (врачу-психиатру), включить ребенка в план дополнительных мероприятий на уровне образовательной организации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Спланировать </a:t>
            </a:r>
            <a:r>
              <a:rPr lang="ru-RU" sz="1800" dirty="0"/>
              <a:t>и провести групповую и индивидуальную </a:t>
            </a:r>
            <a:r>
              <a:rPr lang="ru-RU" sz="1800" dirty="0">
                <a:solidFill>
                  <a:srgbClr val="FF0000"/>
                </a:solidFill>
              </a:rPr>
              <a:t>профилактическую работу </a:t>
            </a:r>
            <a:r>
              <a:rPr lang="ru-RU" sz="1800" dirty="0"/>
              <a:t>в соответствии с локальными актами, с согласия родителей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rgbClr val="FF0000"/>
                </a:solidFill>
              </a:rPr>
              <a:t>Зафиксировать</a:t>
            </a:r>
            <a:r>
              <a:rPr lang="ru-RU" sz="1800" dirty="0"/>
              <a:t> результаты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1695581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59" y="260648"/>
            <a:ext cx="5275029" cy="1143000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Подверженность 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влиянию группы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6588C9-C943-4870-A593-92A11536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36" y="3418146"/>
            <a:ext cx="4995691" cy="240803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456040" y="260648"/>
            <a:ext cx="4032448" cy="1728192"/>
          </a:xfrm>
          <a:prstGeom prst="roundRect">
            <a:avLst>
              <a:gd name="adj" fmla="val 27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6362328" y="260648"/>
            <a:ext cx="4283968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повышенная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восприимчивость воздействию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группы или ее членов, приводящая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 подчинению и готовности изменить свое поведение и установки</a:t>
            </a:r>
            <a:endParaRPr lang="ru-RU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533809" y="1544216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259" y="1473931"/>
            <a:ext cx="5502414" cy="17281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r>
              <a:rPr lang="ru-RU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Тест « Поддаетесь ли Вы чужому влиянию»  (Н.В. Киршева – Н.В. Рябчикова)</a:t>
            </a:r>
          </a:p>
          <a:p>
            <a:r>
              <a:rPr lang="ru-RU" sz="1200" u="sng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Дополнительно</a:t>
            </a:r>
            <a:endParaRPr lang="ru-RU" sz="1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</a:endParaRP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Опросник личностной зрелости Л.Я. Гозман,  М. Кроз </a:t>
            </a: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Тест «Склонность к зависимому поведению (Менделевич В.Д.)</a:t>
            </a: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Методика склонности к различным зависимостям (Лозовая Г.В.)</a:t>
            </a:r>
            <a:endParaRPr lang="ru-RU" sz="1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endParaRPr lang="ru-RU"/>
          </a:p>
        </p:txBody>
      </p:sp>
      <p:pic>
        <p:nvPicPr>
          <p:cNvPr id="11" name="Рисунок 10" descr="Луп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4"/>
              </a:ext>
            </a:extLst>
          </a:blip>
          <a:stretch>
            <a:fillRect/>
          </a:stretch>
        </p:blipFill>
        <p:spPr>
          <a:xfrm>
            <a:off x="5457902" y="1919340"/>
            <a:ext cx="770384" cy="77038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447927" y="2204864"/>
            <a:ext cx="6416814" cy="4653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400"/>
              <a:t>Развитие способности делать самостоятельный выбор, навыков противостояния манипуляции, формирования представлений о личных границах, умения отстаивать собственную позицию, защиты своего персонального пространства.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9398544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56" y="175149"/>
            <a:ext cx="5112568" cy="1354162"/>
          </a:xfrm>
        </p:spPr>
        <p:txBody>
          <a:bodyPr>
            <a:noAutofit/>
          </a:bodyPr>
          <a:lstStyle/>
          <a:p>
            <a: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Принятие асоциальных установок социума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436" y="3719355"/>
            <a:ext cx="4464496" cy="280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/>
              <a:t> </a:t>
            </a: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6609" y="369580"/>
            <a:ext cx="3528392" cy="16561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убежденность в приемлемости для себя отрицательных примеров поведения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1384" y="1520787"/>
            <a:ext cx="5223774" cy="19924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8407" y="1672061"/>
            <a:ext cx="477053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Терстона по выявлению ценностных ориентаций и социальных установок подростка (адаптированная С.А. Беличевой)</a:t>
            </a:r>
          </a:p>
          <a:p>
            <a:r>
              <a:rPr lang="ru-RU" sz="1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склонности к девиантному поведению (Э.В. Леус)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 склонности к отклоняющемуся поведению </a:t>
            </a:r>
          </a:p>
          <a:p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(А.Н. Орёл)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Методика многомерного шкалирования по выявлению референтных ориентаций подростков (С.А. Беличева)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054428" y="852230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12024" y="2132856"/>
            <a:ext cx="5328592" cy="4392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228600" indent="220980"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Актуализируется работа по формированию просоциальной системы ценностей, целей и установок, самостоятельного и критического мышления. </a:t>
            </a:r>
          </a:p>
        </p:txBody>
      </p:sp>
      <p:pic>
        <p:nvPicPr>
          <p:cNvPr id="10" name="Рисунок 9" descr="Луп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3"/>
              </a:ext>
            </a:extLst>
          </a:blip>
          <a:stretch>
            <a:fillRect/>
          </a:stretch>
        </p:blipFill>
        <p:spPr>
          <a:xfrm>
            <a:off x="5289932" y="2490118"/>
            <a:ext cx="648072" cy="6480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CB1A9C-2BD9-4835-BBDD-2C4B31AA0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68" y="3789040"/>
            <a:ext cx="6018276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39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56" y="175148"/>
            <a:ext cx="5112568" cy="2963041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Какую работу проводить 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снижения уровня фрустрации и импульсивности?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436" y="3719355"/>
            <a:ext cx="4464496" cy="280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/>
              <a:t> </a:t>
            </a: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6609" y="369580"/>
            <a:ext cx="3528392" cy="16561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Групповая форма работы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568" y="3616041"/>
            <a:ext cx="5223774" cy="22322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23393" y="4174103"/>
            <a:ext cx="478853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ЦЕЛЬ профилактических мероприятий: повышение стрессоустойчивости, контроля за своим поведением, мотивации достижения успеха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054428" y="852230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49210" y="2132856"/>
            <a:ext cx="5591406" cy="4392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228600" indent="22098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Тренинги по обучению способам </a:t>
            </a:r>
            <a:r>
              <a:rPr lang="ru-RU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саморегуляции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рефлексии</a:t>
            </a:r>
          </a:p>
          <a:p>
            <a:pPr marL="228600" indent="22098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Проекты: «Культура общения», «Виды коммуникации» (по разным эпохам и странам), «Реконструкция стилей общения, церемоний, ведения диспутов» и «Ораторское искусство: прошлое, настоящее и будущее».</a:t>
            </a:r>
          </a:p>
          <a:p>
            <a:pPr marL="228600" indent="22098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Занятия в спортивных секциях: восточные единоборства, йога.</a:t>
            </a:r>
          </a:p>
          <a:p>
            <a:pPr marL="228600" indent="220980"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Программа психолого-педагогических развивающих занятий «Формула эмоционального равновесия». </a:t>
            </a:r>
          </a:p>
        </p:txBody>
      </p:sp>
      <p:pic>
        <p:nvPicPr>
          <p:cNvPr id="10" name="Рисунок 9" descr="Луп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3"/>
              </a:ext>
            </a:extLst>
          </a:blip>
          <a:stretch>
            <a:fillRect/>
          </a:stretch>
        </p:blipFill>
        <p:spPr>
          <a:xfrm>
            <a:off x="5289932" y="249011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55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" t="1430" r="-867"/>
          <a:stretch/>
        </p:blipFill>
        <p:spPr>
          <a:xfrm>
            <a:off x="626585" y="17090"/>
            <a:ext cx="7920880" cy="405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5" y="3826993"/>
            <a:ext cx="7790583" cy="3031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88288" y="3590237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Программы </a:t>
            </a:r>
            <a:r>
              <a:rPr lang="ru-RU" sz="1000" dirty="0"/>
              <a:t>прошли экспертную оценку общероссийской общественной организации «Федерация психологов образования России» </a:t>
            </a:r>
          </a:p>
          <a:p>
            <a:r>
              <a:rPr lang="ru-RU" sz="1000" dirty="0"/>
              <a:t>и рекомендованы для реализации в образовательных организациях. </a:t>
            </a:r>
            <a:endParaRPr lang="ru-RU" sz="1000" dirty="0" smtClean="0"/>
          </a:p>
          <a:p>
            <a:r>
              <a:rPr lang="ru-RU" sz="1000" dirty="0" smtClean="0"/>
              <a:t>С </a:t>
            </a:r>
            <a:r>
              <a:rPr lang="ru-RU" sz="1000" dirty="0"/>
              <a:t>программами, в том числе и по иным направлениям работы </a:t>
            </a:r>
          </a:p>
          <a:p>
            <a:r>
              <a:rPr lang="ru-RU" sz="1000" dirty="0"/>
              <a:t>с обучающимися, можно ознакомиться на странице общероссийской общественной организации «Федерация психологов образования России», </a:t>
            </a:r>
          </a:p>
          <a:p>
            <a:r>
              <a:rPr lang="ru-RU" sz="1000" dirty="0"/>
              <a:t>ссылка: https://rospsy.ru/KPresults</a:t>
            </a:r>
          </a:p>
        </p:txBody>
      </p:sp>
    </p:spTree>
    <p:extLst>
      <p:ext uri="{BB962C8B-B14F-4D97-AF65-F5344CB8AC3E}">
        <p14:creationId xmlns:p14="http://schemas.microsoft.com/office/powerpoint/2010/main" val="7584152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Куда обратиться за психологической помощью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49" r="8149"/>
          <a:stretch>
            <a:fillRect/>
          </a:stretch>
        </p:blipFill>
        <p:spPr>
          <a:xfrm>
            <a:off x="5735960" y="764704"/>
            <a:ext cx="6172200" cy="489654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Всероссийский </a:t>
            </a:r>
            <a:r>
              <a:rPr lang="ru-RU" dirty="0"/>
              <a:t>Детский телефон доверия (бесплатно, круглосуточно): </a:t>
            </a:r>
            <a:r>
              <a:rPr lang="ru-RU" dirty="0" smtClean="0">
                <a:solidFill>
                  <a:srgbClr val="C00000"/>
                </a:solidFill>
              </a:rPr>
              <a:t>https</a:t>
            </a:r>
            <a:r>
              <a:rPr lang="ru-RU" dirty="0">
                <a:solidFill>
                  <a:srgbClr val="C00000"/>
                </a:solidFill>
              </a:rPr>
              <a:t>://www.fond-detyam.ru/detskiy-telefon-doveriya/   тел.: 8-800-2000-122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Линия </a:t>
            </a:r>
            <a:r>
              <a:rPr lang="ru-RU" dirty="0"/>
              <a:t>помощи «Дети Онлайн» –служба телефонного и онлайн-консультирования оказывает психологическую и информационную поддержку детям и подросткам, столкнувшимся с различными проблемами в сети Интернет: </a:t>
            </a:r>
            <a:r>
              <a:rPr lang="ru-RU" dirty="0">
                <a:solidFill>
                  <a:srgbClr val="C00000"/>
                </a:solidFill>
              </a:rPr>
              <a:t>http://www.fid.su/projects/detionline тел.: 8- 800- 25- 000 -15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113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881" y="48239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58" y="6125503"/>
            <a:ext cx="193199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b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в Телеграм</a:t>
            </a:r>
            <a:endParaRPr lang="ru-RU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9" y="482952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5489" y="6135335"/>
            <a:ext cx="15510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 Вконтакте</a:t>
            </a:r>
            <a:endParaRPr lang="ru-RU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64F3-3F32-4AEA-ABA1-387F8CD56C4E}"/>
              </a:ext>
            </a:extLst>
          </p:cNvPr>
          <p:cNvSpPr txBox="1"/>
          <p:nvPr/>
        </p:nvSpPr>
        <p:spPr>
          <a:xfrm>
            <a:off x="1081454" y="4067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8-906-848-32-41</a:t>
            </a:r>
            <a:b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aleksandra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pimakhova@gmail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sz="1800" b="1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40D9E-218F-4CEF-EFAC-9CDB061A347D}"/>
              </a:ext>
            </a:extLst>
          </p:cNvPr>
          <p:cNvGrpSpPr/>
          <p:nvPr/>
        </p:nvGrpSpPr>
        <p:grpSpPr>
          <a:xfrm>
            <a:off x="1081454" y="1423355"/>
            <a:ext cx="7767578" cy="1763770"/>
            <a:chOff x="1081454" y="1423355"/>
            <a:chExt cx="7767578" cy="17637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1454" y="1861890"/>
              <a:ext cx="77675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Александра Владимировна</a:t>
              </a:r>
              <a:endParaRPr lang="ru-RU" sz="3600">
                <a:solidFill>
                  <a:srgbClr val="1662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D4256-A7D4-74EF-3C4B-A0244D7C40F5}"/>
                </a:ext>
              </a:extLst>
            </p:cNvPr>
            <p:cNvSpPr txBox="1"/>
            <p:nvPr/>
          </p:nvSpPr>
          <p:spPr>
            <a:xfrm>
              <a:off x="1096156" y="1423355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Пимахова</a:t>
              </a:r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FB854-ADB5-A18E-1D4A-0D7D6F4EDEEC}"/>
                </a:ext>
              </a:extLst>
            </p:cNvPr>
            <p:cNvSpPr txBox="1"/>
            <p:nvPr/>
          </p:nvSpPr>
          <p:spPr>
            <a:xfrm>
              <a:off x="1096155" y="2540794"/>
              <a:ext cx="6716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>
                  <a:solidFill>
                    <a:srgbClr val="16625C"/>
                  </a:solidFill>
                  <a:latin typeface="Century Gothic" panose="020B0502020202020204" pitchFamily="34" charset="0"/>
                </a:rPr>
                <a:t>методист по профилактической работе МАУ ИМЦ г. Томска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4447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8760"/>
            <a:ext cx="10515600" cy="421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Единая методика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социально-психологического </a:t>
            </a:r>
            <a:r>
              <a:rPr lang="ru-RU" sz="3600" b="1" dirty="0"/>
              <a:t>тестирования </a:t>
            </a:r>
            <a:r>
              <a:rPr lang="ru-RU" sz="3600" b="1" dirty="0" smtClean="0"/>
              <a:t>2023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результатам ЕМ СПТ обучающегося можно отнести к одной из </a:t>
            </a:r>
            <a:r>
              <a:rPr lang="ru-RU" dirty="0">
                <a:solidFill>
                  <a:srgbClr val="FF0000"/>
                </a:solidFill>
              </a:rPr>
              <a:t>четырех </a:t>
            </a:r>
            <a:r>
              <a:rPr lang="ru-RU" dirty="0"/>
              <a:t>групп: </a:t>
            </a:r>
            <a:endParaRPr lang="ru-RU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1</a:t>
            </a:r>
            <a:r>
              <a:rPr lang="ru-RU" sz="2200" dirty="0"/>
              <a:t>. Обучающиеся с низкой вероятностью проявлений рискового поведения.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/>
              <a:t>2. Обучающиеся со средней вероятностью проявления рискового (в том числе </a:t>
            </a:r>
            <a:r>
              <a:rPr lang="ru-RU" sz="2200" dirty="0" err="1"/>
              <a:t>аддиктивного</a:t>
            </a:r>
            <a:r>
              <a:rPr lang="ru-RU" sz="2200" dirty="0"/>
              <a:t>) поведения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r>
              <a:rPr lang="ru-RU" sz="2200" dirty="0"/>
              <a:t>3. Обучающиеся с высокой вероятностью проявления рискового (в том числе </a:t>
            </a:r>
            <a:r>
              <a:rPr lang="ru-RU" sz="2200" dirty="0" err="1"/>
              <a:t>аддиктивного</a:t>
            </a:r>
            <a:r>
              <a:rPr lang="ru-RU" sz="2200" dirty="0"/>
              <a:t> поведения</a:t>
            </a:r>
            <a:r>
              <a:rPr lang="ru-RU" sz="2200" dirty="0" smtClean="0"/>
              <a:t>).</a:t>
            </a:r>
          </a:p>
          <a:p>
            <a:pPr marL="0" indent="0" algn="just">
              <a:buNone/>
            </a:pPr>
            <a:r>
              <a:rPr lang="ru-RU" sz="2200" dirty="0"/>
              <a:t>4. Обучающиеся с высочайшей вероятностью проявления рискового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27142267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456" y="1700808"/>
            <a:ext cx="10153128" cy="4617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02798"/>
              </p:ext>
            </p:extLst>
          </p:nvPr>
        </p:nvGraphicFramePr>
        <p:xfrm>
          <a:off x="623392" y="579341"/>
          <a:ext cx="11017224" cy="573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859483464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134827155"/>
                    </a:ext>
                  </a:extLst>
                </a:gridCol>
              </a:tblGrid>
              <a:tr h="48201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ФАКТОРЫ РИСКА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ФАКТОРЫ ЗАЩИТЫ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16"/>
                  </a:ext>
                </a:extLst>
              </a:tr>
              <a:tr h="8435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Принятие асоциальных (</a:t>
                      </a:r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аддиктивных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)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установок (ПАУ)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Принятие родителями(ПР)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34734"/>
                  </a:ext>
                </a:extLst>
              </a:tr>
              <a:tr h="6370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Стремление к риску (СР)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Принятие одноклассниками(ПО)</a:t>
                      </a:r>
                    </a:p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27760"/>
                  </a:ext>
                </a:extLst>
              </a:tr>
              <a:tr h="4820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Импульсивность (ИМ)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Социальная активность (СА)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7491"/>
                  </a:ext>
                </a:extLst>
              </a:tr>
              <a:tr h="8435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Плохая приспосабливаемость, зависимость (ППЗ)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Самоконтроль поведения (СП)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41457"/>
                  </a:ext>
                </a:extLst>
              </a:tr>
              <a:tr h="4820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Потребность во внимании группы (ПВГ)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Адаптированность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 к нормам (АН)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48741"/>
                  </a:ext>
                </a:extLst>
              </a:tr>
              <a:tr h="4820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Тревожность (ТР)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Фрустрационная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 устойчивость (ФУ)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963107"/>
                  </a:ext>
                </a:extLst>
              </a:tr>
              <a:tr h="6370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Фрустрированность (ФР)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Дружелюбие, открытость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(ДО)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15512"/>
                  </a:ext>
                </a:extLst>
              </a:tr>
              <a:tr h="8435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Склонность к </a:t>
                      </a:r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делинквентности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 (ДЕ)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9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839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29808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Как составить план </a:t>
            </a:r>
            <a:r>
              <a:rPr lang="ru-RU" sz="2800" dirty="0"/>
              <a:t>коррекционной работы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0" y="1027906"/>
            <a:ext cx="6734175" cy="3057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30" y="365125"/>
            <a:ext cx="4804288" cy="573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35" y="4037012"/>
            <a:ext cx="6591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86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424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Планирование групповой профилактической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2776"/>
            <a:ext cx="10515600" cy="476418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821" t="7411" r="3547" b="3648"/>
          <a:stretch/>
        </p:blipFill>
        <p:spPr>
          <a:xfrm>
            <a:off x="9324628" y="2024843"/>
            <a:ext cx="2448272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596829"/>
            <a:ext cx="4324350" cy="24098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19936" y="3596829"/>
            <a:ext cx="6672064" cy="24098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Все факторы риска, </a:t>
            </a:r>
            <a:r>
              <a:rPr lang="ru-RU" b="1" dirty="0" smtClean="0"/>
              <a:t>кроме Импульсивности (ИМ</a:t>
            </a:r>
            <a:r>
              <a:rPr lang="ru-RU" b="1" dirty="0"/>
              <a:t>), имеют </a:t>
            </a:r>
            <a:r>
              <a:rPr lang="ru-RU" b="1" dirty="0" smtClean="0"/>
              <a:t>значения </a:t>
            </a:r>
            <a:r>
              <a:rPr lang="ru-RU" b="1" dirty="0"/>
              <a:t>выше, чем </a:t>
            </a:r>
            <a:r>
              <a:rPr lang="ru-RU" b="1" dirty="0" smtClean="0"/>
              <a:t>средние </a:t>
            </a:r>
            <a:r>
              <a:rPr lang="ru-RU" b="1" dirty="0"/>
              <a:t>значения по </a:t>
            </a:r>
            <a:r>
              <a:rPr lang="ru-RU" b="1" dirty="0" smtClean="0"/>
              <a:t>региону </a:t>
            </a:r>
            <a:r>
              <a:rPr lang="ru-RU" b="1" dirty="0"/>
              <a:t>и </a:t>
            </a:r>
            <a:r>
              <a:rPr lang="ru-RU" b="1" dirty="0" smtClean="0"/>
              <a:t>школе.</a:t>
            </a:r>
          </a:p>
          <a:p>
            <a:r>
              <a:rPr lang="ru-RU" b="1" dirty="0" smtClean="0"/>
              <a:t> Факторы </a:t>
            </a:r>
            <a:r>
              <a:rPr lang="ru-RU" b="1" dirty="0"/>
              <a:t>защиты в </a:t>
            </a:r>
            <a:r>
              <a:rPr lang="ru-RU" b="1" dirty="0" smtClean="0"/>
              <a:t>норме</a:t>
            </a:r>
            <a:r>
              <a:rPr lang="ru-RU" b="1" dirty="0"/>
              <a:t>, кроме фактора </a:t>
            </a:r>
            <a:r>
              <a:rPr lang="ru-RU" b="1" dirty="0" smtClean="0"/>
              <a:t>Принятие </a:t>
            </a:r>
            <a:endParaRPr lang="ru-RU" b="1" dirty="0"/>
          </a:p>
          <a:p>
            <a:pPr algn="just"/>
            <a:r>
              <a:rPr lang="ru-RU" b="1" dirty="0"/>
              <a:t>одноклассниками </a:t>
            </a:r>
            <a:r>
              <a:rPr lang="ru-RU" b="1" dirty="0" smtClean="0"/>
              <a:t>(</a:t>
            </a:r>
            <a:r>
              <a:rPr lang="ru-RU" b="1" dirty="0"/>
              <a:t>ПО) и Социальная активность (СА) в классе ниже, чем в регионе и школе в </a:t>
            </a:r>
            <a:r>
              <a:rPr lang="ru-RU" b="1" dirty="0" smtClean="0"/>
              <a:t>целом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1412775"/>
            <a:ext cx="8856984" cy="20882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Для планирования коррекционно-профилактической работы по классам используем отчет из раздела Другие отчеты </a:t>
            </a:r>
          </a:p>
          <a:p>
            <a:r>
              <a:rPr lang="ru-RU" b="1" dirty="0"/>
              <a:t>Это мы видим в отчете по классу. Среднее значение фактора защиты по классу выше чем среднее </a:t>
            </a:r>
            <a:r>
              <a:rPr lang="ru-RU" b="1" dirty="0" smtClean="0"/>
              <a:t>значение </a:t>
            </a:r>
            <a:r>
              <a:rPr lang="ru-RU" b="1" dirty="0"/>
              <a:t>по школе и региону. Среднее значение фактора риска в классе выше чем значение </a:t>
            </a:r>
            <a:r>
              <a:rPr lang="ru-RU" b="1" dirty="0" smtClean="0"/>
              <a:t>по </a:t>
            </a:r>
            <a:r>
              <a:rPr lang="ru-RU" b="1" dirty="0"/>
              <a:t>школе и региону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9468441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8066112" cy="68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360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40"/>
            <a:ext cx="10874424" cy="68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79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" t="1170" r="795"/>
          <a:stretch/>
        </p:blipFill>
        <p:spPr>
          <a:xfrm>
            <a:off x="808856" y="64898"/>
            <a:ext cx="10894094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55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19"/>
  <p:tag name="AS_RELEASE_DATE" val="2022.12.14"/>
  <p:tag name="AS_TITLE" val="Aspose.Slides for .NET Standard 2.0"/>
  <p:tag name="AS_VERSION" val="22.12"/>
</p:tagLst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2484</Words>
  <Application>Microsoft Office PowerPoint</Application>
  <PresentationFormat>Широкоэкранный</PresentationFormat>
  <Paragraphs>241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</vt:lpstr>
      <vt:lpstr>Calibri</vt:lpstr>
      <vt:lpstr>Century Gothic</vt:lpstr>
      <vt:lpstr>Times New Roman</vt:lpstr>
      <vt:lpstr>Wingdings</vt:lpstr>
      <vt:lpstr>Шаблон МАУ ИМЦ</vt:lpstr>
      <vt:lpstr>Презентация PowerPoint</vt:lpstr>
      <vt:lpstr>Общий алгоритм  работы  с использованием результатов социально-психологического тестирования обучающихся</vt:lpstr>
      <vt:lpstr>Единая методика  социально-психологического тестирования 2023 </vt:lpstr>
      <vt:lpstr>Презентация PowerPoint</vt:lpstr>
      <vt:lpstr>Как составить план коррекционной работы</vt:lpstr>
      <vt:lpstr>Планирование групповой профилактической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Подверженность  влиянию группы </vt:lpstr>
      <vt:lpstr>Принятие асоциальных установок социума</vt:lpstr>
      <vt:lpstr>Какую работу проводить  для снижения уровня фрустрации и импульсивности? </vt:lpstr>
      <vt:lpstr>Презентация PowerPoint</vt:lpstr>
      <vt:lpstr>Куда обратиться за психологической помощью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metodist38</dc:creator>
  <cp:lastModifiedBy>metodist38</cp:lastModifiedBy>
  <cp:revision>76</cp:revision>
  <cp:lastPrinted>2022-12-20T09:42:59Z</cp:lastPrinted>
  <dcterms:created xsi:type="dcterms:W3CDTF">2022-12-20T09:42:59Z</dcterms:created>
  <dcterms:modified xsi:type="dcterms:W3CDTF">2023-11-15T02:42:39Z</dcterms:modified>
</cp:coreProperties>
</file>