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4" r:id="rId2"/>
  </p:sldMasterIdLst>
  <p:notesMasterIdLst>
    <p:notesMasterId r:id="rId22"/>
  </p:notesMasterIdLst>
  <p:sldIdLst>
    <p:sldId id="328" r:id="rId3"/>
    <p:sldId id="542" r:id="rId4"/>
    <p:sldId id="515" r:id="rId5"/>
    <p:sldId id="513" r:id="rId6"/>
    <p:sldId id="532" r:id="rId7"/>
    <p:sldId id="530" r:id="rId8"/>
    <p:sldId id="523" r:id="rId9"/>
    <p:sldId id="534" r:id="rId10"/>
    <p:sldId id="535" r:id="rId11"/>
    <p:sldId id="537" r:id="rId12"/>
    <p:sldId id="536" r:id="rId13"/>
    <p:sldId id="544" r:id="rId14"/>
    <p:sldId id="543" r:id="rId15"/>
    <p:sldId id="545" r:id="rId16"/>
    <p:sldId id="546" r:id="rId17"/>
    <p:sldId id="538" r:id="rId18"/>
    <p:sldId id="539" r:id="rId19"/>
    <p:sldId id="540" r:id="rId20"/>
    <p:sldId id="541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3E88577-7E39-4A40-A65C-ED84033A8D1B}">
          <p14:sldIdLst>
            <p14:sldId id="328"/>
            <p14:sldId id="542"/>
            <p14:sldId id="515"/>
            <p14:sldId id="513"/>
            <p14:sldId id="532"/>
            <p14:sldId id="530"/>
            <p14:sldId id="523"/>
            <p14:sldId id="534"/>
            <p14:sldId id="535"/>
          </p14:sldIdLst>
        </p14:section>
        <p14:section name="Раздел без заголовка" id="{CE3D871D-2C78-409D-A9F7-779BB592CE80}">
          <p14:sldIdLst>
            <p14:sldId id="537"/>
            <p14:sldId id="536"/>
            <p14:sldId id="544"/>
            <p14:sldId id="543"/>
            <p14:sldId id="545"/>
            <p14:sldId id="546"/>
            <p14:sldId id="538"/>
            <p14:sldId id="539"/>
            <p14:sldId id="540"/>
            <p14:sldId id="54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/>
    <p:restoredTop sz="0"/>
  </p:normalViewPr>
  <p:slideViewPr>
    <p:cSldViewPr>
      <p:cViewPr varScale="1">
        <p:scale>
          <a:sx n="101" d="100"/>
          <a:sy n="101" d="100"/>
        </p:scale>
        <p:origin x="126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9A8EB-1091-4898-9B5F-9C354A579636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6359D-4693-4CE6-9E87-E703F00E2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679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6A229AD-A326-47B5-8DFD-75320718B8FF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C2881D9-232E-4817-943C-C0D28081A2F0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D2398DA-C6EA-4037-993C-474024FCBFAF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6471658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1952038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9846332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48289B-0B8E-46BF-BF1C-4EF2FB73C3BE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395280-2C92-4E95-95EE-BB8BC0E9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70485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1317873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2716379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48289B-0B8E-46BF-BF1C-4EF2FB73C3BE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395280-2C92-4E95-95EE-BB8BC0E9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79912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7160AC2-0911-4F89-8848-5F3061057B16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84BC219-417F-4D11-8DE4-D575FCBD7151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B9E3CE2E-4B86-4749-8BA5-92D60A72A221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EB398F70-2CAF-4D77-8D9F-2B9C0AA76C24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AF06B3BA-D25B-4ABA-9EB6-FA914798E2E7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B8B5B984-2F86-45B1-9832-9D0F8E596D6E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6635B95A-4B39-432C-90D9-8BBA2D286A4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82378299-A1E1-481E-B4DA-2FD74D1446E4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51664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01372" y="6331256"/>
            <a:ext cx="1636987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ноя</a:t>
            </a:r>
            <a:r>
              <a:rPr lang="ru-RU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брь </a:t>
            </a:r>
            <a:r>
              <a:rPr lang="ru-RU" b="0" i="0" u="none" strike="noStrike" dirty="0" smtClean="0">
                <a:solidFill>
                  <a:srgbClr val="16625C"/>
                </a:solidFill>
                <a:effectLst/>
                <a:latin typeface="Century Gothic" panose="020B0502020202020204" pitchFamily="34" charset="0"/>
              </a:rPr>
              <a:t> 2023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64152" y="5256342"/>
            <a:ext cx="4104456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b="1">
                <a:solidFill>
                  <a:srgbClr val="16625C"/>
                </a:solidFill>
                <a:latin typeface="Century Gothic" panose="020B0502020202020204" pitchFamily="34" charset="0"/>
              </a:rPr>
              <a:t>Пимахова </a:t>
            </a:r>
            <a:br>
              <a:rPr lang="ru-RU" sz="2000" b="1">
                <a:solidFill>
                  <a:srgbClr val="16625C"/>
                </a:solidFill>
                <a:latin typeface="Century Gothic" panose="020B0502020202020204" pitchFamily="34" charset="0"/>
              </a:rPr>
            </a:br>
            <a:r>
              <a:rPr lang="ru-RU" sz="2000" b="1">
                <a:solidFill>
                  <a:srgbClr val="16625C"/>
                </a:solidFill>
                <a:latin typeface="Century Gothic" panose="020B0502020202020204" pitchFamily="34" charset="0"/>
              </a:rPr>
              <a:t>Александра Владимировна</a:t>
            </a:r>
            <a:r>
              <a:rPr lang="ru-RU" sz="2000">
                <a:solidFill>
                  <a:srgbClr val="16625C"/>
                </a:solidFill>
                <a:latin typeface="Century Gothic" panose="020B0502020202020204" pitchFamily="34" charset="0"/>
              </a:rPr>
              <a:t>,</a:t>
            </a:r>
            <a:br>
              <a:rPr lang="ru-RU" sz="2000">
                <a:solidFill>
                  <a:srgbClr val="16625C"/>
                </a:solidFill>
                <a:latin typeface="Century Gothic" panose="020B0502020202020204" pitchFamily="34" charset="0"/>
              </a:rPr>
            </a:br>
            <a:r>
              <a:rPr lang="ru-RU" sz="2000">
                <a:solidFill>
                  <a:srgbClr val="16625C"/>
                </a:solidFill>
                <a:latin typeface="Century Gothic" panose="020B0502020202020204" pitchFamily="34" charset="0"/>
              </a:rPr>
              <a:t>методист МАУ ИМЦ</a:t>
            </a:r>
            <a:endParaRPr lang="ru-RU" sz="2000"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71664" y="2459504"/>
            <a:ext cx="7295938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i="1" dirty="0" smtClean="0"/>
              <a:t>Помощь  обучающимся с деструктивным поведением</a:t>
            </a: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val="232808232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479377" y="0"/>
            <a:ext cx="5616624" cy="6858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096001" y="0"/>
            <a:ext cx="6138558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574" y="6213808"/>
            <a:ext cx="432854" cy="2743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587" y="5939464"/>
            <a:ext cx="432854" cy="2743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626" y="5672795"/>
            <a:ext cx="432854" cy="2743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574" y="6535904"/>
            <a:ext cx="432854" cy="2743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5783" y="5875033"/>
            <a:ext cx="463336" cy="21337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2264" y="4313961"/>
            <a:ext cx="1699986" cy="82926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7104107" y="1988840"/>
            <a:ext cx="4425993" cy="208823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chemeClr val="bg1"/>
                </a:solidFill>
              </a:rPr>
              <a:t>Наблюдение за обучающимися во время проведения различных профилактических мероприятий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378" y="0"/>
            <a:ext cx="5607542" cy="555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1009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479377" y="0"/>
            <a:ext cx="5616624" cy="6858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096001" y="0"/>
            <a:ext cx="6138558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968" y="5941140"/>
            <a:ext cx="432854" cy="2743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7707" y="5611748"/>
            <a:ext cx="432854" cy="2743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7707" y="5314645"/>
            <a:ext cx="432854" cy="2743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7707" y="6263236"/>
            <a:ext cx="432854" cy="2743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5783" y="5875033"/>
            <a:ext cx="463336" cy="21337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2264" y="4313961"/>
            <a:ext cx="1699986" cy="82926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7104107" y="1988840"/>
            <a:ext cx="4425993" cy="208823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chemeClr val="bg1"/>
                </a:solidFill>
              </a:rPr>
              <a:t>Анализ </a:t>
            </a:r>
            <a:r>
              <a:rPr lang="ru-RU" sz="3100" b="1" dirty="0">
                <a:solidFill>
                  <a:schemeClr val="bg1"/>
                </a:solidFill>
              </a:rPr>
              <a:t>результатов социально-психологического тестирования </a:t>
            </a:r>
            <a:r>
              <a:rPr lang="ru-RU" sz="3100" b="1" dirty="0" smtClean="0">
                <a:solidFill>
                  <a:schemeClr val="bg1"/>
                </a:solidFill>
              </a:rPr>
              <a:t/>
            </a:r>
            <a:br>
              <a:rPr lang="ru-RU" sz="3100" b="1" dirty="0" smtClean="0">
                <a:solidFill>
                  <a:schemeClr val="bg1"/>
                </a:solidFill>
              </a:rPr>
            </a:br>
            <a:r>
              <a:rPr lang="ru-RU" sz="3100" b="1" dirty="0" smtClean="0">
                <a:solidFill>
                  <a:schemeClr val="bg1"/>
                </a:solidFill>
              </a:rPr>
              <a:t>на </a:t>
            </a:r>
            <a:r>
              <a:rPr lang="ru-RU" sz="3100" b="1" dirty="0">
                <a:solidFill>
                  <a:schemeClr val="bg1"/>
                </a:solidFill>
              </a:rPr>
              <a:t>предмет выявления обучающихся «группы риска»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820" t="12988" r="1770" b="4361"/>
          <a:stretch/>
        </p:blipFill>
        <p:spPr>
          <a:xfrm>
            <a:off x="695400" y="188640"/>
            <a:ext cx="3960440" cy="50405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9865" y="5020711"/>
            <a:ext cx="3156055" cy="170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91471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399" y="152192"/>
            <a:ext cx="4633132" cy="5588064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9121" y="76843"/>
            <a:ext cx="5400601" cy="6376493"/>
          </a:xfrm>
        </p:spPr>
        <p:txBody>
          <a:bodyPr>
            <a:normAutofit fontScale="77500" lnSpcReduction="20000"/>
          </a:bodyPr>
          <a:lstStyle/>
          <a:p>
            <a:endParaRPr lang="ru-RU" sz="2000" b="1" dirty="0" smtClean="0"/>
          </a:p>
          <a:p>
            <a:r>
              <a:rPr lang="ru-RU" sz="2000" b="1" dirty="0"/>
              <a:t>выстроить конструктивное взаимодействие с ребенком и его родителями </a:t>
            </a:r>
            <a:r>
              <a:rPr lang="ru-RU" sz="2000" b="1" dirty="0" smtClean="0"/>
              <a:t>(</a:t>
            </a:r>
            <a:r>
              <a:rPr lang="ru-RU" sz="2000" b="1" dirty="0"/>
              <a:t>законными представителями), иными значимыми для ребенка лицами, мнение </a:t>
            </a:r>
            <a:r>
              <a:rPr lang="ru-RU" sz="2000" b="1" dirty="0" smtClean="0"/>
              <a:t>которых </a:t>
            </a:r>
            <a:r>
              <a:rPr lang="ru-RU" sz="2000" b="1" dirty="0"/>
              <a:t>для него </a:t>
            </a:r>
            <a:r>
              <a:rPr lang="ru-RU" sz="2000" b="1" dirty="0" smtClean="0"/>
              <a:t>важно </a:t>
            </a:r>
          </a:p>
          <a:p>
            <a:r>
              <a:rPr lang="ru-RU" sz="2000" b="1" dirty="0" smtClean="0"/>
              <a:t>выявить </a:t>
            </a:r>
            <a:r>
              <a:rPr lang="ru-RU" sz="2000" b="1" dirty="0"/>
              <a:t>проблемы, особенности развития и потенциала </a:t>
            </a:r>
            <a:r>
              <a:rPr lang="ru-RU" sz="2000" b="1" dirty="0" smtClean="0"/>
              <a:t>несовершеннолетнего</a:t>
            </a:r>
          </a:p>
          <a:p>
            <a:endParaRPr lang="ru-RU" sz="2000" b="1" dirty="0"/>
          </a:p>
          <a:p>
            <a:r>
              <a:rPr lang="ru-RU" sz="2000" b="1" dirty="0"/>
              <a:t>обеспечить постоянную поддержку ребенку в направлении позитивных </a:t>
            </a:r>
            <a:r>
              <a:rPr lang="ru-RU" sz="2000" b="1" dirty="0" smtClean="0"/>
              <a:t>изменений организовать </a:t>
            </a:r>
            <a:r>
              <a:rPr lang="ru-RU" sz="2000" b="1" dirty="0"/>
              <a:t>специализированную комплексную помощь в процессе </a:t>
            </a:r>
            <a:r>
              <a:rPr lang="ru-RU" sz="2000" b="1" dirty="0" smtClean="0"/>
              <a:t>индивидуального </a:t>
            </a:r>
            <a:r>
              <a:rPr lang="ru-RU" sz="2000" b="1" dirty="0"/>
              <a:t>сопровождения</a:t>
            </a:r>
          </a:p>
          <a:p>
            <a:r>
              <a:rPr lang="ru-RU" sz="2000" b="1" dirty="0"/>
              <a:t>оказать индивидуальную помощь в развитии социальной компетентности через </a:t>
            </a:r>
            <a:r>
              <a:rPr lang="ru-RU" sz="2000" b="1" dirty="0" smtClean="0"/>
              <a:t>вовлечение </a:t>
            </a:r>
            <a:r>
              <a:rPr lang="ru-RU" sz="2000" b="1" dirty="0"/>
              <a:t>подростка в различные мероприятия (учебные, воспитательные, </a:t>
            </a:r>
            <a:r>
              <a:rPr lang="ru-RU" sz="2000" b="1" dirty="0" smtClean="0"/>
              <a:t>трудовые</a:t>
            </a:r>
            <a:r>
              <a:rPr lang="ru-RU" sz="2000" b="1" dirty="0"/>
              <a:t>, общественно-полезные, спортивные и др.)</a:t>
            </a:r>
          </a:p>
          <a:p>
            <a:r>
              <a:rPr lang="ru-RU" sz="2000" b="1" dirty="0"/>
              <a:t>обеспечить поддержку подростка социальной группой несовершеннолетних </a:t>
            </a:r>
            <a:r>
              <a:rPr lang="ru-RU" sz="2000" b="1" dirty="0" smtClean="0"/>
              <a:t>(</a:t>
            </a:r>
            <a:r>
              <a:rPr lang="ru-RU" sz="2000" b="1" dirty="0"/>
              <a:t>одноклассников), имеющей позитивные социальные цели (применяется только </a:t>
            </a:r>
            <a:r>
              <a:rPr lang="ru-RU" sz="2000" b="1" dirty="0" smtClean="0"/>
              <a:t>при </a:t>
            </a:r>
            <a:r>
              <a:rPr lang="ru-RU" sz="2000" b="1" dirty="0"/>
              <a:t>исключении возможности вовлечения других детей в деструктивную </a:t>
            </a:r>
            <a:r>
              <a:rPr lang="ru-RU" sz="2000" b="1" dirty="0" smtClean="0"/>
              <a:t>деятельность</a:t>
            </a:r>
            <a:r>
              <a:rPr lang="ru-RU" sz="2000" b="1" dirty="0"/>
              <a:t>)</a:t>
            </a:r>
          </a:p>
          <a:p>
            <a:r>
              <a:rPr lang="ru-RU" sz="2000" b="1" dirty="0"/>
              <a:t>организовать взаимодействие специалистов с семьей несовершеннолетнего </a:t>
            </a:r>
            <a:r>
              <a:rPr lang="ru-RU" sz="2000" b="1" dirty="0" smtClean="0"/>
              <a:t>по </a:t>
            </a:r>
            <a:r>
              <a:rPr lang="ru-RU" sz="2000" b="1" dirty="0"/>
              <a:t>его сопровождению; а также при необходимости работу по коррекции </a:t>
            </a:r>
            <a:r>
              <a:rPr lang="ru-RU" sz="2000" b="1" dirty="0" smtClean="0"/>
              <a:t>детско-родительских </a:t>
            </a:r>
            <a:r>
              <a:rPr lang="ru-RU" sz="2000" b="1" dirty="0"/>
              <a:t>отношений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1197" y="282198"/>
            <a:ext cx="759542" cy="759542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6576" y="1364353"/>
            <a:ext cx="783364" cy="7884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8354" y="2418329"/>
            <a:ext cx="780767" cy="7424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7056" y="3551351"/>
            <a:ext cx="796082" cy="7920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6576" y="4649163"/>
            <a:ext cx="783364" cy="788484"/>
          </a:xfrm>
          <a:prstGeom prst="rect">
            <a:avLst/>
          </a:prstGeom>
        </p:spPr>
      </p:pic>
      <p:sp>
        <p:nvSpPr>
          <p:cNvPr id="18" name="New shape"/>
          <p:cNvSpPr/>
          <p:nvPr/>
        </p:nvSpPr>
        <p:spPr>
          <a:xfrm>
            <a:off x="5542914" y="4791311"/>
            <a:ext cx="637845" cy="509897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480" tIns="30480" rIns="30480" bIns="30480" rtlCol="0" anchor="ctr"/>
          <a:lstStyle>
            <a:defPPr>
              <a:defRPr lang="en-US"/>
            </a:defPPr>
            <a:lvl1pPr marL="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3048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6096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9144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2192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15240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18288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21336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24384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marL="0" marR="0"/>
            <a:r>
              <a:rPr lang="ru-RU" sz="3333" dirty="0" smtClean="0">
                <a:latin typeface="Muli Extra Bold"/>
              </a:rPr>
              <a:t>05</a:t>
            </a:r>
            <a:endParaRPr sz="3333" b="0" i="0" u="none" strike="noStrike" dirty="0">
              <a:solidFill>
                <a:srgbClr val="FFFFFF"/>
              </a:solidFill>
              <a:latin typeface="Muli Extra Bold"/>
            </a:endParaRPr>
          </a:p>
        </p:txBody>
      </p:sp>
      <p:sp>
        <p:nvSpPr>
          <p:cNvPr id="20" name="New shape"/>
          <p:cNvSpPr/>
          <p:nvPr/>
        </p:nvSpPr>
        <p:spPr>
          <a:xfrm>
            <a:off x="5551741" y="3573177"/>
            <a:ext cx="720223" cy="681293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480" tIns="30480" rIns="30480" bIns="30480" rtlCol="0" anchor="ctr"/>
          <a:lstStyle>
            <a:defPPr>
              <a:defRPr lang="en-US"/>
            </a:defPPr>
            <a:lvl1pPr marL="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3048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6096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9144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2192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15240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18288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21336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24384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marL="0" marR="0"/>
            <a:r>
              <a:rPr lang="ru-RU" sz="3333" dirty="0" smtClean="0">
                <a:latin typeface="Muli Extra Bold"/>
              </a:rPr>
              <a:t>04</a:t>
            </a:r>
            <a:endParaRPr sz="3333" b="0" i="0" u="none" strike="noStrike" dirty="0">
              <a:solidFill>
                <a:srgbClr val="FFFFFF"/>
              </a:solidFill>
              <a:latin typeface="Muli Extra Bold"/>
            </a:endParaRPr>
          </a:p>
        </p:txBody>
      </p:sp>
      <p:sp>
        <p:nvSpPr>
          <p:cNvPr id="21" name="New shape"/>
          <p:cNvSpPr/>
          <p:nvPr/>
        </p:nvSpPr>
        <p:spPr>
          <a:xfrm>
            <a:off x="5628988" y="2507597"/>
            <a:ext cx="615819" cy="528739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480" tIns="30480" rIns="30480" bIns="30480" rtlCol="0" anchor="ctr"/>
          <a:lstStyle>
            <a:defPPr>
              <a:defRPr lang="en-US"/>
            </a:defPPr>
            <a:lvl1pPr marL="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3048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6096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9144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2192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15240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18288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21336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24384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marL="0" marR="0"/>
            <a:r>
              <a:rPr lang="ru-RU" sz="3333" dirty="0" smtClean="0">
                <a:latin typeface="Muli Extra Bold"/>
              </a:rPr>
              <a:t>03</a:t>
            </a:r>
            <a:endParaRPr sz="3333" b="0" i="0" u="none" strike="noStrike" dirty="0">
              <a:solidFill>
                <a:srgbClr val="FFFFFF"/>
              </a:solidFill>
              <a:latin typeface="Muli Extra Bold"/>
            </a:endParaRPr>
          </a:p>
        </p:txBody>
      </p:sp>
      <p:sp>
        <p:nvSpPr>
          <p:cNvPr id="22" name="New shape"/>
          <p:cNvSpPr/>
          <p:nvPr/>
        </p:nvSpPr>
        <p:spPr>
          <a:xfrm>
            <a:off x="5663952" y="1445561"/>
            <a:ext cx="624370" cy="618007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480" tIns="30480" rIns="30480" bIns="30480" rtlCol="0" anchor="ctr"/>
          <a:lstStyle>
            <a:defPPr>
              <a:defRPr lang="en-US"/>
            </a:defPPr>
            <a:lvl1pPr marL="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3048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6096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9144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2192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15240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18288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21336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24384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marL="0" marR="0"/>
            <a:r>
              <a:rPr lang="ru-RU" sz="3333" dirty="0" smtClean="0">
                <a:latin typeface="Muli Extra Bold"/>
              </a:rPr>
              <a:t>02</a:t>
            </a:r>
            <a:endParaRPr sz="3333" b="0" i="0" u="none" strike="noStrike" dirty="0">
              <a:solidFill>
                <a:srgbClr val="FFFFFF"/>
              </a:solidFill>
              <a:latin typeface="Muli Extra Bold"/>
            </a:endParaRPr>
          </a:p>
        </p:txBody>
      </p:sp>
      <p:sp>
        <p:nvSpPr>
          <p:cNvPr id="23" name="New shape"/>
          <p:cNvSpPr/>
          <p:nvPr/>
        </p:nvSpPr>
        <p:spPr>
          <a:xfrm>
            <a:off x="5613144" y="404664"/>
            <a:ext cx="575477" cy="504056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480" tIns="30480" rIns="30480" bIns="30480" rtlCol="0" anchor="ctr"/>
          <a:lstStyle>
            <a:defPPr>
              <a:defRPr lang="en-US"/>
            </a:defPPr>
            <a:lvl1pPr marL="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3048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6096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9144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2192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15240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18288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21336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24384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marL="0" marR="0"/>
            <a:r>
              <a:rPr lang="ru-RU" sz="3333" dirty="0" smtClean="0">
                <a:latin typeface="Muli Extra Bold"/>
              </a:rPr>
              <a:t>01</a:t>
            </a:r>
            <a:endParaRPr sz="3333" b="0" i="0" u="none" strike="noStrike" dirty="0">
              <a:solidFill>
                <a:srgbClr val="FFFFFF"/>
              </a:solidFill>
              <a:latin typeface="Muli Extra Bold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0403" y="5611162"/>
            <a:ext cx="780356" cy="737680"/>
          </a:xfrm>
          <a:prstGeom prst="rect">
            <a:avLst/>
          </a:prstGeom>
        </p:spPr>
      </p:pic>
      <p:sp>
        <p:nvSpPr>
          <p:cNvPr id="24" name="New shape"/>
          <p:cNvSpPr/>
          <p:nvPr/>
        </p:nvSpPr>
        <p:spPr>
          <a:xfrm>
            <a:off x="5542914" y="5740256"/>
            <a:ext cx="686227" cy="425048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480" tIns="30480" rIns="30480" bIns="30480" rtlCol="0" anchor="ctr"/>
          <a:lstStyle>
            <a:defPPr>
              <a:defRPr lang="en-US"/>
            </a:defPPr>
            <a:lvl1pPr marL="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3048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6096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9144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2192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15240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18288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21336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24384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marL="0" marR="0"/>
            <a:r>
              <a:rPr lang="ru-RU" sz="3333" dirty="0" smtClean="0">
                <a:latin typeface="Muli Extra Bold"/>
              </a:rPr>
              <a:t>06</a:t>
            </a:r>
            <a:endParaRPr sz="3333" b="0" i="0" u="none" strike="noStrike" dirty="0">
              <a:solidFill>
                <a:srgbClr val="FFFFFF"/>
              </a:solidFill>
              <a:latin typeface="Muli Extra Bold"/>
            </a:endParaRPr>
          </a:p>
        </p:txBody>
      </p:sp>
    </p:spTree>
    <p:extLst>
      <p:ext uri="{BB962C8B-B14F-4D97-AF65-F5344CB8AC3E}">
        <p14:creationId xmlns:p14="http://schemas.microsoft.com/office/powerpoint/2010/main" val="413115453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301" y="-6394"/>
            <a:ext cx="6151397" cy="6870787"/>
          </a:xfrm>
          <a:prstGeom prst="rect">
            <a:avLst/>
          </a:prstGeom>
        </p:spPr>
      </p:pic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-168480" y="487936"/>
            <a:ext cx="12200467" cy="6866467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-1837447" y="54456"/>
            <a:ext cx="12200467" cy="6866467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214788" y="17518"/>
            <a:ext cx="7277562" cy="6604422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740641" y="4059659"/>
            <a:ext cx="999067" cy="46567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6210076" y="2935760"/>
            <a:ext cx="1010817" cy="1010817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6210076" y="1603196"/>
            <a:ext cx="1010817" cy="1010817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6210076" y="358950"/>
            <a:ext cx="1010817" cy="1010817"/>
          </a:xfrm>
          <a:prstGeom prst="rect">
            <a:avLst/>
          </a:prstGeom>
        </p:spPr>
      </p:pic>
      <p:pic>
        <p:nvPicPr>
          <p:cNvPr id="9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-126999" y="5371633"/>
            <a:ext cx="433917" cy="272683"/>
          </a:xfrm>
          <a:prstGeom prst="rect">
            <a:avLst/>
          </a:prstGeom>
        </p:spPr>
      </p:pic>
      <p:pic>
        <p:nvPicPr>
          <p:cNvPr id="10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-126999" y="5677123"/>
            <a:ext cx="433917" cy="272684"/>
          </a:xfrm>
          <a:prstGeom prst="rect">
            <a:avLst/>
          </a:prstGeom>
        </p:spPr>
      </p:pic>
      <p:pic>
        <p:nvPicPr>
          <p:cNvPr id="11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-126999" y="5982595"/>
            <a:ext cx="433917" cy="272683"/>
          </a:xfrm>
          <a:prstGeom prst="rect">
            <a:avLst/>
          </a:prstGeom>
        </p:spPr>
      </p:pic>
      <p:pic>
        <p:nvPicPr>
          <p:cNvPr id="12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-126999" y="6288065"/>
            <a:ext cx="433917" cy="272683"/>
          </a:xfrm>
          <a:prstGeom prst="rect">
            <a:avLst/>
          </a:prstGeom>
        </p:spPr>
      </p:pic>
      <p:pic>
        <p:nvPicPr>
          <p:cNvPr id="13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-126999" y="6593555"/>
            <a:ext cx="433917" cy="272684"/>
          </a:xfrm>
          <a:prstGeom prst="rect">
            <a:avLst/>
          </a:prstGeom>
        </p:spPr>
      </p:pic>
      <p:pic>
        <p:nvPicPr>
          <p:cNvPr id="14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5670474" y="1101504"/>
            <a:ext cx="433917" cy="272684"/>
          </a:xfrm>
          <a:prstGeom prst="rect">
            <a:avLst/>
          </a:prstGeom>
        </p:spPr>
      </p:pic>
      <p:pic>
        <p:nvPicPr>
          <p:cNvPr id="15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5670474" y="796025"/>
            <a:ext cx="433917" cy="272684"/>
          </a:xfrm>
          <a:prstGeom prst="rect">
            <a:avLst/>
          </a:prstGeom>
        </p:spPr>
      </p:pic>
      <p:pic>
        <p:nvPicPr>
          <p:cNvPr id="16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5670474" y="490549"/>
            <a:ext cx="433917" cy="272683"/>
          </a:xfrm>
          <a:prstGeom prst="rect">
            <a:avLst/>
          </a:prstGeom>
        </p:spPr>
      </p:pic>
      <p:pic>
        <p:nvPicPr>
          <p:cNvPr id="17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5670474" y="185070"/>
            <a:ext cx="433917" cy="272684"/>
          </a:xfrm>
          <a:prstGeom prst="rect">
            <a:avLst/>
          </a:prstGeom>
        </p:spPr>
      </p:pic>
      <p:pic>
        <p:nvPicPr>
          <p:cNvPr id="18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5670474" y="-120407"/>
            <a:ext cx="433917" cy="272684"/>
          </a:xfrm>
          <a:prstGeom prst="rect">
            <a:avLst/>
          </a:prstGeom>
        </p:spPr>
      </p:pic>
      <p:pic>
        <p:nvPicPr>
          <p:cNvPr id="19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740942" y="622977"/>
            <a:ext cx="319017" cy="211667"/>
          </a:xfrm>
          <a:prstGeom prst="rect">
            <a:avLst/>
          </a:prstGeom>
        </p:spPr>
      </p:pic>
      <p:pic>
        <p:nvPicPr>
          <p:cNvPr id="20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11123439" y="6008572"/>
            <a:ext cx="465199" cy="213069"/>
          </a:xfrm>
          <a:prstGeom prst="rect">
            <a:avLst/>
          </a:prstGeom>
        </p:spPr>
      </p:pic>
      <p:pic>
        <p:nvPicPr>
          <p:cNvPr id="21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6210076" y="4127873"/>
            <a:ext cx="1010817" cy="1010817"/>
          </a:xfrm>
          <a:prstGeom prst="rect">
            <a:avLst/>
          </a:prstGeom>
        </p:spPr>
      </p:pic>
      <p:pic>
        <p:nvPicPr>
          <p:cNvPr id="22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6210076" y="5370156"/>
            <a:ext cx="1010817" cy="1010817"/>
          </a:xfrm>
          <a:prstGeom prst="rect">
            <a:avLst/>
          </a:prstGeom>
        </p:spPr>
      </p:pic>
      <p:sp>
        <p:nvSpPr>
          <p:cNvPr id="23" name="New shape"/>
          <p:cNvSpPr/>
          <p:nvPr/>
        </p:nvSpPr>
        <p:spPr>
          <a:xfrm>
            <a:off x="707114" y="2008243"/>
            <a:ext cx="925043" cy="296723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480" tIns="30480" rIns="30480" bIns="30480" rtlCol="0" anchor="ctr"/>
          <a:lstStyle/>
          <a:p>
            <a:r>
              <a:rPr sz="2600" dirty="0">
                <a:solidFill>
                  <a:srgbClr val="FF0000"/>
                </a:solidFill>
                <a:latin typeface="Noto Sans Bold"/>
              </a:rPr>
              <a:t>ЧТО</a:t>
            </a:r>
          </a:p>
        </p:txBody>
      </p:sp>
      <p:sp>
        <p:nvSpPr>
          <p:cNvPr id="24" name="New shape"/>
          <p:cNvSpPr/>
          <p:nvPr/>
        </p:nvSpPr>
        <p:spPr>
          <a:xfrm>
            <a:off x="707114" y="2370193"/>
            <a:ext cx="3732073" cy="296723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480" tIns="30480" rIns="30480" bIns="30480" rtlCol="0" anchor="ctr"/>
          <a:lstStyle/>
          <a:p>
            <a:r>
              <a:rPr sz="2600" dirty="0">
                <a:solidFill>
                  <a:srgbClr val="FF0000"/>
                </a:solidFill>
                <a:latin typeface="Noto Sans Bold"/>
              </a:rPr>
              <a:t>ПОМОГАЕТ</a:t>
            </a:r>
            <a:r>
              <a:rPr sz="2600" dirty="0">
                <a:solidFill>
                  <a:srgbClr val="FF0000"/>
                </a:solidFill>
                <a:latin typeface="Muli Extra Bold"/>
              </a:rPr>
              <a:t> </a:t>
            </a:r>
            <a:r>
              <a:rPr sz="2600" dirty="0">
                <a:solidFill>
                  <a:srgbClr val="FF0000"/>
                </a:solidFill>
                <a:latin typeface="Noto Sans Bold"/>
              </a:rPr>
              <a:t>СНИЗИТЬ</a:t>
            </a:r>
          </a:p>
        </p:txBody>
      </p:sp>
      <p:sp>
        <p:nvSpPr>
          <p:cNvPr id="25" name="New shape"/>
          <p:cNvSpPr/>
          <p:nvPr/>
        </p:nvSpPr>
        <p:spPr>
          <a:xfrm>
            <a:off x="707114" y="2732143"/>
            <a:ext cx="2560853" cy="296723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480" tIns="30480" rIns="30480" bIns="30480" rtlCol="0" anchor="ctr"/>
          <a:lstStyle/>
          <a:p>
            <a:r>
              <a:rPr sz="2600" dirty="0">
                <a:solidFill>
                  <a:srgbClr val="FF0000"/>
                </a:solidFill>
                <a:latin typeface="Noto Sans Bold"/>
              </a:rPr>
              <a:t>МОТИВАЦИЮ</a:t>
            </a:r>
          </a:p>
        </p:txBody>
      </p:sp>
      <p:sp>
        <p:nvSpPr>
          <p:cNvPr id="26" name="New shape"/>
          <p:cNvSpPr/>
          <p:nvPr/>
        </p:nvSpPr>
        <p:spPr>
          <a:xfrm>
            <a:off x="707114" y="3094093"/>
            <a:ext cx="3295549" cy="296723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480" tIns="30480" rIns="30480" bIns="30480" rtlCol="0" anchor="ctr"/>
          <a:lstStyle/>
          <a:p>
            <a:r>
              <a:rPr sz="2600" dirty="0">
                <a:solidFill>
                  <a:srgbClr val="FF0000"/>
                </a:solidFill>
                <a:latin typeface="Noto Sans Bold"/>
              </a:rPr>
              <a:t>СУИЦИДАЛЬНОГО</a:t>
            </a:r>
          </a:p>
        </p:txBody>
      </p:sp>
      <p:sp>
        <p:nvSpPr>
          <p:cNvPr id="27" name="New shape"/>
          <p:cNvSpPr/>
          <p:nvPr/>
        </p:nvSpPr>
        <p:spPr>
          <a:xfrm>
            <a:off x="707114" y="3456043"/>
            <a:ext cx="2437359" cy="296723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480" tIns="30480" rIns="30480" bIns="30480" rtlCol="0" anchor="ctr"/>
          <a:lstStyle/>
          <a:p>
            <a:r>
              <a:rPr sz="2600" dirty="0">
                <a:solidFill>
                  <a:srgbClr val="FF0000"/>
                </a:solidFill>
                <a:latin typeface="Noto Sans Bold"/>
              </a:rPr>
              <a:t>ПОВЕДЕНИЯ</a:t>
            </a:r>
            <a:r>
              <a:rPr sz="2600" dirty="0">
                <a:solidFill>
                  <a:srgbClr val="FF0000"/>
                </a:solidFill>
                <a:latin typeface="Muli Extra Bold"/>
              </a:rPr>
              <a:t>?</a:t>
            </a:r>
          </a:p>
        </p:txBody>
      </p:sp>
      <p:sp>
        <p:nvSpPr>
          <p:cNvPr id="28" name="New shape"/>
          <p:cNvSpPr/>
          <p:nvPr/>
        </p:nvSpPr>
        <p:spPr>
          <a:xfrm>
            <a:off x="6402710" y="3245409"/>
            <a:ext cx="743309" cy="362343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480" tIns="30480" rIns="30480" bIns="30480" rtlCol="0" anchor="ctr"/>
          <a:lstStyle/>
          <a:p>
            <a:r>
              <a:rPr sz="3334">
                <a:solidFill>
                  <a:srgbClr val="FFFFFF"/>
                </a:solidFill>
                <a:latin typeface="Muli Extra Bold"/>
              </a:rPr>
              <a:t>03</a:t>
            </a:r>
          </a:p>
        </p:txBody>
      </p:sp>
      <p:sp>
        <p:nvSpPr>
          <p:cNvPr id="29" name="New shape"/>
          <p:cNvSpPr/>
          <p:nvPr/>
        </p:nvSpPr>
        <p:spPr>
          <a:xfrm>
            <a:off x="7369860" y="3163907"/>
            <a:ext cx="4355041" cy="212075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480" tIns="30480" rIns="30480" bIns="30480" rtlCol="0" anchor="ctr"/>
          <a:lstStyle/>
          <a:p>
            <a:r>
              <a:rPr sz="1667">
                <a:solidFill>
                  <a:srgbClr val="111B1E"/>
                </a:solidFill>
                <a:latin typeface="Noto Sans Regular"/>
              </a:rPr>
              <a:t>Повышение</a:t>
            </a:r>
            <a:r>
              <a:rPr sz="1667">
                <a:solidFill>
                  <a:srgbClr val="111B1E"/>
                </a:solidFill>
                <a:latin typeface="Muli Regular"/>
              </a:rPr>
              <a:t> </a:t>
            </a:r>
            <a:r>
              <a:rPr sz="1667">
                <a:solidFill>
                  <a:srgbClr val="111B1E"/>
                </a:solidFill>
                <a:latin typeface="Noto Sans Regular"/>
              </a:rPr>
              <a:t>уровня</a:t>
            </a:r>
            <a:r>
              <a:rPr sz="1667">
                <a:solidFill>
                  <a:srgbClr val="111B1E"/>
                </a:solidFill>
                <a:latin typeface="Muli Regular"/>
              </a:rPr>
              <a:t> </a:t>
            </a:r>
            <a:r>
              <a:rPr sz="1667">
                <a:solidFill>
                  <a:srgbClr val="111B1E"/>
                </a:solidFill>
                <a:latin typeface="Noto Sans Regular"/>
              </a:rPr>
              <a:t>развития</a:t>
            </a:r>
            <a:r>
              <a:rPr sz="1667">
                <a:solidFill>
                  <a:srgbClr val="111B1E"/>
                </a:solidFill>
                <a:latin typeface="Muli Regular"/>
              </a:rPr>
              <a:t> </a:t>
            </a:r>
            <a:r>
              <a:rPr sz="1667">
                <a:solidFill>
                  <a:srgbClr val="111B1E"/>
                </a:solidFill>
                <a:latin typeface="Noto Sans Regular"/>
              </a:rPr>
              <a:t>навыков</a:t>
            </a:r>
          </a:p>
        </p:txBody>
      </p:sp>
      <p:sp>
        <p:nvSpPr>
          <p:cNvPr id="30" name="New shape"/>
          <p:cNvSpPr/>
          <p:nvPr/>
        </p:nvSpPr>
        <p:spPr>
          <a:xfrm>
            <a:off x="7369860" y="3475057"/>
            <a:ext cx="3820873" cy="212075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480" tIns="30480" rIns="30480" bIns="30480" rtlCol="0" anchor="ctr"/>
          <a:lstStyle/>
          <a:p>
            <a:r>
              <a:rPr sz="1667">
                <a:solidFill>
                  <a:srgbClr val="111B1E"/>
                </a:solidFill>
                <a:latin typeface="Noto Sans Regular"/>
              </a:rPr>
              <a:t>социального</a:t>
            </a:r>
            <a:r>
              <a:rPr sz="1667">
                <a:solidFill>
                  <a:srgbClr val="111B1E"/>
                </a:solidFill>
                <a:latin typeface="Muli Regular"/>
              </a:rPr>
              <a:t> </a:t>
            </a:r>
            <a:r>
              <a:rPr sz="1667">
                <a:solidFill>
                  <a:srgbClr val="111B1E"/>
                </a:solidFill>
                <a:latin typeface="Noto Sans Regular"/>
              </a:rPr>
              <a:t>функционирования</a:t>
            </a:r>
            <a:r>
              <a:rPr sz="1667">
                <a:solidFill>
                  <a:srgbClr val="111B1E"/>
                </a:solidFill>
                <a:latin typeface="Muli Regular"/>
              </a:rPr>
              <a:t>.</a:t>
            </a:r>
          </a:p>
        </p:txBody>
      </p:sp>
      <p:sp>
        <p:nvSpPr>
          <p:cNvPr id="31" name="New shape"/>
          <p:cNvSpPr/>
          <p:nvPr/>
        </p:nvSpPr>
        <p:spPr>
          <a:xfrm>
            <a:off x="6402512" y="1912842"/>
            <a:ext cx="743732" cy="362343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480" tIns="30480" rIns="30480" bIns="30480" rtlCol="0" anchor="ctr"/>
          <a:lstStyle/>
          <a:p>
            <a:r>
              <a:rPr sz="3334">
                <a:solidFill>
                  <a:srgbClr val="FFFFFF"/>
                </a:solidFill>
                <a:latin typeface="Muli Extra Bold"/>
              </a:rPr>
              <a:t>02</a:t>
            </a:r>
          </a:p>
        </p:txBody>
      </p:sp>
      <p:sp>
        <p:nvSpPr>
          <p:cNvPr id="32" name="New shape"/>
          <p:cNvSpPr/>
          <p:nvPr/>
        </p:nvSpPr>
        <p:spPr>
          <a:xfrm>
            <a:off x="7369861" y="1736244"/>
            <a:ext cx="3976990" cy="212075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480" tIns="30480" rIns="30480" bIns="30480" rtlCol="0" anchor="ctr"/>
          <a:lstStyle/>
          <a:p>
            <a:r>
              <a:rPr sz="1667">
                <a:solidFill>
                  <a:srgbClr val="111B1E"/>
                </a:solidFill>
                <a:latin typeface="Noto Sans Regular"/>
              </a:rPr>
              <a:t>Обучение</a:t>
            </a:r>
            <a:r>
              <a:rPr sz="1667">
                <a:solidFill>
                  <a:srgbClr val="111B1E"/>
                </a:solidFill>
                <a:latin typeface="Muli Regular"/>
              </a:rPr>
              <a:t> </a:t>
            </a:r>
            <a:r>
              <a:rPr sz="1667">
                <a:solidFill>
                  <a:srgbClr val="111B1E"/>
                </a:solidFill>
                <a:latin typeface="Noto Sans Regular"/>
              </a:rPr>
              <a:t>подростков</a:t>
            </a:r>
            <a:r>
              <a:rPr sz="1667">
                <a:solidFill>
                  <a:srgbClr val="111B1E"/>
                </a:solidFill>
                <a:latin typeface="Muli Regular"/>
              </a:rPr>
              <a:t>  </a:t>
            </a:r>
            <a:r>
              <a:rPr sz="1667">
                <a:solidFill>
                  <a:srgbClr val="111B1E"/>
                </a:solidFill>
                <a:latin typeface="Noto Sans Regular"/>
              </a:rPr>
              <a:t>выражению</a:t>
            </a:r>
          </a:p>
        </p:txBody>
      </p:sp>
      <p:sp>
        <p:nvSpPr>
          <p:cNvPr id="33" name="New shape"/>
          <p:cNvSpPr/>
          <p:nvPr/>
        </p:nvSpPr>
        <p:spPr>
          <a:xfrm>
            <a:off x="7369861" y="2047394"/>
            <a:ext cx="4503193" cy="212075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480" tIns="30480" rIns="30480" bIns="30480" rtlCol="0" anchor="ctr"/>
          <a:lstStyle/>
          <a:p>
            <a:r>
              <a:rPr sz="1667">
                <a:solidFill>
                  <a:srgbClr val="111B1E"/>
                </a:solidFill>
                <a:latin typeface="Noto Sans Regular"/>
              </a:rPr>
              <a:t>эмоциональных</a:t>
            </a:r>
            <a:r>
              <a:rPr sz="1667">
                <a:solidFill>
                  <a:srgbClr val="111B1E"/>
                </a:solidFill>
                <a:latin typeface="Muli Regular"/>
              </a:rPr>
              <a:t> </a:t>
            </a:r>
            <a:r>
              <a:rPr sz="1667">
                <a:solidFill>
                  <a:srgbClr val="111B1E"/>
                </a:solidFill>
                <a:latin typeface="Noto Sans Regular"/>
              </a:rPr>
              <a:t>реакций</a:t>
            </a:r>
            <a:r>
              <a:rPr sz="1667">
                <a:solidFill>
                  <a:srgbClr val="111B1E"/>
                </a:solidFill>
                <a:latin typeface="Muli Regular"/>
              </a:rPr>
              <a:t> </a:t>
            </a:r>
            <a:r>
              <a:rPr sz="1667">
                <a:solidFill>
                  <a:srgbClr val="111B1E"/>
                </a:solidFill>
                <a:latin typeface="Noto Sans Regular"/>
              </a:rPr>
              <a:t>и</a:t>
            </a:r>
            <a:r>
              <a:rPr sz="1667">
                <a:solidFill>
                  <a:srgbClr val="111B1E"/>
                </a:solidFill>
                <a:latin typeface="Muli Regular"/>
              </a:rPr>
              <a:t> </a:t>
            </a:r>
            <a:r>
              <a:rPr sz="1667">
                <a:solidFill>
                  <a:srgbClr val="111B1E"/>
                </a:solidFill>
                <a:latin typeface="Noto Sans Regular"/>
              </a:rPr>
              <a:t>управлению</a:t>
            </a:r>
          </a:p>
        </p:txBody>
      </p:sp>
      <p:sp>
        <p:nvSpPr>
          <p:cNvPr id="34" name="New shape"/>
          <p:cNvSpPr/>
          <p:nvPr/>
        </p:nvSpPr>
        <p:spPr>
          <a:xfrm>
            <a:off x="7369860" y="2358544"/>
            <a:ext cx="729119" cy="212075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480" tIns="30480" rIns="30480" bIns="30480" rtlCol="0" anchor="ctr"/>
          <a:lstStyle/>
          <a:p>
            <a:r>
              <a:rPr sz="1667">
                <a:solidFill>
                  <a:srgbClr val="111B1E"/>
                </a:solidFill>
                <a:latin typeface="Noto Sans Regular"/>
              </a:rPr>
              <a:t>ими</a:t>
            </a:r>
            <a:r>
              <a:rPr sz="1667">
                <a:solidFill>
                  <a:srgbClr val="111B1E"/>
                </a:solidFill>
                <a:latin typeface="Muli Regular"/>
              </a:rPr>
              <a:t>.</a:t>
            </a:r>
          </a:p>
        </p:txBody>
      </p:sp>
      <p:sp>
        <p:nvSpPr>
          <p:cNvPr id="35" name="New shape"/>
          <p:cNvSpPr/>
          <p:nvPr/>
        </p:nvSpPr>
        <p:spPr>
          <a:xfrm>
            <a:off x="6402710" y="668598"/>
            <a:ext cx="743309" cy="362343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480" tIns="30480" rIns="30480" bIns="30480" rtlCol="0" anchor="ctr"/>
          <a:lstStyle/>
          <a:p>
            <a:r>
              <a:rPr sz="3334">
                <a:solidFill>
                  <a:srgbClr val="FFFFFF"/>
                </a:solidFill>
                <a:latin typeface="Muli Extra Bold"/>
              </a:rPr>
              <a:t>01</a:t>
            </a:r>
          </a:p>
        </p:txBody>
      </p:sp>
      <p:sp>
        <p:nvSpPr>
          <p:cNvPr id="36" name="New shape"/>
          <p:cNvSpPr/>
          <p:nvPr/>
        </p:nvSpPr>
        <p:spPr>
          <a:xfrm>
            <a:off x="7369861" y="425799"/>
            <a:ext cx="3844715" cy="212075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480" tIns="30480" rIns="30480" bIns="30480" rtlCol="0" anchor="ctr"/>
          <a:lstStyle/>
          <a:p>
            <a:r>
              <a:rPr sz="1667" dirty="0" err="1">
                <a:solidFill>
                  <a:srgbClr val="111B1E"/>
                </a:solidFill>
                <a:latin typeface="Noto Sans Regular"/>
              </a:rPr>
              <a:t>Обучение</a:t>
            </a:r>
            <a:r>
              <a:rPr sz="1667" dirty="0">
                <a:solidFill>
                  <a:srgbClr val="111B1E"/>
                </a:solidFill>
                <a:latin typeface="Muli Regular"/>
              </a:rPr>
              <a:t> </a:t>
            </a:r>
            <a:r>
              <a:rPr sz="1667" dirty="0" err="1">
                <a:solidFill>
                  <a:srgbClr val="111B1E"/>
                </a:solidFill>
                <a:latin typeface="Noto Sans Regular"/>
              </a:rPr>
              <a:t>подростков</a:t>
            </a:r>
            <a:r>
              <a:rPr sz="1667" dirty="0">
                <a:solidFill>
                  <a:srgbClr val="111B1E"/>
                </a:solidFill>
                <a:latin typeface="Muli Regular"/>
              </a:rPr>
              <a:t>  </a:t>
            </a:r>
            <a:r>
              <a:rPr sz="1667" dirty="0" err="1">
                <a:solidFill>
                  <a:srgbClr val="111B1E"/>
                </a:solidFill>
                <a:latin typeface="Noto Sans Regular"/>
              </a:rPr>
              <a:t>социально</a:t>
            </a:r>
            <a:endParaRPr sz="1667" dirty="0">
              <a:solidFill>
                <a:srgbClr val="111B1E"/>
              </a:solidFill>
              <a:latin typeface="Noto Sans Regular"/>
            </a:endParaRPr>
          </a:p>
        </p:txBody>
      </p:sp>
      <p:sp>
        <p:nvSpPr>
          <p:cNvPr id="37" name="New shape"/>
          <p:cNvSpPr/>
          <p:nvPr/>
        </p:nvSpPr>
        <p:spPr>
          <a:xfrm>
            <a:off x="7369860" y="736949"/>
            <a:ext cx="4070188" cy="212075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480" tIns="30480" rIns="30480" bIns="30480" rtlCol="0" anchor="ctr"/>
          <a:lstStyle/>
          <a:p>
            <a:r>
              <a:rPr sz="1667">
                <a:solidFill>
                  <a:srgbClr val="111B1E"/>
                </a:solidFill>
                <a:latin typeface="Noto Sans Regular"/>
              </a:rPr>
              <a:t>приемлемым</a:t>
            </a:r>
            <a:r>
              <a:rPr sz="1667">
                <a:solidFill>
                  <a:srgbClr val="111B1E"/>
                </a:solidFill>
                <a:latin typeface="Muli Regular"/>
              </a:rPr>
              <a:t> </a:t>
            </a:r>
            <a:r>
              <a:rPr sz="1667">
                <a:solidFill>
                  <a:srgbClr val="111B1E"/>
                </a:solidFill>
                <a:latin typeface="Noto Sans Regular"/>
              </a:rPr>
              <a:t>и</a:t>
            </a:r>
            <a:r>
              <a:rPr sz="1667">
                <a:solidFill>
                  <a:srgbClr val="111B1E"/>
                </a:solidFill>
                <a:latin typeface="Muli Regular"/>
              </a:rPr>
              <a:t> </a:t>
            </a:r>
            <a:r>
              <a:rPr sz="1667">
                <a:solidFill>
                  <a:srgbClr val="111B1E"/>
                </a:solidFill>
                <a:latin typeface="Noto Sans Regular"/>
              </a:rPr>
              <a:t>жизнесберегающим</a:t>
            </a:r>
          </a:p>
        </p:txBody>
      </p:sp>
      <p:sp>
        <p:nvSpPr>
          <p:cNvPr id="38" name="New shape"/>
          <p:cNvSpPr/>
          <p:nvPr/>
        </p:nvSpPr>
        <p:spPr>
          <a:xfrm>
            <a:off x="7369861" y="1048099"/>
            <a:ext cx="4497471" cy="212075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480" tIns="30480" rIns="30480" bIns="30480" rtlCol="0" anchor="ctr"/>
          <a:lstStyle/>
          <a:p>
            <a:r>
              <a:rPr sz="1667">
                <a:solidFill>
                  <a:srgbClr val="111B1E"/>
                </a:solidFill>
                <a:latin typeface="Noto Sans Regular"/>
              </a:rPr>
              <a:t>методам</a:t>
            </a:r>
            <a:r>
              <a:rPr sz="1667">
                <a:solidFill>
                  <a:srgbClr val="111B1E"/>
                </a:solidFill>
                <a:latin typeface="Muli Regular"/>
              </a:rPr>
              <a:t> </a:t>
            </a:r>
            <a:r>
              <a:rPr sz="1667">
                <a:solidFill>
                  <a:srgbClr val="111B1E"/>
                </a:solidFill>
                <a:latin typeface="Noto Sans Regular"/>
              </a:rPr>
              <a:t>решения</a:t>
            </a:r>
            <a:r>
              <a:rPr sz="1667">
                <a:solidFill>
                  <a:srgbClr val="111B1E"/>
                </a:solidFill>
                <a:latin typeface="Muli Regular"/>
              </a:rPr>
              <a:t> </a:t>
            </a:r>
            <a:r>
              <a:rPr sz="1667">
                <a:solidFill>
                  <a:srgbClr val="111B1E"/>
                </a:solidFill>
                <a:latin typeface="Noto Sans Regular"/>
              </a:rPr>
              <a:t>жизненных</a:t>
            </a:r>
            <a:r>
              <a:rPr sz="1667">
                <a:solidFill>
                  <a:srgbClr val="111B1E"/>
                </a:solidFill>
                <a:latin typeface="Muli Regular"/>
              </a:rPr>
              <a:t> </a:t>
            </a:r>
            <a:r>
              <a:rPr sz="1667">
                <a:solidFill>
                  <a:srgbClr val="111B1E"/>
                </a:solidFill>
                <a:latin typeface="Noto Sans Regular"/>
              </a:rPr>
              <a:t>проблем</a:t>
            </a:r>
            <a:r>
              <a:rPr sz="1667">
                <a:solidFill>
                  <a:srgbClr val="111B1E"/>
                </a:solidFill>
                <a:latin typeface="Muli Regular"/>
              </a:rPr>
              <a:t>.</a:t>
            </a:r>
          </a:p>
        </p:txBody>
      </p:sp>
      <p:sp>
        <p:nvSpPr>
          <p:cNvPr id="39" name="New shape"/>
          <p:cNvSpPr/>
          <p:nvPr/>
        </p:nvSpPr>
        <p:spPr>
          <a:xfrm>
            <a:off x="6402710" y="4437522"/>
            <a:ext cx="743309" cy="362343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480" tIns="30480" rIns="30480" bIns="30480" rtlCol="0" anchor="ctr"/>
          <a:lstStyle/>
          <a:p>
            <a:r>
              <a:rPr sz="3334">
                <a:solidFill>
                  <a:srgbClr val="FFFFFF"/>
                </a:solidFill>
                <a:latin typeface="Muli Extra Bold"/>
              </a:rPr>
              <a:t>04</a:t>
            </a:r>
          </a:p>
        </p:txBody>
      </p:sp>
      <p:sp>
        <p:nvSpPr>
          <p:cNvPr id="40" name="New shape"/>
          <p:cNvSpPr/>
          <p:nvPr/>
        </p:nvSpPr>
        <p:spPr>
          <a:xfrm>
            <a:off x="6402710" y="5679806"/>
            <a:ext cx="743309" cy="362343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480" tIns="30480" rIns="30480" bIns="30480" rtlCol="0" anchor="ctr"/>
          <a:lstStyle/>
          <a:p>
            <a:r>
              <a:rPr sz="3334">
                <a:solidFill>
                  <a:srgbClr val="FFFFFF"/>
                </a:solidFill>
                <a:latin typeface="Muli Extra Bold"/>
              </a:rPr>
              <a:t>05</a:t>
            </a:r>
          </a:p>
        </p:txBody>
      </p:sp>
      <p:sp>
        <p:nvSpPr>
          <p:cNvPr id="41" name="New shape"/>
          <p:cNvSpPr/>
          <p:nvPr/>
        </p:nvSpPr>
        <p:spPr>
          <a:xfrm>
            <a:off x="7369860" y="4200431"/>
            <a:ext cx="4738310" cy="212075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480" tIns="30480" rIns="30480" bIns="30480" rtlCol="0" anchor="ctr"/>
          <a:lstStyle/>
          <a:p>
            <a:r>
              <a:rPr sz="1667">
                <a:solidFill>
                  <a:srgbClr val="111B1E"/>
                </a:solidFill>
                <a:latin typeface="Noto Sans Regular"/>
              </a:rPr>
              <a:t>Формирование</a:t>
            </a:r>
            <a:r>
              <a:rPr sz="1667">
                <a:solidFill>
                  <a:srgbClr val="111B1E"/>
                </a:solidFill>
                <a:latin typeface="Muli Regular"/>
              </a:rPr>
              <a:t> </a:t>
            </a:r>
            <a:r>
              <a:rPr sz="1667">
                <a:solidFill>
                  <a:srgbClr val="111B1E"/>
                </a:solidFill>
                <a:latin typeface="Noto Sans Regular"/>
              </a:rPr>
              <a:t>позитивного</a:t>
            </a:r>
            <a:r>
              <a:rPr sz="1667">
                <a:solidFill>
                  <a:srgbClr val="111B1E"/>
                </a:solidFill>
                <a:latin typeface="Muli Regular"/>
              </a:rPr>
              <a:t> </a:t>
            </a:r>
            <a:r>
              <a:rPr sz="1667">
                <a:solidFill>
                  <a:srgbClr val="111B1E"/>
                </a:solidFill>
                <a:latin typeface="Noto Sans Regular"/>
              </a:rPr>
              <a:t>отношения</a:t>
            </a:r>
            <a:r>
              <a:rPr sz="1667">
                <a:solidFill>
                  <a:srgbClr val="111B1E"/>
                </a:solidFill>
                <a:latin typeface="Muli Regular"/>
              </a:rPr>
              <a:t> </a:t>
            </a:r>
            <a:r>
              <a:rPr sz="1667">
                <a:solidFill>
                  <a:srgbClr val="111B1E"/>
                </a:solidFill>
                <a:latin typeface="Noto Sans Regular"/>
              </a:rPr>
              <a:t>к</a:t>
            </a:r>
          </a:p>
        </p:txBody>
      </p:sp>
      <p:sp>
        <p:nvSpPr>
          <p:cNvPr id="42" name="New shape"/>
          <p:cNvSpPr/>
          <p:nvPr/>
        </p:nvSpPr>
        <p:spPr>
          <a:xfrm>
            <a:off x="7369860" y="4511580"/>
            <a:ext cx="4822758" cy="212075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480" tIns="30480" rIns="30480" bIns="30480" rtlCol="0" anchor="ctr"/>
          <a:lstStyle/>
          <a:p>
            <a:r>
              <a:rPr sz="1667">
                <a:solidFill>
                  <a:srgbClr val="111B1E"/>
                </a:solidFill>
                <a:latin typeface="Noto Sans Regular"/>
              </a:rPr>
              <a:t>собственной</a:t>
            </a:r>
            <a:r>
              <a:rPr sz="1667">
                <a:solidFill>
                  <a:srgbClr val="111B1E"/>
                </a:solidFill>
                <a:latin typeface="Muli Regular"/>
              </a:rPr>
              <a:t> </a:t>
            </a:r>
            <a:r>
              <a:rPr sz="1667">
                <a:solidFill>
                  <a:srgbClr val="111B1E"/>
                </a:solidFill>
                <a:latin typeface="Noto Sans Regular"/>
              </a:rPr>
              <a:t>личности</a:t>
            </a:r>
            <a:r>
              <a:rPr sz="1667">
                <a:solidFill>
                  <a:srgbClr val="111B1E"/>
                </a:solidFill>
                <a:latin typeface="Muli Regular"/>
              </a:rPr>
              <a:t>, </a:t>
            </a:r>
            <a:r>
              <a:rPr sz="1667">
                <a:solidFill>
                  <a:srgbClr val="111B1E"/>
                </a:solidFill>
                <a:latin typeface="Noto Sans Regular"/>
              </a:rPr>
              <a:t>телу</a:t>
            </a:r>
            <a:r>
              <a:rPr sz="1667">
                <a:solidFill>
                  <a:srgbClr val="111B1E"/>
                </a:solidFill>
                <a:latin typeface="Muli Regular"/>
              </a:rPr>
              <a:t>, </a:t>
            </a:r>
            <a:r>
              <a:rPr sz="1667">
                <a:solidFill>
                  <a:srgbClr val="111B1E"/>
                </a:solidFill>
                <a:latin typeface="Noto Sans Regular"/>
              </a:rPr>
              <a:t>способностям</a:t>
            </a:r>
          </a:p>
        </p:txBody>
      </p:sp>
      <p:sp>
        <p:nvSpPr>
          <p:cNvPr id="43" name="New shape"/>
          <p:cNvSpPr/>
          <p:nvPr/>
        </p:nvSpPr>
        <p:spPr>
          <a:xfrm>
            <a:off x="7369860" y="4822730"/>
            <a:ext cx="2078921" cy="212075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480" tIns="30480" rIns="30480" bIns="30480" rtlCol="0" anchor="ctr"/>
          <a:lstStyle/>
          <a:p>
            <a:r>
              <a:rPr sz="1667">
                <a:solidFill>
                  <a:srgbClr val="111B1E"/>
                </a:solidFill>
                <a:latin typeface="Noto Sans Regular"/>
              </a:rPr>
              <a:t>и</a:t>
            </a:r>
            <a:r>
              <a:rPr sz="1667">
                <a:solidFill>
                  <a:srgbClr val="111B1E"/>
                </a:solidFill>
                <a:latin typeface="Muli Regular"/>
              </a:rPr>
              <a:t> </a:t>
            </a:r>
            <a:r>
              <a:rPr sz="1667">
                <a:solidFill>
                  <a:srgbClr val="111B1E"/>
                </a:solidFill>
                <a:latin typeface="Noto Sans Regular"/>
              </a:rPr>
              <a:t>жизни</a:t>
            </a:r>
            <a:r>
              <a:rPr sz="1667">
                <a:solidFill>
                  <a:srgbClr val="111B1E"/>
                </a:solidFill>
                <a:latin typeface="Muli Regular"/>
              </a:rPr>
              <a:t> </a:t>
            </a:r>
            <a:r>
              <a:rPr sz="1667">
                <a:solidFill>
                  <a:srgbClr val="111B1E"/>
                </a:solidFill>
                <a:latin typeface="Noto Sans Regular"/>
              </a:rPr>
              <a:t>в</a:t>
            </a:r>
            <a:r>
              <a:rPr sz="1667">
                <a:solidFill>
                  <a:srgbClr val="111B1E"/>
                </a:solidFill>
                <a:latin typeface="Muli Regular"/>
              </a:rPr>
              <a:t> </a:t>
            </a:r>
            <a:r>
              <a:rPr sz="1667">
                <a:solidFill>
                  <a:srgbClr val="111B1E"/>
                </a:solidFill>
                <a:latin typeface="Noto Sans Regular"/>
              </a:rPr>
              <a:t>целом</a:t>
            </a:r>
            <a:r>
              <a:rPr sz="1667">
                <a:solidFill>
                  <a:srgbClr val="111B1E"/>
                </a:solidFill>
                <a:latin typeface="Muli Regular"/>
              </a:rPr>
              <a:t>.</a:t>
            </a:r>
          </a:p>
        </p:txBody>
      </p:sp>
      <p:sp>
        <p:nvSpPr>
          <p:cNvPr id="44" name="New shape"/>
          <p:cNvSpPr/>
          <p:nvPr/>
        </p:nvSpPr>
        <p:spPr>
          <a:xfrm>
            <a:off x="7369860" y="5598304"/>
            <a:ext cx="4662127" cy="212075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480" tIns="30480" rIns="30480" bIns="30480" rtlCol="0" anchor="ctr"/>
          <a:lstStyle/>
          <a:p>
            <a:r>
              <a:rPr sz="1667">
                <a:solidFill>
                  <a:srgbClr val="111B1E"/>
                </a:solidFill>
                <a:latin typeface="Noto Sans Regular"/>
              </a:rPr>
              <a:t>Формирование</a:t>
            </a:r>
            <a:r>
              <a:rPr sz="1667">
                <a:solidFill>
                  <a:srgbClr val="111B1E"/>
                </a:solidFill>
                <a:latin typeface="Muli Regular"/>
              </a:rPr>
              <a:t> </a:t>
            </a:r>
            <a:r>
              <a:rPr sz="1667">
                <a:solidFill>
                  <a:srgbClr val="111B1E"/>
                </a:solidFill>
                <a:latin typeface="Noto Sans Regular"/>
              </a:rPr>
              <a:t>представления</a:t>
            </a:r>
            <a:r>
              <a:rPr sz="1667">
                <a:solidFill>
                  <a:srgbClr val="111B1E"/>
                </a:solidFill>
                <a:latin typeface="Muli Regular"/>
              </a:rPr>
              <a:t> </a:t>
            </a:r>
            <a:r>
              <a:rPr sz="1667">
                <a:solidFill>
                  <a:srgbClr val="111B1E"/>
                </a:solidFill>
                <a:latin typeface="Noto Sans Regular"/>
              </a:rPr>
              <a:t>о</a:t>
            </a:r>
            <a:r>
              <a:rPr sz="1667">
                <a:solidFill>
                  <a:srgbClr val="111B1E"/>
                </a:solidFill>
                <a:latin typeface="Muli Regular"/>
              </a:rPr>
              <a:t> </a:t>
            </a:r>
            <a:r>
              <a:rPr sz="1667">
                <a:solidFill>
                  <a:srgbClr val="111B1E"/>
                </a:solidFill>
                <a:latin typeface="Noto Sans Regular"/>
              </a:rPr>
              <a:t>жизни</a:t>
            </a:r>
            <a:r>
              <a:rPr sz="1667">
                <a:solidFill>
                  <a:srgbClr val="111B1E"/>
                </a:solidFill>
                <a:latin typeface="Muli Regular"/>
              </a:rPr>
              <a:t> </a:t>
            </a:r>
            <a:r>
              <a:rPr sz="1667">
                <a:solidFill>
                  <a:srgbClr val="111B1E"/>
                </a:solidFill>
                <a:latin typeface="Noto Sans Regular"/>
              </a:rPr>
              <a:t>и</a:t>
            </a:r>
          </a:p>
        </p:txBody>
      </p:sp>
      <p:sp>
        <p:nvSpPr>
          <p:cNvPr id="45" name="New shape"/>
          <p:cNvSpPr/>
          <p:nvPr/>
        </p:nvSpPr>
        <p:spPr>
          <a:xfrm>
            <a:off x="7369860" y="5909454"/>
            <a:ext cx="1051225" cy="212075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480" tIns="30480" rIns="30480" bIns="30480" rtlCol="0" anchor="ctr"/>
          <a:lstStyle/>
          <a:p>
            <a:r>
              <a:rPr sz="1667">
                <a:solidFill>
                  <a:srgbClr val="111B1E"/>
                </a:solidFill>
                <a:latin typeface="Noto Sans Regular"/>
              </a:rPr>
              <a:t>смерти</a:t>
            </a:r>
            <a:r>
              <a:rPr sz="1667">
                <a:solidFill>
                  <a:srgbClr val="111B1E"/>
                </a:solidFill>
                <a:latin typeface="Muli Regular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51553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3432" y="188640"/>
            <a:ext cx="10672591" cy="630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08977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5396" y="392187"/>
            <a:ext cx="9908622" cy="6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19764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педагогам образовательных организаций необходимо рекомендовать родителям</a:t>
            </a: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381" r="1438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еженедельно </a:t>
            </a:r>
            <a:r>
              <a:rPr lang="ru-RU" dirty="0"/>
              <a:t>проводить анализ страниц своего ребенка, внимательно читать публикации детей, изучать сообщества, на которые подписан ребенок, изучать виртуальных друзей, фотографии и видео, вызывающие интерес у ребенка (сохраненные, либо с отметкой «</a:t>
            </a:r>
            <a:r>
              <a:rPr lang="ru-RU" dirty="0" err="1"/>
              <a:t>лайк</a:t>
            </a:r>
            <a:r>
              <a:rPr lang="ru-RU" dirty="0"/>
              <a:t>»);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устанавливать </a:t>
            </a:r>
            <a:r>
              <a:rPr lang="ru-RU" dirty="0"/>
              <a:t>программы «родительского контроля» на цифровые устройства обучающихся;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отслеживать </a:t>
            </a:r>
            <a:r>
              <a:rPr lang="ru-RU" dirty="0"/>
              <a:t>использование ребенком сети «</a:t>
            </a:r>
            <a:r>
              <a:rPr lang="ru-RU" dirty="0" err="1"/>
              <a:t>Dark</a:t>
            </a:r>
            <a:r>
              <a:rPr lang="ru-RU" dirty="0"/>
              <a:t> </a:t>
            </a:r>
            <a:r>
              <a:rPr lang="ru-RU" dirty="0" err="1"/>
              <a:t>net</a:t>
            </a:r>
            <a:r>
              <a:rPr lang="ru-RU" dirty="0"/>
              <a:t>» («темного интернета», содержащего деструктивный контент, территории, где не действуют законодательные акты), наличие дополнительного аккаунта.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981872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Куда обратиться за психологической помощью</a:t>
            </a: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8149" r="8149"/>
          <a:stretch>
            <a:fillRect/>
          </a:stretch>
        </p:blipFill>
        <p:spPr>
          <a:xfrm>
            <a:off x="5735960" y="764704"/>
            <a:ext cx="6172200" cy="4896544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Всероссийский </a:t>
            </a:r>
            <a:r>
              <a:rPr lang="ru-RU" dirty="0"/>
              <a:t>Детский телефон доверия (бесплатно, круглосуточно): </a:t>
            </a:r>
            <a:r>
              <a:rPr lang="ru-RU" dirty="0" smtClean="0">
                <a:solidFill>
                  <a:srgbClr val="C00000"/>
                </a:solidFill>
              </a:rPr>
              <a:t>https</a:t>
            </a:r>
            <a:r>
              <a:rPr lang="ru-RU" dirty="0">
                <a:solidFill>
                  <a:srgbClr val="C00000"/>
                </a:solidFill>
              </a:rPr>
              <a:t>://www.fond-detyam.ru/detskiy-telefon-doveriya/   тел.: 8-800-2000-122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Линия </a:t>
            </a:r>
            <a:r>
              <a:rPr lang="ru-RU" dirty="0"/>
              <a:t>помощи «Дети Онлайн» –служба телефонного и онлайн-консультирования оказывает психологическую и информационную поддержку детям и подросткам, столкнувшимся с различными проблемами в сети Интернет: </a:t>
            </a:r>
            <a:r>
              <a:rPr lang="ru-RU" dirty="0">
                <a:solidFill>
                  <a:srgbClr val="C00000"/>
                </a:solidFill>
              </a:rPr>
              <a:t>http://www.fid.su/projects/detionline тел.: 8- 800- 25- 000 -15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551138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</a:t>
            </a:r>
            <a:r>
              <a:rPr lang="ru-RU" dirty="0"/>
              <a:t>случае выявления опасного Интернет-ресурса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dirty="0" smtClean="0"/>
              <a:t>Полиция </a:t>
            </a:r>
            <a:r>
              <a:rPr lang="ru-RU" dirty="0"/>
              <a:t>России: </a:t>
            </a:r>
            <a:r>
              <a:rPr lang="ru-RU" dirty="0">
                <a:solidFill>
                  <a:srgbClr val="C00000"/>
                </a:solidFill>
              </a:rPr>
              <a:t>02 (102, 112) 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dirty="0" err="1" smtClean="0"/>
              <a:t>Роскомнадзор</a:t>
            </a:r>
            <a:r>
              <a:rPr lang="ru-RU" dirty="0"/>
              <a:t>: </a:t>
            </a:r>
            <a:r>
              <a:rPr lang="ru-RU" dirty="0">
                <a:solidFill>
                  <a:srgbClr val="C00000"/>
                </a:solidFill>
              </a:rPr>
              <a:t>https://eais.rkn.gov.ru/feedback/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dirty="0" smtClean="0"/>
              <a:t>Автономная </a:t>
            </a:r>
            <a:r>
              <a:rPr lang="ru-RU" dirty="0"/>
              <a:t>некоммерческая организация: «Центр изучения и сетевого мониторинга молодежной среды» </a:t>
            </a:r>
            <a:r>
              <a:rPr lang="ru-RU" dirty="0">
                <a:solidFill>
                  <a:srgbClr val="C00000"/>
                </a:solidFill>
              </a:rPr>
              <a:t>https://www.cism-ms.ru/ob-organizatsii/ 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dirty="0" smtClean="0"/>
              <a:t>Ассоциация </a:t>
            </a:r>
            <a:r>
              <a:rPr lang="ru-RU" dirty="0"/>
              <a:t>«Лига безопасного Интернета»: </a:t>
            </a:r>
            <a:r>
              <a:rPr lang="ru-RU" dirty="0">
                <a:solidFill>
                  <a:srgbClr val="C00000"/>
                </a:solidFill>
              </a:rPr>
              <a:t>http://ligainternet.ru/hotline</a:t>
            </a:r>
            <a:r>
              <a:rPr lang="ru-RU" dirty="0" smtClean="0">
                <a:solidFill>
                  <a:srgbClr val="C00000"/>
                </a:solidFill>
              </a:rPr>
              <a:t>/  </a:t>
            </a:r>
            <a:r>
              <a:rPr lang="ru-RU" dirty="0">
                <a:solidFill>
                  <a:srgbClr val="C00000"/>
                </a:solidFill>
              </a:rPr>
              <a:t>тел.: 8- 800- 700- 56-76</a:t>
            </a:r>
            <a:r>
              <a:rPr lang="ru-RU" dirty="0">
                <a:solidFill>
                  <a:srgbClr val="FF0000"/>
                </a:solidFill>
              </a:rPr>
              <a:t> 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dirty="0" smtClean="0"/>
              <a:t>Региональная </a:t>
            </a:r>
            <a:r>
              <a:rPr lang="ru-RU" dirty="0"/>
              <a:t>общественная организация «Центр Интернет-технологий» (РОЦИТ): </a:t>
            </a:r>
            <a:r>
              <a:rPr lang="ru-RU" dirty="0">
                <a:solidFill>
                  <a:srgbClr val="C00000"/>
                </a:solidFill>
              </a:rPr>
              <a:t>https://rocit.ru/</a:t>
            </a:r>
          </a:p>
        </p:txBody>
      </p:sp>
      <p:pic>
        <p:nvPicPr>
          <p:cNvPr id="1026" name="Picture 2" descr="Лига безопасного интерне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750" y="3356992"/>
            <a:ext cx="5619607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403" y="730399"/>
            <a:ext cx="2286000" cy="20955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7057" y="730399"/>
            <a:ext cx="316230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05001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qrcoder.ru/code/?https%3A%2F%2Ft.me%2F%2BcjbMrCy89blkY2Ji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4881" y="4823956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87358" y="6125503"/>
            <a:ext cx="1931992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>
                <a:solidFill>
                  <a:srgbClr val="333333"/>
                </a:solidFill>
                <a:latin typeface="arial" panose="020B0604020202020204" pitchFamily="34" charset="0"/>
              </a:rPr>
              <a:t>Наша группа  </a:t>
            </a:r>
            <a:br>
              <a:rPr lang="ru-RU" sz="1200">
                <a:solidFill>
                  <a:srgbClr val="333333"/>
                </a:solidFill>
                <a:latin typeface="arial" panose="020B0604020202020204" pitchFamily="34" charset="0"/>
              </a:rPr>
            </a:br>
            <a:r>
              <a:rPr lang="ru-RU" sz="1200">
                <a:solidFill>
                  <a:srgbClr val="333333"/>
                </a:solidFill>
                <a:latin typeface="arial" panose="020B0604020202020204" pitchFamily="34" charset="0"/>
              </a:rPr>
              <a:t>в Телеграм</a:t>
            </a:r>
            <a:endParaRPr lang="ru-RU" sz="120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489" y="4829527"/>
            <a:ext cx="1348861" cy="1348861"/>
          </a:xfrm>
          <a:prstGeom prst="rect">
            <a:avLst/>
          </a:prstGeom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2845489" y="6135335"/>
            <a:ext cx="1551039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>
                <a:solidFill>
                  <a:srgbClr val="333333"/>
                </a:solidFill>
                <a:latin typeface="arial" panose="020B0604020202020204" pitchFamily="34" charset="0"/>
              </a:rPr>
              <a:t>Наша группа Вконтакте</a:t>
            </a:r>
            <a:endParaRPr lang="ru-RU" sz="1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6464F3-3F32-4AEA-ABA1-387F8CD56C4E}"/>
              </a:ext>
            </a:extLst>
          </p:cNvPr>
          <p:cNvSpPr txBox="1"/>
          <p:nvPr/>
        </p:nvSpPr>
        <p:spPr>
          <a:xfrm>
            <a:off x="1081454" y="406799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>
                <a:solidFill>
                  <a:srgbClr val="16625C"/>
                </a:solidFill>
                <a:latin typeface="Century Gothic" panose="020B0502020202020204" pitchFamily="34" charset="0"/>
              </a:rPr>
              <a:t>8-906-848-32-41</a:t>
            </a:r>
            <a:br>
              <a:rPr lang="ru-RU" sz="1800" b="1">
                <a:solidFill>
                  <a:srgbClr val="16625C"/>
                </a:solidFill>
                <a:latin typeface="Century Gothic" panose="020B0502020202020204" pitchFamily="34" charset="0"/>
              </a:rPr>
            </a:br>
            <a:r>
              <a:rPr lang="en-US" sz="1800" b="1" err="1">
                <a:solidFill>
                  <a:srgbClr val="16625C"/>
                </a:solidFill>
                <a:latin typeface="Century Gothic" panose="020B0502020202020204" pitchFamily="34" charset="0"/>
              </a:rPr>
              <a:t>aleksandra</a:t>
            </a:r>
            <a:r>
              <a:rPr lang="ru-RU" sz="1800" b="1">
                <a:solidFill>
                  <a:srgbClr val="16625C"/>
                </a:solidFill>
                <a:latin typeface="Century Gothic" panose="020B0502020202020204" pitchFamily="34" charset="0"/>
              </a:rPr>
              <a:t>.</a:t>
            </a:r>
            <a:r>
              <a:rPr lang="en-US" sz="1800" b="1" err="1">
                <a:solidFill>
                  <a:srgbClr val="16625C"/>
                </a:solidFill>
                <a:latin typeface="Century Gothic" panose="020B0502020202020204" pitchFamily="34" charset="0"/>
              </a:rPr>
              <a:t>pimakhova@gmail</a:t>
            </a:r>
            <a:r>
              <a:rPr lang="ru-RU" sz="1800" b="1">
                <a:solidFill>
                  <a:srgbClr val="16625C"/>
                </a:solidFill>
                <a:latin typeface="Century Gothic" panose="020B0502020202020204" pitchFamily="34" charset="0"/>
              </a:rPr>
              <a:t>.</a:t>
            </a:r>
            <a:r>
              <a:rPr lang="en-US" sz="1800" b="1" err="1">
                <a:solidFill>
                  <a:srgbClr val="16625C"/>
                </a:solidFill>
                <a:latin typeface="Century Gothic" panose="020B0502020202020204" pitchFamily="34" charset="0"/>
              </a:rPr>
              <a:t>ru</a:t>
            </a:r>
            <a:endParaRPr lang="ru-RU" sz="1800" b="1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6D40D9E-218F-4CEF-EFAC-9CDB061A347D}"/>
              </a:ext>
            </a:extLst>
          </p:cNvPr>
          <p:cNvGrpSpPr/>
          <p:nvPr/>
        </p:nvGrpSpPr>
        <p:grpSpPr>
          <a:xfrm>
            <a:off x="1081454" y="1423355"/>
            <a:ext cx="7767578" cy="1763770"/>
            <a:chOff x="1081454" y="1423355"/>
            <a:chExt cx="7767578" cy="176377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081454" y="1861890"/>
              <a:ext cx="776757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3600" b="1">
                  <a:solidFill>
                    <a:srgbClr val="16625C"/>
                  </a:solidFill>
                  <a:latin typeface="Century Gothic" panose="020B0502020202020204" pitchFamily="34" charset="0"/>
                </a:rPr>
                <a:t>Александра Владимировна</a:t>
              </a:r>
              <a:endParaRPr lang="ru-RU" sz="3600">
                <a:solidFill>
                  <a:srgbClr val="16625C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91D4256-A7D4-74EF-3C4B-A0244D7C40F5}"/>
                </a:ext>
              </a:extLst>
            </p:cNvPr>
            <p:cNvSpPr txBox="1"/>
            <p:nvPr/>
          </p:nvSpPr>
          <p:spPr>
            <a:xfrm>
              <a:off x="1096156" y="1423355"/>
              <a:ext cx="60960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3600" b="1">
                  <a:solidFill>
                    <a:srgbClr val="16625C"/>
                  </a:solidFill>
                  <a:latin typeface="Century Gothic" panose="020B0502020202020204" pitchFamily="34" charset="0"/>
                </a:rPr>
                <a:t>Пимахова</a:t>
              </a:r>
              <a:endParaRPr lang="en-US" sz="36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E3FB854-ADB5-A18E-1D4A-0D7D6F4EDEEC}"/>
                </a:ext>
              </a:extLst>
            </p:cNvPr>
            <p:cNvSpPr txBox="1"/>
            <p:nvPr/>
          </p:nvSpPr>
          <p:spPr>
            <a:xfrm>
              <a:off x="1096155" y="2540794"/>
              <a:ext cx="671658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>
                  <a:solidFill>
                    <a:srgbClr val="16625C"/>
                  </a:solidFill>
                  <a:latin typeface="Century Gothic" panose="020B0502020202020204" pitchFamily="34" charset="0"/>
                </a:rPr>
                <a:t>методист по профилактической работе МАУ ИМЦ г. Томска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3444476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Перечень законодательных и нормативных правовых актов, регулирующих профилактику суицидального поведения школьников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мер до 2025 года </a:t>
            </a:r>
            <a:r>
              <a:rPr lang="ru-RU" sz="2200" dirty="0" smtClean="0">
                <a:solidFill>
                  <a:srgbClr val="1662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совершенствованию 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профилактики суицидов среди несовершеннолетних </a:t>
            </a:r>
            <a:r>
              <a:rPr lang="ru-RU" sz="2200" dirty="0" smtClean="0">
                <a:solidFill>
                  <a:srgbClr val="1662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(распоряжение Правительства Российской Федерации от 26 апреля 2021 г. № 1058-р), </a:t>
            </a:r>
            <a:r>
              <a:rPr lang="ru-RU" sz="2200" dirty="0" err="1" smtClean="0">
                <a:solidFill>
                  <a:srgbClr val="1662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направленнй</a:t>
            </a:r>
            <a:r>
              <a:rPr lang="ru-RU" sz="2200" dirty="0" smtClean="0">
                <a:solidFill>
                  <a:srgbClr val="1662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профилактику суицидальных попыток и суицидов, организацию психологического сопровождения обучающихся группы риска с целью формирования способностей к конструктивному разрешению сложных жизненных ситуаций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департамента образования администрации г Томска от 30.12.2021 г. № 1424р «О мерах по противодействию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муниципальных общеобразовательных учреждениях города Томска»;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Распоряжение. департамента общего образования Томской Области 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535-ра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17.09.2021 «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Межведомственной программы по профилактике суицидального поведения у несовершеннолетних в Томской области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Распоряжение департамента образования администрации г Томска от 29.12.2021 № 1417-р «О мерах по профилактике употребления алкоголя, наркотических средств и других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психоактивных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веществ среди обучающихся муниципальных общеобразовательных учреждений города Томска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Распоряжение департамента образования администрации от 08.09.2021 № 487 «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муниципального проекта «Методическое сопровождение ОУ в вопросах обеспечения психологической безопасности образовательной среды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Распоряжение департамента образования администрации г Томска от 09.09.2022 г. № 850-р «Об организации работы, направленной на профилактику и противодействие травли в общеобразовательных организациях г. Томска»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Распоряжение департамента образования администрации г Томска от 29.08.2022 г.№ 57-4184 «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направлении типовой формы индивидуальной программы сопровождения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департамента образования администрации г Томска от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21.09.2023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г.№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941 р «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дорожной карты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по профилактике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деструктивного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подростков на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муниципальном уровне» на 2023-2024 учебный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год»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6955812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60" y="0"/>
            <a:ext cx="568605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2070362"/>
            <a:ext cx="3932237" cy="235663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Алгоритм выявления обучающихся с </a:t>
            </a:r>
            <a:r>
              <a:rPr lang="ru-RU" b="1" dirty="0" smtClean="0">
                <a:solidFill>
                  <a:schemeClr val="bg1"/>
                </a:solidFill>
              </a:rPr>
              <a:t>деструктивным </a:t>
            </a:r>
            <a:r>
              <a:rPr lang="ru-RU" b="1" dirty="0">
                <a:solidFill>
                  <a:schemeClr val="bg1"/>
                </a:solidFill>
              </a:rPr>
              <a:t>поведением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9121" y="76843"/>
            <a:ext cx="5400601" cy="6241303"/>
          </a:xfrm>
        </p:spPr>
        <p:txBody>
          <a:bodyPr>
            <a:normAutofit fontScale="85000" lnSpcReduction="10000"/>
          </a:bodyPr>
          <a:lstStyle/>
          <a:p>
            <a:endParaRPr lang="ru-RU" sz="2000" b="1" dirty="0" smtClean="0"/>
          </a:p>
          <a:p>
            <a:r>
              <a:rPr lang="ru-RU" sz="2000" b="1" dirty="0" smtClean="0"/>
              <a:t>Мониторинг </a:t>
            </a:r>
            <a:r>
              <a:rPr lang="ru-RU" sz="2000" b="1" dirty="0"/>
              <a:t>и анализ профилей несовершеннолетних в социальных </a:t>
            </a:r>
            <a:r>
              <a:rPr lang="ru-RU" sz="2000" b="1" dirty="0" smtClean="0"/>
              <a:t>сетях</a:t>
            </a:r>
          </a:p>
          <a:p>
            <a:endParaRPr lang="ru-RU" sz="2000" b="1" dirty="0"/>
          </a:p>
          <a:p>
            <a:r>
              <a:rPr lang="ru-RU" sz="2000" b="1" dirty="0"/>
              <a:t>Мониторинг психоэмоционального состояния обучающихся </a:t>
            </a:r>
            <a:endParaRPr lang="ru-RU" sz="2000" b="1" dirty="0" smtClean="0"/>
          </a:p>
          <a:p>
            <a:endParaRPr lang="ru-RU" sz="2000" b="1" dirty="0"/>
          </a:p>
          <a:p>
            <a:r>
              <a:rPr lang="ru-RU" sz="2000" b="1" dirty="0"/>
              <a:t>Анализ результатов СПТ на предмет выявления обучающихся «группы риска» </a:t>
            </a:r>
            <a:r>
              <a:rPr lang="ru-RU" sz="2000" b="1" dirty="0" err="1"/>
              <a:t>аутоагрессивного</a:t>
            </a:r>
            <a:r>
              <a:rPr lang="ru-RU" sz="2000" b="1" dirty="0"/>
              <a:t> (суицидального) поведения, </a:t>
            </a:r>
            <a:r>
              <a:rPr lang="ru-RU" sz="2000" b="1" dirty="0" err="1"/>
              <a:t>аддиктивного</a:t>
            </a:r>
            <a:r>
              <a:rPr lang="ru-RU" sz="2000" b="1" dirty="0"/>
              <a:t> / зависимого, агрессивного поведения, вовлеченности в экстремистские организации  </a:t>
            </a:r>
            <a:endParaRPr lang="ru-RU" sz="2000" b="1" dirty="0" smtClean="0"/>
          </a:p>
          <a:p>
            <a:endParaRPr lang="ru-RU" sz="2000" b="1" dirty="0" smtClean="0"/>
          </a:p>
          <a:p>
            <a:r>
              <a:rPr lang="ru-RU" sz="2000" b="1" dirty="0" smtClean="0"/>
              <a:t>Наблюдение </a:t>
            </a:r>
            <a:r>
              <a:rPr lang="ru-RU" sz="2000" b="1" dirty="0"/>
              <a:t>в ходе индивидуального психолого-педагогического сопровождения обучающихся группы риска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Наблюдение </a:t>
            </a:r>
            <a:r>
              <a:rPr lang="ru-RU" sz="2000" b="1" dirty="0"/>
              <a:t>за обучающимися во время проведения различных профилактических мероприятий (классные часы, дискуссии, тренинги и др</a:t>
            </a:r>
            <a:r>
              <a:rPr lang="ru-RU" sz="2000" b="1" dirty="0" smtClean="0"/>
              <a:t>.)</a:t>
            </a:r>
            <a:endParaRPr lang="ru-RU" sz="2000" b="1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6352" y="89660"/>
            <a:ext cx="936104" cy="9361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6352" y="1131497"/>
            <a:ext cx="932769" cy="9388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7998" y="2289943"/>
            <a:ext cx="932769" cy="9388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6352" y="3782192"/>
            <a:ext cx="932769" cy="9985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2038" y="5003369"/>
            <a:ext cx="933552" cy="939653"/>
          </a:xfrm>
          <a:prstGeom prst="rect">
            <a:avLst/>
          </a:prstGeom>
        </p:spPr>
      </p:pic>
      <p:sp>
        <p:nvSpPr>
          <p:cNvPr id="18" name="New shape"/>
          <p:cNvSpPr/>
          <p:nvPr/>
        </p:nvSpPr>
        <p:spPr>
          <a:xfrm>
            <a:off x="5542914" y="5213137"/>
            <a:ext cx="705485" cy="568538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480" tIns="30480" rIns="30480" bIns="30480" rtlCol="0" anchor="ctr"/>
          <a:lstStyle>
            <a:defPPr>
              <a:defRPr lang="en-US"/>
            </a:defPPr>
            <a:lvl1pPr marL="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3048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6096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9144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2192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15240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18288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21336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24384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marL="0" marR="0"/>
            <a:r>
              <a:rPr lang="ru-RU" sz="3333" dirty="0" smtClean="0">
                <a:latin typeface="Muli Extra Bold"/>
              </a:rPr>
              <a:t>05</a:t>
            </a:r>
            <a:endParaRPr sz="3333" b="0" i="0" u="none" strike="noStrike" dirty="0">
              <a:solidFill>
                <a:srgbClr val="FFFFFF"/>
              </a:solidFill>
              <a:latin typeface="Muli Extra Bold"/>
            </a:endParaRPr>
          </a:p>
        </p:txBody>
      </p:sp>
      <p:sp>
        <p:nvSpPr>
          <p:cNvPr id="20" name="New shape"/>
          <p:cNvSpPr/>
          <p:nvPr/>
        </p:nvSpPr>
        <p:spPr>
          <a:xfrm>
            <a:off x="5542915" y="3979480"/>
            <a:ext cx="725654" cy="520119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480" tIns="30480" rIns="30480" bIns="30480" rtlCol="0" anchor="ctr"/>
          <a:lstStyle>
            <a:defPPr>
              <a:defRPr lang="en-US"/>
            </a:defPPr>
            <a:lvl1pPr marL="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3048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6096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9144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2192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15240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18288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21336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24384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marL="0" marR="0"/>
            <a:r>
              <a:rPr lang="ru-RU" sz="3333" dirty="0" smtClean="0">
                <a:latin typeface="Muli Extra Bold"/>
              </a:rPr>
              <a:t>04</a:t>
            </a:r>
            <a:endParaRPr sz="3333" b="0" i="0" u="none" strike="noStrike" dirty="0">
              <a:solidFill>
                <a:srgbClr val="FFFFFF"/>
              </a:solidFill>
              <a:latin typeface="Muli Extra Bold"/>
            </a:endParaRPr>
          </a:p>
        </p:txBody>
      </p:sp>
      <p:sp>
        <p:nvSpPr>
          <p:cNvPr id="21" name="New shape"/>
          <p:cNvSpPr/>
          <p:nvPr/>
        </p:nvSpPr>
        <p:spPr>
          <a:xfrm>
            <a:off x="5628988" y="2486343"/>
            <a:ext cx="784846" cy="496844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480" tIns="30480" rIns="30480" bIns="30480" rtlCol="0" anchor="ctr"/>
          <a:lstStyle>
            <a:defPPr>
              <a:defRPr lang="en-US"/>
            </a:defPPr>
            <a:lvl1pPr marL="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3048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6096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9144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2192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15240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18288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21336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24384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marL="0" marR="0"/>
            <a:r>
              <a:rPr lang="ru-RU" sz="3333" dirty="0" smtClean="0">
                <a:latin typeface="Muli Extra Bold"/>
              </a:rPr>
              <a:t>03</a:t>
            </a:r>
            <a:endParaRPr sz="3333" b="0" i="0" u="none" strike="noStrike" dirty="0">
              <a:solidFill>
                <a:srgbClr val="FFFFFF"/>
              </a:solidFill>
              <a:latin typeface="Muli Extra Bold"/>
            </a:endParaRPr>
          </a:p>
        </p:txBody>
      </p:sp>
      <p:sp>
        <p:nvSpPr>
          <p:cNvPr id="22" name="New shape"/>
          <p:cNvSpPr/>
          <p:nvPr/>
        </p:nvSpPr>
        <p:spPr>
          <a:xfrm>
            <a:off x="5663952" y="1140745"/>
            <a:ext cx="612190" cy="869929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480" tIns="30480" rIns="30480" bIns="30480" rtlCol="0" anchor="ctr"/>
          <a:lstStyle>
            <a:defPPr>
              <a:defRPr lang="en-US"/>
            </a:defPPr>
            <a:lvl1pPr marL="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3048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6096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9144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2192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15240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18288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21336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24384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marL="0" marR="0"/>
            <a:r>
              <a:rPr lang="ru-RU" sz="3333" dirty="0" smtClean="0">
                <a:latin typeface="Muli Extra Bold"/>
              </a:rPr>
              <a:t>02</a:t>
            </a:r>
            <a:endParaRPr sz="3333" b="0" i="0" u="none" strike="noStrike" dirty="0">
              <a:solidFill>
                <a:srgbClr val="FFFFFF"/>
              </a:solidFill>
              <a:latin typeface="Muli Extra Bold"/>
            </a:endParaRPr>
          </a:p>
        </p:txBody>
      </p:sp>
      <p:sp>
        <p:nvSpPr>
          <p:cNvPr id="23" name="New shape"/>
          <p:cNvSpPr/>
          <p:nvPr/>
        </p:nvSpPr>
        <p:spPr>
          <a:xfrm>
            <a:off x="5613144" y="254394"/>
            <a:ext cx="649994" cy="520119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480" tIns="30480" rIns="30480" bIns="30480" rtlCol="0" anchor="ctr"/>
          <a:lstStyle>
            <a:defPPr>
              <a:defRPr lang="en-US"/>
            </a:defPPr>
            <a:lvl1pPr marL="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3048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6096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9144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2192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15240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18288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21336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24384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marL="0" marR="0"/>
            <a:r>
              <a:rPr lang="ru-RU" sz="3333" dirty="0" smtClean="0">
                <a:latin typeface="Muli Extra Bold"/>
              </a:rPr>
              <a:t>01</a:t>
            </a:r>
            <a:endParaRPr sz="3333" b="0" i="0" u="none" strike="noStrike" dirty="0">
              <a:solidFill>
                <a:srgbClr val="FFFFFF"/>
              </a:solidFill>
              <a:latin typeface="Muli Extra Bold"/>
            </a:endParaRPr>
          </a:p>
        </p:txBody>
      </p:sp>
    </p:spTree>
    <p:extLst>
      <p:ext uri="{BB962C8B-B14F-4D97-AF65-F5344CB8AC3E}">
        <p14:creationId xmlns:p14="http://schemas.microsoft.com/office/powerpoint/2010/main" val="120338394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50527" y="0"/>
            <a:ext cx="6384032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7104110" y="2348880"/>
            <a:ext cx="4425993" cy="25922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chemeClr val="bg1"/>
                </a:solidFill>
              </a:rPr>
              <a:t>Общие маркеры вовлечения обучающихся в деструктивные сообщества в сети Интернет</a:t>
            </a:r>
            <a:r>
              <a:rPr lang="ru-RU" b="1" dirty="0">
                <a:solidFill>
                  <a:schemeClr val="bg1"/>
                </a:solidFill>
              </a:rPr>
              <a:t/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/>
              <a:t/>
            </a:r>
            <a:br>
              <a:rPr lang="ru-RU" b="1" dirty="0"/>
            </a:b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6632"/>
            <a:ext cx="10515600" cy="65527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38199" y="0"/>
            <a:ext cx="5186195" cy="6858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968" y="5941140"/>
            <a:ext cx="432854" cy="2743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7707" y="5611748"/>
            <a:ext cx="432854" cy="2743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7707" y="5314645"/>
            <a:ext cx="432854" cy="2743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7707" y="6263236"/>
            <a:ext cx="432854" cy="2743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5783" y="5875033"/>
            <a:ext cx="463336" cy="21337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2264" y="4313961"/>
            <a:ext cx="1699986" cy="8292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8198" y="116632"/>
            <a:ext cx="5186196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4472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34" y="-1176"/>
            <a:ext cx="5686051" cy="6858000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9121" y="76843"/>
            <a:ext cx="5400601" cy="6241303"/>
          </a:xfrm>
        </p:spPr>
        <p:txBody>
          <a:bodyPr>
            <a:normAutofit/>
          </a:bodyPr>
          <a:lstStyle/>
          <a:p>
            <a:endParaRPr lang="ru-RU" sz="2000" b="1" dirty="0" smtClean="0"/>
          </a:p>
          <a:p>
            <a:r>
              <a:rPr lang="ru-RU" sz="2000" b="1" dirty="0"/>
              <a:t>Р</a:t>
            </a:r>
            <a:r>
              <a:rPr lang="ru-RU" sz="2000" b="1" dirty="0" smtClean="0"/>
              <a:t>езкое </a:t>
            </a:r>
            <a:r>
              <a:rPr lang="ru-RU" sz="2000" b="1" dirty="0"/>
              <a:t>изменение данных личного профиля в социальных сетях;</a:t>
            </a:r>
          </a:p>
          <a:p>
            <a:r>
              <a:rPr lang="ru-RU" sz="2000" b="1" dirty="0"/>
              <a:t>П</a:t>
            </a:r>
            <a:r>
              <a:rPr lang="ru-RU" sz="2000" b="1" dirty="0" smtClean="0"/>
              <a:t>одписка </a:t>
            </a:r>
            <a:r>
              <a:rPr lang="ru-RU" sz="2000" b="1" dirty="0"/>
              <a:t>на группы и сообщества в социальных сетях, посвященные деструктивной идеологии или движению;</a:t>
            </a:r>
          </a:p>
          <a:p>
            <a:r>
              <a:rPr lang="ru-RU" sz="2000" b="1" dirty="0"/>
              <a:t>П</a:t>
            </a:r>
            <a:r>
              <a:rPr lang="ru-RU" sz="2000" b="1" dirty="0" smtClean="0"/>
              <a:t>убликация </a:t>
            </a:r>
            <a:r>
              <a:rPr lang="ru-RU" sz="2000" b="1" dirty="0"/>
              <a:t>и </a:t>
            </a:r>
            <a:r>
              <a:rPr lang="ru-RU" sz="2000" b="1" dirty="0" err="1"/>
              <a:t>репостинг</a:t>
            </a:r>
            <a:r>
              <a:rPr lang="ru-RU" sz="2000" b="1" dirty="0"/>
              <a:t> материалов, отражающих содержание идей деструктивного сообщества;</a:t>
            </a:r>
          </a:p>
          <a:p>
            <a:r>
              <a:rPr lang="ru-RU" sz="2000" b="1" dirty="0"/>
              <a:t>П</a:t>
            </a:r>
            <a:r>
              <a:rPr lang="ru-RU" sz="2000" b="1" dirty="0" smtClean="0"/>
              <a:t>убликация </a:t>
            </a:r>
            <a:r>
              <a:rPr lang="ru-RU" sz="2000" b="1" dirty="0"/>
              <a:t>статусов, выражающих агрессию или содержащих отсылку к деструктивному движению;</a:t>
            </a:r>
          </a:p>
          <a:p>
            <a:r>
              <a:rPr lang="ru-RU" sz="2000" b="1" dirty="0"/>
              <a:t>Н</a:t>
            </a:r>
            <a:r>
              <a:rPr lang="ru-RU" sz="2000" b="1" dirty="0" smtClean="0"/>
              <a:t>овые </a:t>
            </a:r>
            <a:r>
              <a:rPr lang="ru-RU" sz="2000" b="1" dirty="0"/>
              <a:t>друзья в социальных сетях, разделяющие интерес ребенка к деструктивной идеологии;</a:t>
            </a:r>
          </a:p>
          <a:p>
            <a:r>
              <a:rPr lang="ru-RU" sz="2000" b="1" dirty="0"/>
              <a:t>О</a:t>
            </a:r>
            <a:r>
              <a:rPr lang="ru-RU" sz="2000" b="1" dirty="0" smtClean="0"/>
              <a:t>граничение </a:t>
            </a:r>
            <a:r>
              <a:rPr lang="ru-RU" sz="2000" b="1" dirty="0"/>
              <a:t>доступа к Интернет аккаунту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1197" y="282198"/>
            <a:ext cx="759542" cy="759542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6576" y="1364353"/>
            <a:ext cx="783364" cy="7884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8354" y="2418329"/>
            <a:ext cx="780767" cy="7424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7056" y="3551351"/>
            <a:ext cx="796082" cy="7920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6576" y="4649163"/>
            <a:ext cx="783364" cy="788484"/>
          </a:xfrm>
          <a:prstGeom prst="rect">
            <a:avLst/>
          </a:prstGeom>
        </p:spPr>
      </p:pic>
      <p:sp>
        <p:nvSpPr>
          <p:cNvPr id="18" name="New shape"/>
          <p:cNvSpPr/>
          <p:nvPr/>
        </p:nvSpPr>
        <p:spPr>
          <a:xfrm>
            <a:off x="5542914" y="4791311"/>
            <a:ext cx="637845" cy="509897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480" tIns="30480" rIns="30480" bIns="30480" rtlCol="0" anchor="ctr"/>
          <a:lstStyle>
            <a:defPPr>
              <a:defRPr lang="en-US"/>
            </a:defPPr>
            <a:lvl1pPr marL="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3048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6096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9144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2192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15240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18288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21336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24384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marL="0" marR="0"/>
            <a:r>
              <a:rPr lang="ru-RU" sz="3333" dirty="0" smtClean="0">
                <a:latin typeface="Muli Extra Bold"/>
              </a:rPr>
              <a:t>05</a:t>
            </a:r>
            <a:endParaRPr sz="3333" b="0" i="0" u="none" strike="noStrike" dirty="0">
              <a:solidFill>
                <a:srgbClr val="FFFFFF"/>
              </a:solidFill>
              <a:latin typeface="Muli Extra Bold"/>
            </a:endParaRPr>
          </a:p>
        </p:txBody>
      </p:sp>
      <p:sp>
        <p:nvSpPr>
          <p:cNvPr id="20" name="New shape"/>
          <p:cNvSpPr/>
          <p:nvPr/>
        </p:nvSpPr>
        <p:spPr>
          <a:xfrm>
            <a:off x="5551741" y="3573177"/>
            <a:ext cx="720223" cy="681293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480" tIns="30480" rIns="30480" bIns="30480" rtlCol="0" anchor="ctr"/>
          <a:lstStyle>
            <a:defPPr>
              <a:defRPr lang="en-US"/>
            </a:defPPr>
            <a:lvl1pPr marL="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3048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6096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9144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2192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15240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18288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21336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24384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marL="0" marR="0"/>
            <a:r>
              <a:rPr lang="ru-RU" sz="3333" dirty="0" smtClean="0">
                <a:latin typeface="Muli Extra Bold"/>
              </a:rPr>
              <a:t>04</a:t>
            </a:r>
            <a:endParaRPr sz="3333" b="0" i="0" u="none" strike="noStrike" dirty="0">
              <a:solidFill>
                <a:srgbClr val="FFFFFF"/>
              </a:solidFill>
              <a:latin typeface="Muli Extra Bold"/>
            </a:endParaRPr>
          </a:p>
        </p:txBody>
      </p:sp>
      <p:sp>
        <p:nvSpPr>
          <p:cNvPr id="21" name="New shape"/>
          <p:cNvSpPr/>
          <p:nvPr/>
        </p:nvSpPr>
        <p:spPr>
          <a:xfrm>
            <a:off x="5628988" y="2507597"/>
            <a:ext cx="615819" cy="528739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480" tIns="30480" rIns="30480" bIns="30480" rtlCol="0" anchor="ctr"/>
          <a:lstStyle>
            <a:defPPr>
              <a:defRPr lang="en-US"/>
            </a:defPPr>
            <a:lvl1pPr marL="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3048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6096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9144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2192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15240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18288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21336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24384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marL="0" marR="0"/>
            <a:r>
              <a:rPr lang="ru-RU" sz="3333" dirty="0" smtClean="0">
                <a:latin typeface="Muli Extra Bold"/>
              </a:rPr>
              <a:t>03</a:t>
            </a:r>
            <a:endParaRPr sz="3333" b="0" i="0" u="none" strike="noStrike" dirty="0">
              <a:solidFill>
                <a:srgbClr val="FFFFFF"/>
              </a:solidFill>
              <a:latin typeface="Muli Extra Bold"/>
            </a:endParaRPr>
          </a:p>
        </p:txBody>
      </p:sp>
      <p:sp>
        <p:nvSpPr>
          <p:cNvPr id="22" name="New shape"/>
          <p:cNvSpPr/>
          <p:nvPr/>
        </p:nvSpPr>
        <p:spPr>
          <a:xfrm>
            <a:off x="5663952" y="1445561"/>
            <a:ext cx="624370" cy="618007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480" tIns="30480" rIns="30480" bIns="30480" rtlCol="0" anchor="ctr"/>
          <a:lstStyle>
            <a:defPPr>
              <a:defRPr lang="en-US"/>
            </a:defPPr>
            <a:lvl1pPr marL="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3048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6096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9144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2192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15240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18288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21336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24384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marL="0" marR="0"/>
            <a:r>
              <a:rPr lang="ru-RU" sz="3333" dirty="0" smtClean="0">
                <a:latin typeface="Muli Extra Bold"/>
              </a:rPr>
              <a:t>02</a:t>
            </a:r>
            <a:endParaRPr sz="3333" b="0" i="0" u="none" strike="noStrike" dirty="0">
              <a:solidFill>
                <a:srgbClr val="FFFFFF"/>
              </a:solidFill>
              <a:latin typeface="Muli Extra Bold"/>
            </a:endParaRPr>
          </a:p>
        </p:txBody>
      </p:sp>
      <p:sp>
        <p:nvSpPr>
          <p:cNvPr id="23" name="New shape"/>
          <p:cNvSpPr/>
          <p:nvPr/>
        </p:nvSpPr>
        <p:spPr>
          <a:xfrm>
            <a:off x="5613144" y="404664"/>
            <a:ext cx="575477" cy="504056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480" tIns="30480" rIns="30480" bIns="30480" rtlCol="0" anchor="ctr"/>
          <a:lstStyle>
            <a:defPPr>
              <a:defRPr lang="en-US"/>
            </a:defPPr>
            <a:lvl1pPr marL="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3048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6096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9144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2192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15240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18288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21336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24384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marL="0" marR="0"/>
            <a:r>
              <a:rPr lang="ru-RU" sz="3333" dirty="0" smtClean="0">
                <a:latin typeface="Muli Extra Bold"/>
              </a:rPr>
              <a:t>01</a:t>
            </a:r>
            <a:endParaRPr sz="3333" b="0" i="0" u="none" strike="noStrike" dirty="0">
              <a:solidFill>
                <a:srgbClr val="FFFFFF"/>
              </a:solidFill>
              <a:latin typeface="Muli Extra Bold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0403" y="5611162"/>
            <a:ext cx="780356" cy="737680"/>
          </a:xfrm>
          <a:prstGeom prst="rect">
            <a:avLst/>
          </a:prstGeom>
        </p:spPr>
      </p:pic>
      <p:sp>
        <p:nvSpPr>
          <p:cNvPr id="24" name="New shape"/>
          <p:cNvSpPr/>
          <p:nvPr/>
        </p:nvSpPr>
        <p:spPr>
          <a:xfrm>
            <a:off x="5542914" y="5740256"/>
            <a:ext cx="686227" cy="425048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480" tIns="30480" rIns="30480" bIns="30480" rtlCol="0" anchor="ctr"/>
          <a:lstStyle>
            <a:defPPr>
              <a:defRPr lang="en-US"/>
            </a:defPPr>
            <a:lvl1pPr marL="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3048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6096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9144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2192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15240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18288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21336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24384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marL="0" marR="0"/>
            <a:r>
              <a:rPr lang="ru-RU" sz="3333" dirty="0" smtClean="0">
                <a:latin typeface="Muli Extra Bold"/>
              </a:rPr>
              <a:t>06</a:t>
            </a:r>
            <a:endParaRPr sz="3333" b="0" i="0" u="none" strike="noStrike" dirty="0">
              <a:solidFill>
                <a:srgbClr val="FFFFFF"/>
              </a:solidFill>
              <a:latin typeface="Muli Extra Bold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968" y="2932824"/>
            <a:ext cx="4679268" cy="39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31640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50527" y="0"/>
            <a:ext cx="6384032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7104110" y="2348880"/>
            <a:ext cx="4425993" cy="25922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chemeClr val="bg1"/>
                </a:solidFill>
              </a:rPr>
              <a:t>МАРКЕРЫ</a:t>
            </a:r>
            <a:r>
              <a:rPr lang="ru-RU" sz="3100" b="1" dirty="0">
                <a:solidFill>
                  <a:schemeClr val="bg1"/>
                </a:solidFill>
              </a:rPr>
              <a:t/>
            </a:r>
            <a:br>
              <a:rPr lang="ru-RU" sz="3100" b="1" dirty="0">
                <a:solidFill>
                  <a:schemeClr val="bg1"/>
                </a:solidFill>
              </a:rPr>
            </a:br>
            <a:r>
              <a:rPr lang="ru-RU" sz="2200" b="1" dirty="0" smtClean="0">
                <a:solidFill>
                  <a:schemeClr val="bg1"/>
                </a:solidFill>
              </a:rPr>
              <a:t>ПРОЯВЛЕНИЯ СУИЦИДАЛЬНОГО</a:t>
            </a:r>
            <a:r>
              <a:rPr lang="ru-RU" sz="2200" b="1" dirty="0">
                <a:solidFill>
                  <a:schemeClr val="bg1"/>
                </a:solidFill>
              </a:rPr>
              <a:t/>
            </a:r>
            <a:br>
              <a:rPr lang="ru-RU" sz="2200" b="1" dirty="0">
                <a:solidFill>
                  <a:schemeClr val="bg1"/>
                </a:solidFill>
              </a:rPr>
            </a:br>
            <a:r>
              <a:rPr lang="ru-RU" sz="2200" b="1" dirty="0">
                <a:solidFill>
                  <a:schemeClr val="bg1"/>
                </a:solidFill>
              </a:rPr>
              <a:t>ПОВЕДЕНИЯ </a:t>
            </a:r>
            <a:r>
              <a:rPr lang="ru-RU" sz="2200" b="1" dirty="0" smtClean="0">
                <a:solidFill>
                  <a:schemeClr val="bg1"/>
                </a:solidFill>
              </a:rPr>
              <a:t> </a:t>
            </a:r>
            <a:r>
              <a:rPr lang="ru-RU" sz="3100" b="1" dirty="0" smtClean="0">
                <a:solidFill>
                  <a:schemeClr val="bg1"/>
                </a:solidFill>
              </a:rPr>
              <a:t/>
            </a:r>
            <a:br>
              <a:rPr lang="ru-RU" sz="3100" b="1" dirty="0" smtClean="0">
                <a:solidFill>
                  <a:schemeClr val="bg1"/>
                </a:solidFill>
              </a:rPr>
            </a:br>
            <a:r>
              <a:rPr lang="ru-RU" sz="3100" b="1" dirty="0" smtClean="0">
                <a:solidFill>
                  <a:schemeClr val="bg1"/>
                </a:solidFill>
              </a:rPr>
              <a:t>В ВИРТУАЛЬНОЙ</a:t>
            </a:r>
            <a:r>
              <a:rPr lang="ru-RU" sz="3100" b="1" dirty="0">
                <a:solidFill>
                  <a:schemeClr val="bg1"/>
                </a:solidFill>
              </a:rPr>
              <a:t/>
            </a:r>
            <a:br>
              <a:rPr lang="ru-RU" sz="3100" b="1" dirty="0">
                <a:solidFill>
                  <a:schemeClr val="bg1"/>
                </a:solidFill>
              </a:rPr>
            </a:br>
            <a:r>
              <a:rPr lang="ru-RU" sz="3100" b="1" dirty="0">
                <a:solidFill>
                  <a:schemeClr val="bg1"/>
                </a:solidFill>
              </a:rPr>
              <a:t>ЖИЗНИ</a:t>
            </a:r>
            <a:r>
              <a:rPr lang="ru-RU" b="1" dirty="0">
                <a:solidFill>
                  <a:schemeClr val="bg1"/>
                </a:solidFill>
              </a:rPr>
              <a:t/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/>
              <a:t/>
            </a:r>
            <a:br>
              <a:rPr lang="ru-RU" b="1" dirty="0"/>
            </a:b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6632"/>
            <a:ext cx="10515600" cy="65527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38199" y="0"/>
            <a:ext cx="5185793" cy="6858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968" y="5941140"/>
            <a:ext cx="432854" cy="2743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7707" y="5611748"/>
            <a:ext cx="432854" cy="2743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7707" y="5314645"/>
            <a:ext cx="432854" cy="2743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7707" y="6263236"/>
            <a:ext cx="432854" cy="2743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5783" y="5875033"/>
            <a:ext cx="463336" cy="21337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2264" y="4313961"/>
            <a:ext cx="1699986" cy="8292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969" y="2058565"/>
            <a:ext cx="3593062" cy="47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18942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34" y="-1176"/>
            <a:ext cx="5686051" cy="6858000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9121" y="76843"/>
            <a:ext cx="5400601" cy="6241303"/>
          </a:xfrm>
        </p:spPr>
        <p:txBody>
          <a:bodyPr>
            <a:normAutofit lnSpcReduction="10000"/>
          </a:bodyPr>
          <a:lstStyle/>
          <a:p>
            <a:endParaRPr lang="ru-RU" sz="2000" b="1" dirty="0" smtClean="0"/>
          </a:p>
          <a:p>
            <a:r>
              <a:rPr lang="ru-RU" sz="2000" b="1" dirty="0" smtClean="0"/>
              <a:t>Постоянное </a:t>
            </a:r>
            <a:r>
              <a:rPr lang="ru-RU" sz="2000" b="1" dirty="0"/>
              <a:t>пребывание в социальных </a:t>
            </a:r>
            <a:r>
              <a:rPr lang="ru-RU" sz="2000" b="1" dirty="0" smtClean="0"/>
              <a:t>сетях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Поиск </a:t>
            </a:r>
            <a:r>
              <a:rPr lang="ru-RU" sz="2000" b="1" dirty="0"/>
              <a:t>информации, посвященной суицидальным темам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Подписки </a:t>
            </a:r>
            <a:r>
              <a:rPr lang="ru-RU" sz="2000" b="1" dirty="0"/>
              <a:t>на сообщества, группы, аккаунты, содержащие депрессивный контент  </a:t>
            </a:r>
            <a:endParaRPr lang="ru-RU" sz="2000" b="1" dirty="0" smtClean="0"/>
          </a:p>
          <a:p>
            <a:endParaRPr lang="ru-RU" sz="2000" b="1" dirty="0" smtClean="0"/>
          </a:p>
          <a:p>
            <a:r>
              <a:rPr lang="ru-RU" sz="2000" b="1" dirty="0" smtClean="0"/>
              <a:t>Изменение </a:t>
            </a:r>
            <a:r>
              <a:rPr lang="ru-RU" sz="2000" b="1" dirty="0"/>
              <a:t>или удаление </a:t>
            </a:r>
            <a:r>
              <a:rPr lang="ru-RU" sz="2000" b="1" dirty="0" err="1"/>
              <a:t>аватарки</a:t>
            </a:r>
            <a:r>
              <a:rPr lang="ru-RU" sz="2000" b="1" dirty="0"/>
              <a:t> в социальных сетях</a:t>
            </a:r>
            <a:endParaRPr lang="ru-RU" sz="2000" b="1" dirty="0" smtClean="0"/>
          </a:p>
          <a:p>
            <a:endParaRPr lang="ru-RU" sz="2000" b="1" dirty="0"/>
          </a:p>
          <a:p>
            <a:r>
              <a:rPr lang="ru-RU" sz="2000" b="1" dirty="0" smtClean="0"/>
              <a:t>Публикация </a:t>
            </a:r>
            <a:r>
              <a:rPr lang="ru-RU" sz="2000" b="1" dirty="0"/>
              <a:t>депрессивных статусов, материалов на тему смерти и </a:t>
            </a:r>
            <a:r>
              <a:rPr lang="ru-RU" sz="2000" b="1" dirty="0" smtClean="0"/>
              <a:t>самоубийства</a:t>
            </a:r>
          </a:p>
          <a:p>
            <a:r>
              <a:rPr lang="ru-RU" sz="2000" b="1" dirty="0"/>
              <a:t>	</a:t>
            </a:r>
            <a:endParaRPr lang="ru-RU" sz="2000" b="1" dirty="0" smtClean="0"/>
          </a:p>
          <a:p>
            <a:r>
              <a:rPr lang="ru-RU" sz="2000" b="1" dirty="0" smtClean="0"/>
              <a:t>удаление </a:t>
            </a:r>
            <a:r>
              <a:rPr lang="ru-RU" sz="2000" b="1" dirty="0"/>
              <a:t>профиля в социальных сетях</a:t>
            </a:r>
            <a:endParaRPr lang="ru-RU" sz="2000" b="1" dirty="0" smtClean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1197" y="282198"/>
            <a:ext cx="759542" cy="759542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6576" y="1364353"/>
            <a:ext cx="783364" cy="7884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8354" y="2418329"/>
            <a:ext cx="780767" cy="7424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7056" y="3551351"/>
            <a:ext cx="796082" cy="7920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6576" y="4649163"/>
            <a:ext cx="783364" cy="788484"/>
          </a:xfrm>
          <a:prstGeom prst="rect">
            <a:avLst/>
          </a:prstGeom>
        </p:spPr>
      </p:pic>
      <p:sp>
        <p:nvSpPr>
          <p:cNvPr id="18" name="New shape"/>
          <p:cNvSpPr/>
          <p:nvPr/>
        </p:nvSpPr>
        <p:spPr>
          <a:xfrm>
            <a:off x="5542914" y="4791311"/>
            <a:ext cx="637845" cy="509897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480" tIns="30480" rIns="30480" bIns="30480" rtlCol="0" anchor="ctr"/>
          <a:lstStyle>
            <a:defPPr>
              <a:defRPr lang="en-US"/>
            </a:defPPr>
            <a:lvl1pPr marL="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3048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6096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9144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2192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15240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18288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21336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24384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marL="0" marR="0"/>
            <a:r>
              <a:rPr lang="ru-RU" sz="3333" dirty="0" smtClean="0">
                <a:latin typeface="Muli Extra Bold"/>
              </a:rPr>
              <a:t>05</a:t>
            </a:r>
            <a:endParaRPr sz="3333" b="0" i="0" u="none" strike="noStrike" dirty="0">
              <a:solidFill>
                <a:srgbClr val="FFFFFF"/>
              </a:solidFill>
              <a:latin typeface="Muli Extra Bold"/>
            </a:endParaRPr>
          </a:p>
        </p:txBody>
      </p:sp>
      <p:sp>
        <p:nvSpPr>
          <p:cNvPr id="20" name="New shape"/>
          <p:cNvSpPr/>
          <p:nvPr/>
        </p:nvSpPr>
        <p:spPr>
          <a:xfrm>
            <a:off x="5551741" y="3573177"/>
            <a:ext cx="720223" cy="681293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480" tIns="30480" rIns="30480" bIns="30480" rtlCol="0" anchor="ctr"/>
          <a:lstStyle>
            <a:defPPr>
              <a:defRPr lang="en-US"/>
            </a:defPPr>
            <a:lvl1pPr marL="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3048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6096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9144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2192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15240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18288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21336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24384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marL="0" marR="0"/>
            <a:r>
              <a:rPr lang="ru-RU" sz="3333" dirty="0" smtClean="0">
                <a:latin typeface="Muli Extra Bold"/>
              </a:rPr>
              <a:t>04</a:t>
            </a:r>
            <a:endParaRPr sz="3333" b="0" i="0" u="none" strike="noStrike" dirty="0">
              <a:solidFill>
                <a:srgbClr val="FFFFFF"/>
              </a:solidFill>
              <a:latin typeface="Muli Extra Bold"/>
            </a:endParaRPr>
          </a:p>
        </p:txBody>
      </p:sp>
      <p:sp>
        <p:nvSpPr>
          <p:cNvPr id="21" name="New shape"/>
          <p:cNvSpPr/>
          <p:nvPr/>
        </p:nvSpPr>
        <p:spPr>
          <a:xfrm>
            <a:off x="5628988" y="2507597"/>
            <a:ext cx="615819" cy="528739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480" tIns="30480" rIns="30480" bIns="30480" rtlCol="0" anchor="ctr"/>
          <a:lstStyle>
            <a:defPPr>
              <a:defRPr lang="en-US"/>
            </a:defPPr>
            <a:lvl1pPr marL="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3048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6096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9144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2192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15240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18288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21336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24384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marL="0" marR="0"/>
            <a:r>
              <a:rPr lang="ru-RU" sz="3333" dirty="0" smtClean="0">
                <a:latin typeface="Muli Extra Bold"/>
              </a:rPr>
              <a:t>03</a:t>
            </a:r>
            <a:endParaRPr sz="3333" b="0" i="0" u="none" strike="noStrike" dirty="0">
              <a:solidFill>
                <a:srgbClr val="FFFFFF"/>
              </a:solidFill>
              <a:latin typeface="Muli Extra Bold"/>
            </a:endParaRPr>
          </a:p>
        </p:txBody>
      </p:sp>
      <p:sp>
        <p:nvSpPr>
          <p:cNvPr id="22" name="New shape"/>
          <p:cNvSpPr/>
          <p:nvPr/>
        </p:nvSpPr>
        <p:spPr>
          <a:xfrm>
            <a:off x="5663952" y="1445561"/>
            <a:ext cx="624370" cy="618007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480" tIns="30480" rIns="30480" bIns="30480" rtlCol="0" anchor="ctr"/>
          <a:lstStyle>
            <a:defPPr>
              <a:defRPr lang="en-US"/>
            </a:defPPr>
            <a:lvl1pPr marL="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3048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6096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9144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2192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15240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18288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21336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24384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marL="0" marR="0"/>
            <a:r>
              <a:rPr lang="ru-RU" sz="3333" dirty="0" smtClean="0">
                <a:latin typeface="Muli Extra Bold"/>
              </a:rPr>
              <a:t>02</a:t>
            </a:r>
            <a:endParaRPr sz="3333" b="0" i="0" u="none" strike="noStrike" dirty="0">
              <a:solidFill>
                <a:srgbClr val="FFFFFF"/>
              </a:solidFill>
              <a:latin typeface="Muli Extra Bold"/>
            </a:endParaRPr>
          </a:p>
        </p:txBody>
      </p:sp>
      <p:sp>
        <p:nvSpPr>
          <p:cNvPr id="23" name="New shape"/>
          <p:cNvSpPr/>
          <p:nvPr/>
        </p:nvSpPr>
        <p:spPr>
          <a:xfrm>
            <a:off x="5613144" y="404664"/>
            <a:ext cx="575477" cy="504056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480" tIns="30480" rIns="30480" bIns="30480" rtlCol="0" anchor="ctr"/>
          <a:lstStyle>
            <a:defPPr>
              <a:defRPr lang="en-US"/>
            </a:defPPr>
            <a:lvl1pPr marL="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3048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6096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9144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2192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15240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18288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21336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24384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marL="0" marR="0"/>
            <a:r>
              <a:rPr lang="ru-RU" sz="3333" dirty="0" smtClean="0">
                <a:latin typeface="Muli Extra Bold"/>
              </a:rPr>
              <a:t>01</a:t>
            </a:r>
            <a:endParaRPr sz="3333" b="0" i="0" u="none" strike="noStrike" dirty="0">
              <a:solidFill>
                <a:srgbClr val="FFFFFF"/>
              </a:solidFill>
              <a:latin typeface="Muli Extra Bold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0403" y="5611162"/>
            <a:ext cx="780356" cy="737680"/>
          </a:xfrm>
          <a:prstGeom prst="rect">
            <a:avLst/>
          </a:prstGeom>
        </p:spPr>
      </p:pic>
      <p:sp>
        <p:nvSpPr>
          <p:cNvPr id="24" name="New shape"/>
          <p:cNvSpPr/>
          <p:nvPr/>
        </p:nvSpPr>
        <p:spPr>
          <a:xfrm>
            <a:off x="5542914" y="5740256"/>
            <a:ext cx="686227" cy="425048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480" tIns="30480" rIns="30480" bIns="30480" rtlCol="0" anchor="ctr"/>
          <a:lstStyle>
            <a:defPPr>
              <a:defRPr lang="en-US"/>
            </a:defPPr>
            <a:lvl1pPr marL="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3048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6096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9144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2192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15240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18288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21336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24384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marL="0" marR="0"/>
            <a:r>
              <a:rPr lang="ru-RU" sz="3333" dirty="0" smtClean="0">
                <a:latin typeface="Muli Extra Bold"/>
              </a:rPr>
              <a:t>06</a:t>
            </a:r>
            <a:endParaRPr sz="3333" b="0" i="0" u="none" strike="noStrike" dirty="0">
              <a:solidFill>
                <a:srgbClr val="FFFFFF"/>
              </a:solidFill>
              <a:latin typeface="Muli Extra Bold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3589" y="-37163"/>
            <a:ext cx="3389670" cy="54868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2009" y="4204790"/>
            <a:ext cx="2658086" cy="265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83129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15880" y="285692"/>
            <a:ext cx="6624736" cy="633670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55576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Мониторинг </a:t>
            </a:r>
            <a:r>
              <a:rPr lang="ru-RU" sz="2000" b="1" dirty="0"/>
              <a:t>психоэмоционального состояния </a:t>
            </a:r>
            <a:r>
              <a:rPr lang="ru-RU" sz="2000" b="1" dirty="0" smtClean="0"/>
              <a:t>обучающихся</a:t>
            </a:r>
            <a:endParaRPr lang="ru-RU" sz="18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1881" r="21881"/>
          <a:stretch>
            <a:fillRect/>
          </a:stretch>
        </p:blipFill>
        <p:spPr>
          <a:xfrm>
            <a:off x="7104112" y="692696"/>
            <a:ext cx="4235847" cy="5073282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1384" y="1700808"/>
            <a:ext cx="5761012" cy="4921588"/>
          </a:xfrm>
          <a:solidFill>
            <a:schemeClr val="tx1"/>
          </a:solidFill>
        </p:spPr>
        <p:txBody>
          <a:bodyPr>
            <a:normAutofit fontScale="25000" lnSpcReduction="20000"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5600" b="1" dirty="0" smtClean="0">
                <a:solidFill>
                  <a:schemeClr val="bg1"/>
                </a:solidFill>
              </a:rPr>
              <a:t>    </a:t>
            </a:r>
            <a:r>
              <a:rPr lang="ru-RU" sz="5600" dirty="0" smtClean="0">
                <a:solidFill>
                  <a:schemeClr val="bg1"/>
                </a:solidFill>
              </a:rPr>
              <a:t>изменение </a:t>
            </a:r>
            <a:r>
              <a:rPr lang="ru-RU" sz="5600" dirty="0">
                <a:solidFill>
                  <a:schemeClr val="bg1"/>
                </a:solidFill>
              </a:rPr>
              <a:t>внешности;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5600" dirty="0" smtClean="0">
                <a:solidFill>
                  <a:schemeClr val="bg1"/>
                </a:solidFill>
              </a:rPr>
              <a:t>изменение </a:t>
            </a:r>
            <a:r>
              <a:rPr lang="ru-RU" sz="5600" dirty="0">
                <a:solidFill>
                  <a:schemeClr val="bg1"/>
                </a:solidFill>
              </a:rPr>
              <a:t>эмоционального состояния и его неустойчивость;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5600" dirty="0" smtClean="0">
                <a:solidFill>
                  <a:schemeClr val="bg1"/>
                </a:solidFill>
              </a:rPr>
              <a:t>преобладание </a:t>
            </a:r>
            <a:r>
              <a:rPr lang="ru-RU" sz="5600" dirty="0">
                <a:solidFill>
                  <a:schemeClr val="bg1"/>
                </a:solidFill>
              </a:rPr>
              <a:t>в мировоззрении обучающихся идей неравенства, дискриминации, возмездия и наказания за несправедливое отношение;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5600" dirty="0" smtClean="0">
                <a:solidFill>
                  <a:schemeClr val="bg1"/>
                </a:solidFill>
              </a:rPr>
              <a:t>агрессивное </a:t>
            </a:r>
            <a:r>
              <a:rPr lang="ru-RU" sz="5600" dirty="0">
                <a:solidFill>
                  <a:schemeClr val="bg1"/>
                </a:solidFill>
              </a:rPr>
              <a:t>поведение;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5600" dirty="0" smtClean="0">
                <a:solidFill>
                  <a:schemeClr val="bg1"/>
                </a:solidFill>
              </a:rPr>
              <a:t>использование </a:t>
            </a:r>
            <a:r>
              <a:rPr lang="ru-RU" sz="5600" dirty="0">
                <a:solidFill>
                  <a:schemeClr val="bg1"/>
                </a:solidFill>
              </a:rPr>
              <a:t>сленга, относящегося к определенной деструктивной идеологии;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5600" dirty="0" smtClean="0">
                <a:solidFill>
                  <a:schemeClr val="bg1"/>
                </a:solidFill>
              </a:rPr>
              <a:t>изменение </a:t>
            </a:r>
            <a:r>
              <a:rPr lang="ru-RU" sz="5600" dirty="0">
                <a:solidFill>
                  <a:schemeClr val="bg1"/>
                </a:solidFill>
              </a:rPr>
              <a:t>мотивации к учебной и </a:t>
            </a:r>
            <a:r>
              <a:rPr lang="ru-RU" sz="5600" dirty="0" err="1">
                <a:solidFill>
                  <a:schemeClr val="bg1"/>
                </a:solidFill>
              </a:rPr>
              <a:t>внеучебной</a:t>
            </a:r>
            <a:r>
              <a:rPr lang="ru-RU" sz="5600" dirty="0">
                <a:solidFill>
                  <a:schemeClr val="bg1"/>
                </a:solidFill>
              </a:rPr>
              <a:t> </a:t>
            </a:r>
            <a:r>
              <a:rPr lang="ru-RU" sz="5600" dirty="0" smtClean="0">
                <a:solidFill>
                  <a:schemeClr val="bg1"/>
                </a:solidFill>
              </a:rPr>
              <a:t>деятельности; </a:t>
            </a:r>
            <a:endParaRPr lang="ru-RU" sz="560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5600" dirty="0" smtClean="0">
                <a:solidFill>
                  <a:schemeClr val="bg1"/>
                </a:solidFill>
              </a:rPr>
              <a:t>изменение </a:t>
            </a:r>
            <a:r>
              <a:rPr lang="ru-RU" sz="5600" dirty="0">
                <a:solidFill>
                  <a:schemeClr val="bg1"/>
                </a:solidFill>
              </a:rPr>
              <a:t>состояния здоровья </a:t>
            </a:r>
            <a:r>
              <a:rPr lang="ru-RU" sz="5600" dirty="0" smtClean="0">
                <a:solidFill>
                  <a:schemeClr val="bg1"/>
                </a:solidFill>
              </a:rPr>
              <a:t>обучающихся;</a:t>
            </a:r>
            <a:endParaRPr lang="ru-RU" sz="560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5600" dirty="0" smtClean="0">
                <a:solidFill>
                  <a:schemeClr val="bg1"/>
                </a:solidFill>
              </a:rPr>
              <a:t>смена </a:t>
            </a:r>
            <a:r>
              <a:rPr lang="ru-RU" sz="5600" dirty="0">
                <a:solidFill>
                  <a:schemeClr val="bg1"/>
                </a:solidFill>
              </a:rPr>
              <a:t>привычного образа жизни;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5600" dirty="0" smtClean="0">
                <a:solidFill>
                  <a:schemeClr val="bg1"/>
                </a:solidFill>
              </a:rPr>
              <a:t>демонстрация </a:t>
            </a:r>
            <a:r>
              <a:rPr lang="ru-RU" sz="5600" dirty="0">
                <a:solidFill>
                  <a:schemeClr val="bg1"/>
                </a:solidFill>
              </a:rPr>
              <a:t>оружия или предметов, которые могут использоваться как оружие;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5600" dirty="0" smtClean="0">
                <a:solidFill>
                  <a:schemeClr val="bg1"/>
                </a:solidFill>
              </a:rPr>
              <a:t>безразличие </a:t>
            </a:r>
            <a:r>
              <a:rPr lang="ru-RU" sz="5600" dirty="0">
                <a:solidFill>
                  <a:schemeClr val="bg1"/>
                </a:solidFill>
              </a:rPr>
              <a:t>к учебной, групповой и общественно-полезной деятельности;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5600" dirty="0" smtClean="0">
                <a:solidFill>
                  <a:schemeClr val="bg1"/>
                </a:solidFill>
              </a:rPr>
              <a:t>скрытность </a:t>
            </a:r>
            <a:r>
              <a:rPr lang="ru-RU" sz="5600" dirty="0">
                <a:solidFill>
                  <a:schemeClr val="bg1"/>
                </a:solidFill>
              </a:rPr>
              <a:t>в отношении ежедневной занятости и планов;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5600" dirty="0" smtClean="0">
                <a:solidFill>
                  <a:schemeClr val="bg1"/>
                </a:solidFill>
              </a:rPr>
              <a:t>систематические </a:t>
            </a:r>
            <a:r>
              <a:rPr lang="ru-RU" sz="5600" dirty="0">
                <a:solidFill>
                  <a:schemeClr val="bg1"/>
                </a:solidFill>
              </a:rPr>
              <a:t>пропуски учебных занятий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119596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16624" y="379852"/>
            <a:ext cx="6624736" cy="633670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400" y="457200"/>
            <a:ext cx="4176464" cy="955576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Наблюдение</a:t>
            </a:r>
            <a:br>
              <a:rPr lang="ru-RU" sz="2000" b="1" dirty="0" smtClean="0"/>
            </a:br>
            <a:r>
              <a:rPr lang="ru-RU" sz="1600" b="1" dirty="0" smtClean="0"/>
              <a:t>в </a:t>
            </a:r>
            <a:r>
              <a:rPr lang="ru-RU" sz="1600" b="1" dirty="0"/>
              <a:t>ходе индивидуального психолого-педагогического сопровождения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2000" b="1" dirty="0" smtClean="0"/>
              <a:t>обучающихся </a:t>
            </a:r>
            <a:r>
              <a:rPr lang="ru-RU" sz="2000" b="1" dirty="0"/>
              <a:t>группы риска</a:t>
            </a: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9336" y="1713493"/>
            <a:ext cx="5761012" cy="4921588"/>
          </a:xfrm>
          <a:solidFill>
            <a:schemeClr val="tx1"/>
          </a:solidFill>
        </p:spPr>
        <p:txBody>
          <a:bodyPr>
            <a:normAutofit fontScale="32500" lnSpcReduction="20000"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5600" b="1" dirty="0">
                <a:solidFill>
                  <a:schemeClr val="bg1"/>
                </a:solidFill>
              </a:rPr>
              <a:t>    </a:t>
            </a:r>
            <a:r>
              <a:rPr lang="ru-RU" sz="5600" dirty="0" smtClean="0">
                <a:solidFill>
                  <a:schemeClr val="bg1"/>
                </a:solidFill>
              </a:rPr>
              <a:t>состоящих </a:t>
            </a:r>
            <a:r>
              <a:rPr lang="ru-RU" sz="5600" dirty="0">
                <a:solidFill>
                  <a:schemeClr val="bg1"/>
                </a:solidFill>
              </a:rPr>
              <a:t>на учете у нарколога, психиатра и др. (при наличии такой информации);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5600" dirty="0" smtClean="0">
                <a:solidFill>
                  <a:schemeClr val="bg1"/>
                </a:solidFill>
              </a:rPr>
              <a:t>совершающих </a:t>
            </a:r>
            <a:r>
              <a:rPr lang="ru-RU" sz="5600" dirty="0">
                <a:solidFill>
                  <a:schemeClr val="bg1"/>
                </a:solidFill>
              </a:rPr>
              <a:t>самовольные уходы из дома;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5600" dirty="0" smtClean="0">
                <a:solidFill>
                  <a:schemeClr val="bg1"/>
                </a:solidFill>
              </a:rPr>
              <a:t>в </a:t>
            </a:r>
            <a:r>
              <a:rPr lang="ru-RU" sz="5600" dirty="0">
                <a:solidFill>
                  <a:schemeClr val="bg1"/>
                </a:solidFill>
              </a:rPr>
              <a:t>отношении которых рассматривались дела на заседаниях комиссий по делам несовершеннолетних и защите их прав (совершивших административные правонарушения, антиобщественные действия);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5600" dirty="0" smtClean="0">
                <a:solidFill>
                  <a:schemeClr val="bg1"/>
                </a:solidFill>
              </a:rPr>
              <a:t>родители </a:t>
            </a:r>
            <a:r>
              <a:rPr lang="ru-RU" sz="5600" dirty="0">
                <a:solidFill>
                  <a:schemeClr val="bg1"/>
                </a:solidFill>
              </a:rPr>
              <a:t>(законные представители) которых привлекались к административной ответственности за неисполнение обязанностей по содержанию и воспитанию несовершеннолетних;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5600" dirty="0" smtClean="0">
                <a:solidFill>
                  <a:schemeClr val="bg1"/>
                </a:solidFill>
              </a:rPr>
              <a:t>с </a:t>
            </a:r>
            <a:r>
              <a:rPr lang="ru-RU" sz="5600" dirty="0">
                <a:solidFill>
                  <a:schemeClr val="bg1"/>
                </a:solidFill>
              </a:rPr>
              <a:t>выявленными признаками суицидального поведения;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5600" dirty="0" smtClean="0">
                <a:solidFill>
                  <a:schemeClr val="bg1"/>
                </a:solidFill>
              </a:rPr>
              <a:t>имеющих </a:t>
            </a:r>
            <a:r>
              <a:rPr lang="ru-RU" sz="5600" dirty="0">
                <a:solidFill>
                  <a:schemeClr val="bg1"/>
                </a:solidFill>
              </a:rPr>
              <a:t>высокий уровень риска по результатам психологической диагностики (тревожность, агрессия, отчужденность и т.д.), по результатам СПТ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0348" y="4568"/>
            <a:ext cx="5763317" cy="354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956433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3.1.31"/>
  <p:tag name="AS_OS" val="Unix 5.15.0.1019"/>
  <p:tag name="AS_RELEASE_DATE" val="2022.12.14"/>
  <p:tag name="AS_TITLE" val="Aspose.Slides for .NET Standard 2.0"/>
  <p:tag name="AS_VERSION" val="22.1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Шаблон МАУ ИМЦ">
  <a:themeElements>
    <a:clrScheme name="Другая 4">
      <a:dk1>
        <a:srgbClr val="006666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Century Gothic" panose="020F0302020204030204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Century Gothic" panose="020F0302020204030204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МАУ ИМЦ" id="{EF005E62-8E39-46C4-86E1-32C29D8EC3E5}" vid="{0298A1A0-F84A-4BB2-9A20-FD4CD75B4165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1169</TotalTime>
  <Words>1153</Words>
  <Application>Microsoft Office PowerPoint</Application>
  <PresentationFormat>Широкоэкранный</PresentationFormat>
  <Paragraphs>140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31" baseType="lpstr">
      <vt:lpstr>Arial</vt:lpstr>
      <vt:lpstr>Arial</vt:lpstr>
      <vt:lpstr>Calibri</vt:lpstr>
      <vt:lpstr>Century Gothic</vt:lpstr>
      <vt:lpstr>Muli Extra Bold</vt:lpstr>
      <vt:lpstr>Muli Regular</vt:lpstr>
      <vt:lpstr>Noto Sans Bold</vt:lpstr>
      <vt:lpstr>Noto Sans Regular</vt:lpstr>
      <vt:lpstr>Times New Roman</vt:lpstr>
      <vt:lpstr>Wingdings</vt:lpstr>
      <vt:lpstr>Office Theme</vt:lpstr>
      <vt:lpstr>Шаблон МАУ ИМЦ</vt:lpstr>
      <vt:lpstr>Презентация PowerPoint</vt:lpstr>
      <vt:lpstr>Перечень законодательных и нормативных правовых актов, регулирующих профилактику суицидального поведения школьников</vt:lpstr>
      <vt:lpstr>Алгоритм выявления обучающихся с деструктивным поведением</vt:lpstr>
      <vt:lpstr>Общие маркеры вовлечения обучающихся в деструктивные сообщества в сети Интернет  </vt:lpstr>
      <vt:lpstr>Презентация PowerPoint</vt:lpstr>
      <vt:lpstr>МАРКЕРЫ ПРОЯВЛЕНИЯ СУИЦИДАЛЬНОГО ПОВЕДЕНИЯ   В ВИРТУАЛЬНОЙ ЖИЗНИ  </vt:lpstr>
      <vt:lpstr>Презентация PowerPoint</vt:lpstr>
      <vt:lpstr>Мониторинг психоэмоционального состояния обучающихся</vt:lpstr>
      <vt:lpstr>Наблюдение в ходе индивидуального психолого-педагогического сопровождения  обучающихся группы риска</vt:lpstr>
      <vt:lpstr>Наблюдение за обучающимися во время проведения различных профилактических мероприятий</vt:lpstr>
      <vt:lpstr>Анализ результатов социально-психологического тестирования  на предмет выявления обучающихся «группы риска» </vt:lpstr>
      <vt:lpstr>Презентация PowerPoint</vt:lpstr>
      <vt:lpstr>Презентация PowerPoint</vt:lpstr>
      <vt:lpstr>Презентация PowerPoint</vt:lpstr>
      <vt:lpstr>Презентация PowerPoint</vt:lpstr>
      <vt:lpstr>педагогам образовательных организаций необходимо рекомендовать родителям</vt:lpstr>
      <vt:lpstr>Куда обратиться за психологической помощью</vt:lpstr>
      <vt:lpstr>В случае выявления опасного Интернет-ресурса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metodist38</cp:lastModifiedBy>
  <cp:revision>49</cp:revision>
  <cp:lastPrinted>2022-12-20T09:42:59Z</cp:lastPrinted>
  <dcterms:created xsi:type="dcterms:W3CDTF">2022-12-20T09:42:59Z</dcterms:created>
  <dcterms:modified xsi:type="dcterms:W3CDTF">2023-11-14T01:03:29Z</dcterms:modified>
</cp:coreProperties>
</file>