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64" r:id="rId3"/>
    <p:sldId id="328" r:id="rId4"/>
    <p:sldId id="366" r:id="rId5"/>
    <p:sldId id="371" r:id="rId6"/>
    <p:sldId id="350" r:id="rId7"/>
    <p:sldId id="370" r:id="rId8"/>
    <p:sldId id="292" r:id="rId9"/>
    <p:sldId id="367" r:id="rId10"/>
    <p:sldId id="368" r:id="rId11"/>
    <p:sldId id="369" r:id="rId12"/>
    <p:sldId id="373" r:id="rId13"/>
    <p:sldId id="365" r:id="rId14"/>
    <p:sldId id="376" r:id="rId15"/>
    <p:sldId id="374" r:id="rId16"/>
    <p:sldId id="375" r:id="rId17"/>
    <p:sldId id="26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6625C"/>
    <a:srgbClr val="F9FF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20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3C685-39C8-4A79-95BB-C0076704C26E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9D5FE-B50E-4B4C-B47C-8E79D24CD0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3705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9D5FE-B50E-4B4C-B47C-8E79D24CD08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384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163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821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640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018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68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53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898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2114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753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0606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460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8289B-0B8E-46BF-BF1C-4EF2FB73C3BE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313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62963" y="6204702"/>
            <a:ext cx="1720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ноябрь </a:t>
            </a:r>
            <a:r>
              <a:rPr lang="ru-RU" b="0" i="0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2023г.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36390" y="4881263"/>
            <a:ext cx="7446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Акимова Елена Федоровна,</a:t>
            </a:r>
          </a:p>
          <a:p>
            <a:pPr algn="r"/>
            <a:r>
              <a:rPr lang="ru-RU" sz="2000" i="1" dirty="0">
                <a:solidFill>
                  <a:srgbClr val="16625C"/>
                </a:solidFill>
                <a:latin typeface="Century Gothic" panose="020B0502020202020204" pitchFamily="34" charset="0"/>
              </a:rPr>
              <a:t>муниципальный координатор организации </a:t>
            </a:r>
          </a:p>
          <a:p>
            <a:pPr algn="r"/>
            <a:r>
              <a:rPr lang="ru-RU" sz="2000" i="1" dirty="0">
                <a:solidFill>
                  <a:srgbClr val="16625C"/>
                </a:solidFill>
                <a:latin typeface="Century Gothic" panose="020B0502020202020204" pitchFamily="34" charset="0"/>
              </a:rPr>
              <a:t>и проведения СПТ</a:t>
            </a:r>
          </a:p>
          <a:p>
            <a:pPr algn="r"/>
            <a:r>
              <a:rPr lang="ru-RU" sz="2000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90749" y="1244853"/>
            <a:ext cx="928687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Результаты проведения социально-психологического тестирования в </a:t>
            </a:r>
            <a:r>
              <a:rPr lang="ru-RU" sz="40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общеобразовательных </a:t>
            </a:r>
            <a:r>
              <a:rPr lang="ru-RU" sz="40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организациях г. Томска</a:t>
            </a:r>
            <a:endParaRPr lang="ru-RU" sz="4000" b="1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808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8348" y="660777"/>
            <a:ext cx="73930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А-130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0030" y="3317939"/>
            <a:ext cx="73129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В-170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0740683"/>
              </p:ext>
            </p:extLst>
          </p:nvPr>
        </p:nvGraphicFramePr>
        <p:xfrm>
          <a:off x="273128" y="1113257"/>
          <a:ext cx="11483448" cy="1843700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{68D230F3-CF80-4859-8CE7-A43EE81993B5}</a:tableStyleId>
              </a:tblPr>
              <a:tblGrid>
                <a:gridCol w="1589060"/>
                <a:gridCol w="1398186"/>
                <a:gridCol w="1121962"/>
                <a:gridCol w="614520"/>
                <a:gridCol w="614520"/>
                <a:gridCol w="614520"/>
                <a:gridCol w="614520"/>
                <a:gridCol w="614520"/>
                <a:gridCol w="614520"/>
                <a:gridCol w="614520"/>
                <a:gridCol w="614520"/>
                <a:gridCol w="614520"/>
                <a:gridCol w="614520"/>
                <a:gridCol w="614520"/>
                <a:gridCol w="614520"/>
              </a:tblGrid>
              <a:tr h="273141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Муниципальный район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обучающихся, прошедших СПТ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Коррекций по шкале лжи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Факторы защиты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47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АН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ФУ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62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кол-во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кол-во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кол-во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кол-во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кол-во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кол-во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4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г. Томск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13877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5303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2376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17,12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3193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23,01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1464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10,55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2462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17,74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1939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13,97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2656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19,14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7824280"/>
              </p:ext>
            </p:extLst>
          </p:nvPr>
        </p:nvGraphicFramePr>
        <p:xfrm>
          <a:off x="308754" y="3824938"/>
          <a:ext cx="11507193" cy="1958345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{68D230F3-CF80-4859-8CE7-A43EE81993B5}</a:tableStyleId>
              </a:tblPr>
              <a:tblGrid>
                <a:gridCol w="1340456"/>
                <a:gridCol w="1184058"/>
                <a:gridCol w="920087"/>
                <a:gridCol w="518789"/>
                <a:gridCol w="518789"/>
                <a:gridCol w="518789"/>
                <a:gridCol w="518789"/>
                <a:gridCol w="518789"/>
                <a:gridCol w="518789"/>
                <a:gridCol w="459281"/>
                <a:gridCol w="459281"/>
                <a:gridCol w="518789"/>
                <a:gridCol w="518789"/>
                <a:gridCol w="459281"/>
                <a:gridCol w="459281"/>
                <a:gridCol w="518789"/>
                <a:gridCol w="518789"/>
                <a:gridCol w="518789"/>
                <a:gridCol w="518789"/>
              </a:tblGrid>
              <a:tr h="29012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Муниципальный район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обучающихся, прошедших СПТ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Коррекций по шкале лжи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Факторы защиты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23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СЭ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АН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ФУ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0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кол-во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кол-во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кол-во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кол-во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кол-во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кол-во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кол-во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кол-во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г. Томск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4816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2774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510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10,59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736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15,28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722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14,99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474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9,84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482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10,01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360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7,48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638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13,25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599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12,44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52426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18293" y="299612"/>
            <a:ext cx="768043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Этап </a:t>
            </a:r>
            <a:r>
              <a:rPr lang="ru-RU" sz="3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2</a:t>
            </a:r>
            <a:r>
              <a:rPr lang="ru-RU" sz="3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. Интерпретация результатов СПТ </a:t>
            </a:r>
            <a:endParaRPr lang="ru-RU" sz="30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34390" y="1260732"/>
            <a:ext cx="5361443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Идентификация обучающихся, попавших в группу высочайшего риска.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Анализ анкет обучающихся, попавших в группу высочайшего риска.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Составление индивидуальной программы психолого-педагогического или социально-педагогического сопровождения.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Общий анализ анкет обучающихся, попавших в группу высокого риска.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/>
          <a:srcRect l="18802" t="15475" r="3558" b="14047"/>
          <a:stretch>
            <a:fillRect/>
          </a:stretch>
        </p:blipFill>
        <p:spPr bwMode="auto">
          <a:xfrm>
            <a:off x="6085574" y="3152633"/>
            <a:ext cx="5883512" cy="308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/>
          <a:srcRect l="18558" t="9048" r="5257" b="39523"/>
          <a:stretch>
            <a:fillRect/>
          </a:stretch>
        </p:blipFill>
        <p:spPr bwMode="auto">
          <a:xfrm>
            <a:off x="727573" y="500206"/>
            <a:ext cx="8080375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3"/>
          <a:srcRect l="19897" t="21429" r="6863" b="31610"/>
          <a:stretch>
            <a:fillRect/>
          </a:stretch>
        </p:blipFill>
        <p:spPr bwMode="auto">
          <a:xfrm>
            <a:off x="3507972" y="3361045"/>
            <a:ext cx="775335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26999" y="240236"/>
            <a:ext cx="113541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Этап </a:t>
            </a:r>
            <a:r>
              <a:rPr lang="ru-RU" sz="3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2</a:t>
            </a:r>
            <a:r>
              <a:rPr lang="ru-RU" sz="3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. </a:t>
            </a:r>
            <a:r>
              <a:rPr lang="ru-RU" sz="3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Профилактическая работа с несовершеннолетними </a:t>
            </a:r>
            <a:endParaRPr lang="ru-RU" sz="3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r>
              <a:rPr lang="ru-RU" sz="3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группы </a:t>
            </a:r>
            <a:r>
              <a:rPr lang="ru-RU" sz="3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«повышенного внимания» по результатам ЕМ </a:t>
            </a:r>
            <a:r>
              <a:rPr lang="ru-RU" sz="3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СПТ</a:t>
            </a:r>
            <a:endParaRPr lang="ru-RU" sz="30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6999" y="1632289"/>
            <a:ext cx="10683123" cy="796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2200" b="1" dirty="0" smtClean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b="1" dirty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. Проектирование профилактической деятельности образовательной организации по результатам социально-психологического </a:t>
            </a:r>
            <a:r>
              <a:rPr lang="ru-RU" sz="2200" b="1" dirty="0" smtClean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тестирования</a:t>
            </a:r>
            <a:endParaRPr lang="ru-RU" sz="2200" b="1" dirty="0">
              <a:latin typeface="PT Astra Serif" panose="020A0603040505020204" pitchFamily="18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 txBox="1">
            <a:spLocks/>
          </p:cNvSpPr>
          <p:nvPr/>
        </p:nvSpPr>
        <p:spPr>
          <a:xfrm>
            <a:off x="1618279" y="2613454"/>
            <a:ext cx="10298611" cy="16882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…проведение СПТ является неотъемлемым элементом плана воспитательной работы образовательной организации, обеспечивающей системное выявление обучающихся «группы риска» по вовлечению в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девиантное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поведение, и организации с ними соответствующей профилактической, коррекционной работы…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sz="2200" dirty="0" smtClean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	</a:t>
            </a:r>
            <a:endParaRPr lang="ru-RU" sz="22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6998" y="4301655"/>
            <a:ext cx="10683123" cy="796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200" b="1" dirty="0" smtClean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b="1" dirty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. Организация коррекционной и профилактической работы на основе полученных данных </a:t>
            </a:r>
            <a:r>
              <a:rPr lang="ru-RU" sz="2200" b="1" dirty="0" smtClean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тестирования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821463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47097" t="17351" r="4757" b="11194"/>
          <a:stretch>
            <a:fillRect/>
          </a:stretch>
        </p:blipFill>
        <p:spPr bwMode="auto">
          <a:xfrm>
            <a:off x="395785" y="382137"/>
            <a:ext cx="5250256" cy="438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3"/>
          <a:srcRect l="35698" t="5238" r="4890" b="14307"/>
          <a:stretch>
            <a:fillRect/>
          </a:stretch>
        </p:blipFill>
        <p:spPr bwMode="auto">
          <a:xfrm>
            <a:off x="5997387" y="1746913"/>
            <a:ext cx="5807925" cy="435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/>
          <a:srcRect l="885" t="15714" r="4454" b="7619"/>
          <a:stretch>
            <a:fillRect/>
          </a:stretch>
        </p:blipFill>
        <p:spPr bwMode="auto">
          <a:xfrm>
            <a:off x="815975" y="647700"/>
            <a:ext cx="5922963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3"/>
          <a:srcRect t="18095" r="34431" b="9048"/>
          <a:stretch>
            <a:fillRect/>
          </a:stretch>
        </p:blipFill>
        <p:spPr bwMode="auto">
          <a:xfrm>
            <a:off x="5402263" y="2527253"/>
            <a:ext cx="6170612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/>
          <a:srcRect t="19048" r="4454" b="14999"/>
          <a:stretch>
            <a:fillRect/>
          </a:stretch>
        </p:blipFill>
        <p:spPr bwMode="auto">
          <a:xfrm>
            <a:off x="787400" y="520700"/>
            <a:ext cx="10747375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0156" y="1405416"/>
            <a:ext cx="5886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Контакты</a:t>
            </a:r>
            <a:endParaRPr lang="ru-RU" sz="3600" dirty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5666" y="2329008"/>
            <a:ext cx="68528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Акимова Елена Федоровна,</a:t>
            </a:r>
          </a:p>
          <a:p>
            <a:r>
              <a:rPr lang="ru-RU" dirty="0">
                <a:solidFill>
                  <a:srgbClr val="2A7972"/>
                </a:solidFill>
                <a:latin typeface="Century Gothic" panose="020B0502020202020204" pitchFamily="34" charset="0"/>
              </a:rPr>
              <a:t>з</a:t>
            </a:r>
            <a:r>
              <a:rPr lang="ru-RU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аместитель директора по </a:t>
            </a:r>
            <a:r>
              <a:rPr lang="ru-RU" dirty="0" err="1" smtClean="0">
                <a:solidFill>
                  <a:srgbClr val="2A7972"/>
                </a:solidFill>
                <a:latin typeface="Century Gothic" panose="020B0502020202020204" pitchFamily="34" charset="0"/>
              </a:rPr>
              <a:t>воспитательно</a:t>
            </a:r>
            <a:r>
              <a:rPr lang="ru-RU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-профилактической работе, руководитель структурного подразделения Центр профилактики </a:t>
            </a:r>
            <a:r>
              <a:rPr lang="ru-RU" dirty="0" err="1" smtClean="0">
                <a:solidFill>
                  <a:srgbClr val="2A7972"/>
                </a:solidFill>
                <a:latin typeface="Century Gothic" panose="020B0502020202020204" pitchFamily="34" charset="0"/>
              </a:rPr>
              <a:t>девиантного</a:t>
            </a:r>
            <a:r>
              <a:rPr lang="ru-RU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 поведения детей и подростков «Альтернатива» МБОУ ДО </a:t>
            </a:r>
            <a:r>
              <a:rPr lang="ru-RU" dirty="0" err="1" smtClean="0">
                <a:solidFill>
                  <a:srgbClr val="2A7972"/>
                </a:solidFill>
                <a:latin typeface="Century Gothic" panose="020B0502020202020204" pitchFamily="34" charset="0"/>
              </a:rPr>
              <a:t>ДДиЮ</a:t>
            </a:r>
            <a:r>
              <a:rPr lang="ru-RU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 «Факел»</a:t>
            </a:r>
          </a:p>
          <a:p>
            <a:endParaRPr lang="ru-RU" dirty="0" smtClean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r>
              <a:rPr lang="ru-RU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Раб. 99-26-86</a:t>
            </a:r>
            <a:endParaRPr lang="ru-RU" dirty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r>
              <a:rPr lang="en-US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info.edu.tomsk@rambler.ru</a:t>
            </a:r>
            <a:endParaRPr lang="en-US" dirty="0">
              <a:solidFill>
                <a:srgbClr val="2A797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277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6574" y="240236"/>
            <a:ext cx="112415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Этап </a:t>
            </a:r>
            <a:r>
              <a:rPr lang="ru-RU" sz="2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1. Проведение социально-психологического исследования</a:t>
            </a:r>
            <a:endParaRPr lang="ru-RU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8754" y="996989"/>
            <a:ext cx="110417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Цель тестирования:</a:t>
            </a:r>
          </a:p>
          <a:p>
            <a:pPr algn="just">
              <a:spcBef>
                <a:spcPct val="0"/>
              </a:spcBef>
              <a:buNone/>
            </a:pP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профилактика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незаконного потребления обучающимися наркотических средств и психотропных веществ.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4" name="TextBox 29"/>
          <p:cNvSpPr txBox="1">
            <a:spLocks noChangeArrowheads="1"/>
          </p:cNvSpPr>
          <p:nvPr/>
        </p:nvSpPr>
        <p:spPr bwMode="auto">
          <a:xfrm>
            <a:off x="638754" y="2012383"/>
            <a:ext cx="11252201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Задачи тестирования: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sz="1800" dirty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определить количество и долю обучающихся общеобразовательных организаций Томской области, которые </a:t>
            </a:r>
            <a:r>
              <a:rPr lang="ru-RU" sz="1800" b="1" dirty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могут быть отнесены к группе риска </a:t>
            </a:r>
            <a:r>
              <a:rPr lang="ru-RU" sz="1800" dirty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по наличию склонности к отклоняющемуся поведению и нуждаются в профилактическом медицинском осмотре </a:t>
            </a:r>
            <a:r>
              <a:rPr lang="ru-RU" sz="1800" b="1" dirty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с целью уточнения ситуации </a:t>
            </a:r>
            <a:r>
              <a:rPr lang="ru-RU" sz="1800" dirty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по немедицинскому потреблению наркотических средств и психотропных веществ.</a:t>
            </a:r>
          </a:p>
        </p:txBody>
      </p:sp>
      <p:sp>
        <p:nvSpPr>
          <p:cNvPr id="5" name="TextBox 33"/>
          <p:cNvSpPr txBox="1">
            <a:spLocks noChangeArrowheads="1"/>
          </p:cNvSpPr>
          <p:nvPr/>
        </p:nvSpPr>
        <p:spPr bwMode="auto">
          <a:xfrm>
            <a:off x="638754" y="3641165"/>
            <a:ext cx="113145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Методика: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en-US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c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2019 г. Тестирование обучающихся 7-11-х классов, достигших возраста 13 лет, проводится </a:t>
            </a:r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на основе Единой методики социально-психологического тестирования обучающихся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, разработанной ФГБНУ «Центр защиты прав и интересов детей» в соответствии с поручением Государственного антинаркотического комитета (протокол от 11.12.2017 г. № 35). </a:t>
            </a:r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Правообладателем методики является Министерство просвещения Российской Федерации.</a:t>
            </a:r>
            <a:endParaRPr lang="en-US" sz="16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49280" y="5267514"/>
            <a:ext cx="8953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Тестирование проводится в онлайн-режиме в программном комплексе «СПТ» (онлайн-система анализа и обработки результатов проведения социально-психологического тестирования).</a:t>
            </a:r>
            <a:endParaRPr lang="ru-RU" sz="1600" b="1" dirty="0"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702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341" y="165426"/>
            <a:ext cx="10229850" cy="120287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Результаты </a:t>
            </a:r>
            <a:r>
              <a:rPr lang="ru-RU" sz="2800" b="1" dirty="0" smtClean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СПТ-2023 </a:t>
            </a:r>
            <a:r>
              <a:rPr lang="ru-RU" sz="2800" b="1" dirty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обучающихся  в </a:t>
            </a:r>
            <a:r>
              <a:rPr lang="ru-RU" sz="2800" b="1" dirty="0" smtClean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ООУ г. Томска</a:t>
            </a:r>
            <a:endParaRPr lang="ru-RU" sz="2800" b="1" dirty="0">
              <a:solidFill>
                <a:srgbClr val="16625C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228" y="2101393"/>
            <a:ext cx="468244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Охвачено СПТ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 организаций </a:t>
            </a:r>
          </a:p>
          <a:p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протестированных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18693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 7-11 классов (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90,1%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учета детей ОВЗ)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32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ru-RU" sz="2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46534" y="1228703"/>
            <a:ext cx="541545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Высочайшая вероятность проявлений рискового (в том числе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аддиктивного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810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(4,33%)</a:t>
            </a:r>
          </a:p>
          <a:p>
            <a:endParaRPr lang="ru-RU" sz="2000" b="1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вероятность проявлений рискового (в том числе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аддиктивного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3143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(16,81%)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000" b="1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вероятность проявлений рискового (в том числе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аддиктивного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1381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(7,39%)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вероятность проявлений рискового (в том числе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аддиктивного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13359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(16,81%)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000" b="1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0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32" y="994430"/>
            <a:ext cx="10725062" cy="499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6543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/>
          <a:srcRect t="4286" r="1376" b="11905"/>
          <a:stretch>
            <a:fillRect/>
          </a:stretch>
        </p:blipFill>
        <p:spPr bwMode="auto">
          <a:xfrm>
            <a:off x="795199" y="663111"/>
            <a:ext cx="10677525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94262" y="165463"/>
            <a:ext cx="8168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Доля участия обучающихся в СПТ в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2023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2024 уч. г.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разрезе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ООУ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22941" y="688771"/>
          <a:ext cx="5431026" cy="5949541"/>
        </p:xfrm>
        <a:graphic>
          <a:graphicData uri="http://schemas.openxmlformats.org/drawingml/2006/table">
            <a:tbl>
              <a:tblPr/>
              <a:tblGrid>
                <a:gridCol w="364126"/>
                <a:gridCol w="2526418"/>
                <a:gridCol w="835748"/>
                <a:gridCol w="852367"/>
                <a:gridCol w="852367"/>
              </a:tblGrid>
              <a:tr h="48670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9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9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ООУ г. Томска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Количество прошедших тестирование /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% от количества подлежащих тестированию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en-US" sz="900" b="1">
                          <a:latin typeface="Times New Roman"/>
                          <a:ea typeface="Calibri"/>
                          <a:cs typeface="Times New Roman"/>
                        </a:rPr>
                        <a:t>2023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МАОУ Школа «Эврика-развитие»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51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9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МАОУ санаторно-лесная школа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МБОУ Академический лицей г. Томска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66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69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МАОУ Школа «Перспектива»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МАОУ Сибирский лицей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92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96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МАОУ Гуманитарный лицей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94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98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МБОУ лицей при ТПУ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93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МБОУ школа-интернат №1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МАОУ лицей № 1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МБОУ РКГ№2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МАОУ СОШ №2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64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71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МАОУ Мариинская СОШ № 3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62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МАОУ СОШ №4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92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93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МАОУ СОШ №5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МАОУ гимназия №6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69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73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МАОУ лицей № 7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МАОУ лицей №8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91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МАОУ СОШ № 11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64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64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МАОУ СОШ № 12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74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МАОУ гимназия №13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98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99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МАОУ СОШ № 14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91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99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МАОУ СОШ №15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79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МАОУ СОШ № 16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71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МАОУ гимназия № 18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МАОУСОШ №19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97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МАОУ СОШ№22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94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97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МАОУ СОШ №23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93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91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МАОУ гимназия №24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93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9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МАОУ СОШ № 25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МАОУ гимназия № 26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94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94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8" marR="56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359856" y="700640"/>
          <a:ext cx="5472751" cy="5878289"/>
        </p:xfrm>
        <a:graphic>
          <a:graphicData uri="http://schemas.openxmlformats.org/drawingml/2006/table">
            <a:tbl>
              <a:tblPr/>
              <a:tblGrid>
                <a:gridCol w="464516"/>
                <a:gridCol w="2464679"/>
                <a:gridCol w="847852"/>
                <a:gridCol w="847852"/>
                <a:gridCol w="847852"/>
              </a:tblGrid>
              <a:tr h="48511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9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9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ООУ г. Томска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Количество прошедших тестирование /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% от количества подлежащих тестированию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0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en-US" sz="900" b="1">
                          <a:latin typeface="Times New Roman"/>
                          <a:ea typeface="Calibri"/>
                          <a:cs typeface="Times New Roman"/>
                        </a:rPr>
                        <a:t>2023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МАОУ ООШ № 27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МАОУ СОШ № 28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91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93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78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МАОУ гимназия № 29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97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96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МАОУ СОШ № 30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73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71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МАОУ СОШ № 31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МАОУ СОШ № 32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91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МБОУ СОШ № 33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91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МАОУ СОШ №34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96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МАОУ СОШ № 35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74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МАОУ СОШ № 36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МАОУ СОШ № 37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92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МАОУ ООШ №38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92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МАОУ СОШ № 40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МАОУ СОШ № 41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99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МАОУ СОШ № 42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93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93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МАОУ СОШ №43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МАОУ СОШ № 44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МАОУ СОШ № 46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МАОУ СОШ № 47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МБОУ СОШ №49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74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51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МАОУ СОШ № 50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71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МАОУ лицей №51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92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МАОУ СОШ № 53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54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МАОУ СОШ № 54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71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96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МАОУ гимназия № 55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96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9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МАОУ гимназия № 56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МАОУ СОШ № 58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71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71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МАОУ СОШ № 64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93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МАОУ СОШ №65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73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7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МБОУ ООШ № 66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79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61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МАОУ СОШ № 67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78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1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Всего по г. Томску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79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6" marR="56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38938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397150" y="826545"/>
          <a:ext cx="5454425" cy="5621742"/>
        </p:xfrm>
        <a:graphic>
          <a:graphicData uri="http://schemas.openxmlformats.org/drawingml/2006/table">
            <a:tbl>
              <a:tblPr/>
              <a:tblGrid>
                <a:gridCol w="417757"/>
                <a:gridCol w="2058464"/>
                <a:gridCol w="828776"/>
                <a:gridCol w="537357"/>
                <a:gridCol w="537357"/>
                <a:gridCol w="537357"/>
                <a:gridCol w="537357"/>
              </a:tblGrid>
              <a:tr h="472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ООУ г. Томска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Прошедших опрос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В группе ВР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% в группе ВР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В группе ВВР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% в группе ВВР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МАОУ СОШ № 31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135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25,93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5,93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МАОУ СОШ № 32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366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18,85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4,37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МАОУ СОШ № 33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130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10,77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8,46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МАОУ СОШ № 34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343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18,66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5,83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МАОУ СОШ № 35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231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17,32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5,63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МАОУ СОШ № 36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297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14,14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5,39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МАОУ СОШ № 37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377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20,42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7,43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МАОУ СОШ № 40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515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14,37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МАОУ СОШ № 41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128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13,28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4,69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МАОУ СОШ № 42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281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13,17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1,07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МАОУ СОШ № 43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391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20,2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5,63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МАОУ СОШ № 44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355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10,14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2,82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МАОУ СОШ № 46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254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13,39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4,72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МАОУ СОШ № 47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294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18,03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2,72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МАОУ СОШ № 4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244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22,95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3,28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МАОУ СОШ № 50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216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17,59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6,02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МАОУ СОШ № 53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17,25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4,75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МАОУ СОШ № 54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319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16,93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5,33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МАОУ СОШ № 58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484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16,94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4,13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МАОУ СОШ № 5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191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15,18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5,24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МАОУ СОШ № 64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170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18,24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4,12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МАОУ СОШ № 65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26,56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7,81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МАОУ СОШ № 67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459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11,11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МАОУ Школа «Перспектива»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445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20,22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2,92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2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МАОУ Школа «Эврика-развития»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292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18,84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4,11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МБОУ Академический лицей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688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15,55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3,78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МБОУ лицей при ТПУ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245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26,53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1,63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МБОУ РКГ № 2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306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16,99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0,98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МБОУ СОШ № 49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260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13,08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МБОУ школа-интернат № 1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5,77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18693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3143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16,81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810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4,33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45" marR="53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74831" y="799659"/>
          <a:ext cx="5460949" cy="5660517"/>
        </p:xfrm>
        <a:graphic>
          <a:graphicData uri="http://schemas.openxmlformats.org/drawingml/2006/table">
            <a:tbl>
              <a:tblPr/>
              <a:tblGrid>
                <a:gridCol w="387374"/>
                <a:gridCol w="2132272"/>
                <a:gridCol w="843311"/>
                <a:gridCol w="524498"/>
                <a:gridCol w="524498"/>
                <a:gridCol w="524498"/>
                <a:gridCol w="524498"/>
              </a:tblGrid>
              <a:tr h="5104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ООУ г. Томска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Прошедших опрос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 группе ВР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% в группе ВР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 группе ВВР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% в группе ВВР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МАОУ гимназия № 13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490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17,55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4,9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МАОУ гимназия № 18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294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20,75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МАОУ гимназия № 24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217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21,2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2,76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МАОУ гимназия № 26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425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16,94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МАОУ гимназия № 29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438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16,44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2,05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МАОУ гимназия № 55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459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19,39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5,45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МАОУ гимназия № 56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599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16,36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3,01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МАОУ гимназия № 6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14,87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2,05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МАОУ Гуманитарный лицей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378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18,78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0,79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МАОУ лицей № 1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622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124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19,94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4,98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МАОУ лицей № 51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326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13,8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5,21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МАОУ лицей № 7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601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141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23,46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5,99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МАОУ лицей № 8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322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13,66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5,9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МАОУ Мариинская СОШ № 3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218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18,81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5,05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МАОУ ООШ № 38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156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9,62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3,21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МАОУ ООШ № 66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7,14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14,29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МАОУ Сибирский лицей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373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17,69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2,14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МАОУ СОШ № 11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181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14,92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2,21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МАОУ СОШ № 12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162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22,22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8,64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МАОУ СОШ № 14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392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13,27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3,32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МАОУ СОШ № 15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140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34,29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7,86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МАОУ СОШ № 16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659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12,9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5,77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МАОУСОШ № 19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177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20,34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3,95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МАОУ СОШ № 22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269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9,67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1,12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МАОУ СОШ № 23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326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9,82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1,84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МАОУ СОШ № 25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388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14,95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6,7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МАОУ СОШ № 27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290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12,76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5,52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МАОУ СОШ № 28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239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13,81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7,11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МАОУ СОШ № 2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139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10,07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10,07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МАОУ СОШ № 30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244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21,31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8,2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9" marR="564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22514" y="196380"/>
            <a:ext cx="11222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Численность и структура участников СПТ с повышенной вероятностью вовлечения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933" y="163513"/>
            <a:ext cx="10229850" cy="76853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АНАЛИЗ  исследуемых </a:t>
            </a:r>
            <a:r>
              <a:rPr lang="ru-RU" sz="24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показателей</a:t>
            </a:r>
            <a:endParaRPr lang="ru-RU" sz="2400" b="1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 flipV="1">
            <a:off x="5985805" y="1351301"/>
            <a:ext cx="31172" cy="4414323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96933" y="1112958"/>
            <a:ext cx="52107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ИНТЕГРАТИВНАЯ ШКАЛА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Факторы риска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– социально-психологические условия, повышающие угрозу вероятности вовлечения в зависимое поведение.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6934" y="2374858"/>
            <a:ext cx="530191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СУБШКАЛЫ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Плохая приспособляемость, зависимость (ППЗ)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Потребность во внимании группы (ПВГ)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Принятие асоциальных (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аддиктивных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установок (ПАУ)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Склонность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риску (СР)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Импульсивность (ИМ)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Тревожность (ТР)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Фрустрированность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(ФР)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*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Склонность к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делинквентности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*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03938" y="1112958"/>
            <a:ext cx="5543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ИНТЕГРАТИВНАЯ ШКАЛА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Факторы защиты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протективные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факторы) – обстоятельства, повышающие социально-психологическую устойчивость к воздействию факторов риска.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50222" y="2766515"/>
            <a:ext cx="4658997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СУБШКАЛЫ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Принятие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родителями (ПР)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Принятие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одноклассниками (ПО)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Социальная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активность (СА)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Самоконтроль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поведения (СП)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Самоэффективность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(СЭ)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Адаптивность к нормам (АН)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Фрустрационная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устойчивость (ФУ)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Дружелюбие, открытость (ДО)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*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9396" y="6172754"/>
            <a:ext cx="4658997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Шкала лжи (ЛЖ)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742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24444" y="4015721"/>
          <a:ext cx="11227126" cy="1991365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{68D230F3-CF80-4859-8CE7-A43EE81993B5}</a:tableStyleId>
              </a:tblPr>
              <a:tblGrid>
                <a:gridCol w="1268397"/>
                <a:gridCol w="1099039"/>
                <a:gridCol w="845002"/>
                <a:gridCol w="500918"/>
                <a:gridCol w="500918"/>
                <a:gridCol w="500918"/>
                <a:gridCol w="500918"/>
                <a:gridCol w="500918"/>
                <a:gridCol w="500918"/>
                <a:gridCol w="500918"/>
                <a:gridCol w="500918"/>
                <a:gridCol w="500918"/>
                <a:gridCol w="500918"/>
                <a:gridCol w="500918"/>
                <a:gridCol w="500918"/>
                <a:gridCol w="500918"/>
                <a:gridCol w="500918"/>
                <a:gridCol w="500918"/>
                <a:gridCol w="500918"/>
              </a:tblGrid>
              <a:tr h="32758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Муниципальный район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обучающихся, прошедших СПТ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Коррекций по шкале лжи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Факторы риска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72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ППЗ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ПВГ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ПАУ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ТР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ФР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7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кол-во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кол-во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кол-во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кол-во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кол-во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кол-во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кол-во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кол-во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г. Томск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4816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2774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2646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54,9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2783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57,8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3913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81,2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2549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52,9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2981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61,9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2694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55,9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2747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57,04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2907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60,36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1142056"/>
              </p:ext>
            </p:extLst>
          </p:nvPr>
        </p:nvGraphicFramePr>
        <p:xfrm>
          <a:off x="547517" y="1080653"/>
          <a:ext cx="11054674" cy="1959430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{68D230F3-CF80-4859-8CE7-A43EE81993B5}</a:tableStyleId>
              </a:tblPr>
              <a:tblGrid>
                <a:gridCol w="1641536"/>
                <a:gridCol w="1413979"/>
                <a:gridCol w="1080204"/>
                <a:gridCol w="490687"/>
                <a:gridCol w="584388"/>
                <a:gridCol w="584388"/>
                <a:gridCol w="584388"/>
                <a:gridCol w="584388"/>
                <a:gridCol w="584388"/>
                <a:gridCol w="584388"/>
                <a:gridCol w="584388"/>
                <a:gridCol w="584388"/>
                <a:gridCol w="584388"/>
                <a:gridCol w="584388"/>
                <a:gridCol w="584388"/>
              </a:tblGrid>
              <a:tr h="26518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Муниципальный район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обучающихся, прошедших СПТ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Коррекций по шкале лжи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Факторы риска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50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ППЗ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ПВГ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ПАУ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ИМ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ТР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9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кол-во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кол-во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кол-во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кол-во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кол-во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кол-во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г. Томск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13877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5303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2398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17,28</a:t>
                      </a:r>
                      <a:endParaRPr lang="ru-RU" sz="12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2268</a:t>
                      </a:r>
                      <a:endParaRPr lang="ru-RU" sz="12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16,34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4802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34,6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3366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24,26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2430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17,51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4085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29,44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86908" y="590683"/>
            <a:ext cx="73930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А-130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5656" y="3519819"/>
            <a:ext cx="73129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В-170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1611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2064</TotalTime>
  <Words>1931</Words>
  <Application>Microsoft Office PowerPoint</Application>
  <PresentationFormat>Произвольный</PresentationFormat>
  <Paragraphs>1008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Результаты СПТ-2023 обучающихся  в ООУ г. Томска</vt:lpstr>
      <vt:lpstr>Слайд 4</vt:lpstr>
      <vt:lpstr>Слайд 5</vt:lpstr>
      <vt:lpstr>Слайд 6</vt:lpstr>
      <vt:lpstr>Слайд 7</vt:lpstr>
      <vt:lpstr>АНАЛИЗ  исследуемых показателей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Ковбаса</dc:creator>
  <cp:lastModifiedBy>Ангелина</cp:lastModifiedBy>
  <cp:revision>229</cp:revision>
  <dcterms:created xsi:type="dcterms:W3CDTF">2020-08-10T04:19:49Z</dcterms:created>
  <dcterms:modified xsi:type="dcterms:W3CDTF">2023-11-14T16:19:21Z</dcterms:modified>
</cp:coreProperties>
</file>