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5" r:id="rId2"/>
  </p:sldMasterIdLst>
  <p:notesMasterIdLst>
    <p:notesMasterId r:id="rId35"/>
  </p:notesMasterIdLst>
  <p:sldIdLst>
    <p:sldId id="317" r:id="rId3"/>
    <p:sldId id="351" r:id="rId4"/>
    <p:sldId id="304" r:id="rId5"/>
    <p:sldId id="350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2" r:id="rId23"/>
    <p:sldId id="353" r:id="rId24"/>
    <p:sldId id="354" r:id="rId25"/>
    <p:sldId id="355" r:id="rId26"/>
    <p:sldId id="356" r:id="rId27"/>
    <p:sldId id="320" r:id="rId28"/>
    <p:sldId id="357" r:id="rId29"/>
    <p:sldId id="358" r:id="rId30"/>
    <p:sldId id="362" r:id="rId31"/>
    <p:sldId id="359" r:id="rId32"/>
    <p:sldId id="360" r:id="rId33"/>
    <p:sldId id="333" r:id="rId34"/>
  </p:sldIdLst>
  <p:sldSz cx="20104100" cy="11309350"/>
  <p:notesSz cx="20104100" cy="11309350"/>
  <p:embeddedFontLst>
    <p:embeddedFont>
      <p:font typeface="Cambria" panose="02040503050406030204" pitchFamily="18" charset="0"/>
      <p:regular r:id="rId36"/>
      <p:bold r:id="rId37"/>
      <p:italic r:id="rId38"/>
      <p:boldItalic r:id="rId39"/>
    </p:embeddedFont>
    <p:embeddedFont>
      <p:font typeface="Druk Cyr" charset="-52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entury Gothic" panose="020B0502020202020204" pitchFamily="34" charset="0"/>
      <p:regular r:id="rId45"/>
      <p:bold r:id="rId46"/>
      <p:italic r:id="rId47"/>
      <p:boldItalic r:id="rId4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6E0512"/>
    <a:srgbClr val="61111D"/>
    <a:srgbClr val="EEF0EB"/>
    <a:srgbClr val="B59552"/>
    <a:srgbClr val="6B1420"/>
    <a:srgbClr val="017371"/>
    <a:srgbClr val="F8F4EE"/>
    <a:srgbClr val="E2D7C5"/>
    <a:srgbClr val="E9D8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53" autoAdjust="0"/>
    <p:restoredTop sz="94151" autoAdjust="0"/>
  </p:normalViewPr>
  <p:slideViewPr>
    <p:cSldViewPr>
      <p:cViewPr varScale="1">
        <p:scale>
          <a:sx n="65" d="100"/>
          <a:sy n="65" d="100"/>
        </p:scale>
        <p:origin x="102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3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121C4-E912-4DA6-BB21-141D2DC65E2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C6C54-3A1F-4353-8C1F-CAD89D6ED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725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27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911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446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208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660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642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29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403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76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1873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397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3183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0117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9981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7803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388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0202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7588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8082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8450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8940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772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9579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8741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019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139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492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733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856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522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398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20" y="3332182"/>
            <a:ext cx="803982" cy="234015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" y="156094"/>
            <a:ext cx="20014122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" y="2"/>
            <a:ext cx="11012608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2" y="973875"/>
            <a:ext cx="4690945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" y="9177459"/>
            <a:ext cx="20104098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" y="3"/>
            <a:ext cx="20104098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8" y="831970"/>
            <a:ext cx="4690945" cy="249206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2" y="955972"/>
            <a:ext cx="8013199" cy="1211998"/>
          </a:xfrm>
        </p:spPr>
        <p:txBody>
          <a:bodyPr lIns="0" tIns="0" rIns="0" bIns="0"/>
          <a:lstStyle>
            <a:lvl1pPr>
              <a:defRPr sz="7876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6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6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endParaRPr lang="ru-RU" sz="200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fld id="{1D8BD707-D9CF-40AE-B4C6-C98DA3205C09}" type="datetimeFigureOut">
              <a:rPr lang="en-US" sz="2005" smtClean="0">
                <a:solidFill>
                  <a:prstClr val="black">
                    <a:tint val="75000"/>
                  </a:prstClr>
                </a:solidFill>
              </a:rPr>
              <a:pPr defTabSz="1018700"/>
              <a:t>10/25/2023</a:t>
            </a:fld>
            <a:endParaRPr lang="en-US" sz="200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fld id="{B6F15528-21DE-4FAA-801E-634DDDAF4B2B}" type="slidenum">
              <a:rPr lang="ru-RU" sz="2005" smtClean="0">
                <a:solidFill>
                  <a:prstClr val="black">
                    <a:tint val="75000"/>
                  </a:prstClr>
                </a:solidFill>
              </a:rPr>
              <a:pPr defTabSz="1018700"/>
              <a:t>‹#›</a:t>
            </a:fld>
            <a:endParaRPr lang="ru-RU" sz="200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5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2" y="955972"/>
            <a:ext cx="8013199" cy="1211998"/>
          </a:xfrm>
        </p:spPr>
        <p:txBody>
          <a:bodyPr lIns="0" tIns="0" rIns="0" bIns="0"/>
          <a:lstStyle>
            <a:lvl1pPr>
              <a:defRPr sz="7876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endParaRPr lang="ru-RU" sz="200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fld id="{1D8BD707-D9CF-40AE-B4C6-C98DA3205C09}" type="datetimeFigureOut">
              <a:rPr lang="en-US" sz="2005" smtClean="0">
                <a:solidFill>
                  <a:prstClr val="black">
                    <a:tint val="75000"/>
                  </a:prstClr>
                </a:solidFill>
              </a:rPr>
              <a:pPr defTabSz="1018700"/>
              <a:t>10/25/2023</a:t>
            </a:fld>
            <a:endParaRPr lang="en-US" sz="200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fld id="{B6F15528-21DE-4FAA-801E-634DDDAF4B2B}" type="slidenum">
              <a:rPr lang="ru-RU" sz="2005" smtClean="0">
                <a:solidFill>
                  <a:prstClr val="black">
                    <a:tint val="75000"/>
                  </a:prstClr>
                </a:solidFill>
              </a:rPr>
              <a:pPr defTabSz="1018700"/>
              <a:t>‹#›</a:t>
            </a:fld>
            <a:endParaRPr lang="ru-RU" sz="200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12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endParaRPr lang="ru-RU" sz="200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fld id="{1D8BD707-D9CF-40AE-B4C6-C98DA3205C09}" type="datetimeFigureOut">
              <a:rPr lang="en-US" sz="2005" smtClean="0">
                <a:solidFill>
                  <a:prstClr val="black">
                    <a:tint val="75000"/>
                  </a:prstClr>
                </a:solidFill>
              </a:rPr>
              <a:pPr defTabSz="1018700"/>
              <a:t>10/25/2023</a:t>
            </a:fld>
            <a:endParaRPr lang="en-US" sz="200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fld id="{B6F15528-21DE-4FAA-801E-634DDDAF4B2B}" type="slidenum">
              <a:rPr lang="ru-RU" sz="2005" smtClean="0">
                <a:solidFill>
                  <a:prstClr val="black">
                    <a:tint val="75000"/>
                  </a:prstClr>
                </a:solidFill>
              </a:rPr>
              <a:pPr defTabSz="1018700"/>
              <a:t>‹#›</a:t>
            </a:fld>
            <a:endParaRPr lang="ru-RU" sz="200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78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fld id="{8D7F492D-5576-4E65-8B3D-B0BDBA839CF1}" type="datetimeFigureOut">
              <a:rPr lang="ru-RU" smtClean="0"/>
              <a:t>25.10.2023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E0D2B5F6-A29D-4F0F-8014-4ECBE4077D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6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18" y="3332182"/>
            <a:ext cx="803981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6091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012607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177458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6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fld id="{8D7F492D-5576-4E65-8B3D-B0BDBA839CF1}" type="datetimeFigureOut">
              <a:rPr lang="ru-RU" smtClean="0"/>
              <a:t>25.10.2023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E0D2B5F6-A29D-4F0F-8014-4ECBE4077D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167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880472" y="3974708"/>
            <a:ext cx="16343156" cy="3360153"/>
          </a:xfrm>
          <a:prstGeom prst="rect">
            <a:avLst/>
          </a:prstGeom>
          <a:effectLst>
            <a:outerShdw blurRad="42863" dist="9525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3192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3192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3192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3192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3192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3192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3192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3192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3192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7241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8" y="3505903"/>
            <a:ext cx="17088485" cy="1615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9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endParaRPr lang="ru-RU" sz="200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fld id="{1D8BD707-D9CF-40AE-B4C6-C98DA3205C09}" type="datetimeFigureOut">
              <a:rPr lang="en-US" sz="2005" smtClean="0">
                <a:solidFill>
                  <a:prstClr val="black">
                    <a:tint val="75000"/>
                  </a:prstClr>
                </a:solidFill>
              </a:rPr>
              <a:pPr defTabSz="1018700"/>
              <a:t>10/25/2023</a:t>
            </a:fld>
            <a:endParaRPr lang="en-US" sz="200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fld id="{B6F15528-21DE-4FAA-801E-634DDDAF4B2B}" type="slidenum">
              <a:rPr lang="ru-RU" sz="2005" smtClean="0">
                <a:solidFill>
                  <a:prstClr val="black">
                    <a:tint val="75000"/>
                  </a:prstClr>
                </a:solidFill>
              </a:rPr>
              <a:pPr defTabSz="1018700"/>
              <a:t>‹#›</a:t>
            </a:fld>
            <a:endParaRPr lang="ru-RU" sz="200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5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2" y="955972"/>
            <a:ext cx="8013199" cy="1211998"/>
          </a:xfrm>
        </p:spPr>
        <p:txBody>
          <a:bodyPr lIns="0" tIns="0" rIns="0" bIns="0"/>
          <a:lstStyle>
            <a:lvl1pPr>
              <a:defRPr sz="7876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endParaRPr lang="ru-RU" sz="200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fld id="{1D8BD707-D9CF-40AE-B4C6-C98DA3205C09}" type="datetimeFigureOut">
              <a:rPr lang="en-US" sz="2005" smtClean="0">
                <a:solidFill>
                  <a:prstClr val="black">
                    <a:tint val="75000"/>
                  </a:prstClr>
                </a:solidFill>
              </a:rPr>
              <a:pPr defTabSz="1018700"/>
              <a:t>10/25/2023</a:t>
            </a:fld>
            <a:endParaRPr lang="en-US" sz="200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fld id="{B6F15528-21DE-4FAA-801E-634DDDAF4B2B}" type="slidenum">
              <a:rPr lang="ru-RU" sz="2005" smtClean="0">
                <a:solidFill>
                  <a:prstClr val="black">
                    <a:tint val="75000"/>
                  </a:prstClr>
                </a:solidFill>
              </a:rPr>
              <a:pPr defTabSz="1018700"/>
              <a:t>‹#›</a:t>
            </a:fld>
            <a:endParaRPr lang="ru-RU" sz="200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2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0" y="955972"/>
            <a:ext cx="8013199" cy="1624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82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2" y="955975"/>
            <a:ext cx="8013199" cy="1615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6"/>
            <a:ext cx="180936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700"/>
            <a:ext cx="6433312" cy="3085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endParaRPr lang="ru-RU" sz="200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700"/>
            <a:ext cx="4623943" cy="3085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fld id="{1D8BD707-D9CF-40AE-B4C6-C98DA3205C09}" type="datetimeFigureOut">
              <a:rPr lang="en-US" sz="2005" smtClean="0">
                <a:solidFill>
                  <a:prstClr val="black">
                    <a:tint val="75000"/>
                  </a:prstClr>
                </a:solidFill>
              </a:rPr>
              <a:pPr defTabSz="1018700"/>
              <a:t>10/25/2023</a:t>
            </a:fld>
            <a:endParaRPr lang="en-US" sz="200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4" y="10517700"/>
            <a:ext cx="4623943" cy="3085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fld id="{B6F15528-21DE-4FAA-801E-634DDDAF4B2B}" type="slidenum">
              <a:rPr lang="ru-RU" sz="2005" smtClean="0">
                <a:solidFill>
                  <a:prstClr val="black">
                    <a:tint val="75000"/>
                  </a:prstClr>
                </a:solidFill>
              </a:rPr>
              <a:pPr defTabSz="1018700"/>
              <a:t>‹#›</a:t>
            </a:fld>
            <a:endParaRPr lang="ru-RU" sz="200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9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8">
        <a:defRPr>
          <a:latin typeface="+mn-lt"/>
          <a:ea typeface="+mn-ea"/>
          <a:cs typeface="+mn-cs"/>
        </a:defRPr>
      </a:lvl2pPr>
      <a:lvl3pPr marL="685814">
        <a:defRPr>
          <a:latin typeface="+mn-lt"/>
          <a:ea typeface="+mn-ea"/>
          <a:cs typeface="+mn-cs"/>
        </a:defRPr>
      </a:lvl3pPr>
      <a:lvl4pPr marL="1028721">
        <a:defRPr>
          <a:latin typeface="+mn-lt"/>
          <a:ea typeface="+mn-ea"/>
          <a:cs typeface="+mn-cs"/>
        </a:defRPr>
      </a:lvl4pPr>
      <a:lvl5pPr marL="1371629">
        <a:defRPr>
          <a:latin typeface="+mn-lt"/>
          <a:ea typeface="+mn-ea"/>
          <a:cs typeface="+mn-cs"/>
        </a:defRPr>
      </a:lvl5pPr>
      <a:lvl6pPr marL="1714537">
        <a:defRPr>
          <a:latin typeface="+mn-lt"/>
          <a:ea typeface="+mn-ea"/>
          <a:cs typeface="+mn-cs"/>
        </a:defRPr>
      </a:lvl6pPr>
      <a:lvl7pPr marL="2057443">
        <a:defRPr>
          <a:latin typeface="+mn-lt"/>
          <a:ea typeface="+mn-ea"/>
          <a:cs typeface="+mn-cs"/>
        </a:defRPr>
      </a:lvl7pPr>
      <a:lvl8pPr marL="2400350">
        <a:defRPr>
          <a:latin typeface="+mn-lt"/>
          <a:ea typeface="+mn-ea"/>
          <a:cs typeface="+mn-cs"/>
        </a:defRPr>
      </a:lvl8pPr>
      <a:lvl9pPr marL="274325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8">
        <a:defRPr>
          <a:latin typeface="+mn-lt"/>
          <a:ea typeface="+mn-ea"/>
          <a:cs typeface="+mn-cs"/>
        </a:defRPr>
      </a:lvl2pPr>
      <a:lvl3pPr marL="685814">
        <a:defRPr>
          <a:latin typeface="+mn-lt"/>
          <a:ea typeface="+mn-ea"/>
          <a:cs typeface="+mn-cs"/>
        </a:defRPr>
      </a:lvl3pPr>
      <a:lvl4pPr marL="1028721">
        <a:defRPr>
          <a:latin typeface="+mn-lt"/>
          <a:ea typeface="+mn-ea"/>
          <a:cs typeface="+mn-cs"/>
        </a:defRPr>
      </a:lvl4pPr>
      <a:lvl5pPr marL="1371629">
        <a:defRPr>
          <a:latin typeface="+mn-lt"/>
          <a:ea typeface="+mn-ea"/>
          <a:cs typeface="+mn-cs"/>
        </a:defRPr>
      </a:lvl5pPr>
      <a:lvl6pPr marL="1714537">
        <a:defRPr>
          <a:latin typeface="+mn-lt"/>
          <a:ea typeface="+mn-ea"/>
          <a:cs typeface="+mn-cs"/>
        </a:defRPr>
      </a:lvl6pPr>
      <a:lvl7pPr marL="2057443">
        <a:defRPr>
          <a:latin typeface="+mn-lt"/>
          <a:ea typeface="+mn-ea"/>
          <a:cs typeface="+mn-cs"/>
        </a:defRPr>
      </a:lvl7pPr>
      <a:lvl8pPr marL="2400350">
        <a:defRPr>
          <a:latin typeface="+mn-lt"/>
          <a:ea typeface="+mn-ea"/>
          <a:cs typeface="+mn-cs"/>
        </a:defRPr>
      </a:lvl8pPr>
      <a:lvl9pPr marL="274325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20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2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22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24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28.pn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36.pn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9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40.pn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41.pn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43.png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44.png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47.png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48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5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6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7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8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9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2835275"/>
            <a:ext cx="20104100" cy="1919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18700">
              <a:defRPr/>
            </a:pPr>
            <a:endParaRPr lang="ru-RU" sz="5936" b="1" dirty="0" smtClean="0">
              <a:solidFill>
                <a:srgbClr val="61111D"/>
              </a:solidFill>
              <a:latin typeface="Cambria" panose="02040503050406030204" pitchFamily="18" charset="0"/>
            </a:endParaRPr>
          </a:p>
          <a:p>
            <a:pPr algn="ctr" defTabSz="1018700">
              <a:defRPr/>
            </a:pPr>
            <a:r>
              <a:rPr lang="ru-RU" sz="5936" b="1" dirty="0" smtClean="0">
                <a:solidFill>
                  <a:srgbClr val="61111D"/>
                </a:solidFill>
                <a:latin typeface="Cambria" panose="02040503050406030204" pitchFamily="18" charset="0"/>
              </a:rPr>
              <a:t>«</a:t>
            </a:r>
            <a:r>
              <a:rPr lang="ru-RU" sz="5936" b="1" dirty="0">
                <a:solidFill>
                  <a:srgbClr val="61111D"/>
                </a:solidFill>
                <a:latin typeface="Cambria" panose="02040503050406030204" pitchFamily="18" charset="0"/>
              </a:rPr>
              <a:t>Аттестация педагогов-психологов</a:t>
            </a:r>
            <a:r>
              <a:rPr lang="ru-RU" sz="5936" b="1" dirty="0" smtClean="0">
                <a:solidFill>
                  <a:srgbClr val="61111D"/>
                </a:solidFill>
                <a:latin typeface="Cambria" panose="02040503050406030204" pitchFamily="18" charset="0"/>
              </a:rPr>
              <a:t>»</a:t>
            </a:r>
            <a:endParaRPr lang="ru-RU" sz="5936" b="1" dirty="0" smtClean="0">
              <a:solidFill>
                <a:srgbClr val="61111D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29814" y="651859"/>
            <a:ext cx="18244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18700">
              <a:defRPr/>
            </a:pPr>
            <a:r>
              <a:rPr lang="ru-RU" sz="3600" dirty="0">
                <a:solidFill>
                  <a:srgbClr val="63121E"/>
                </a:solidFill>
                <a:latin typeface="Cambria" panose="02040503050406030204" pitchFamily="18" charset="0"/>
              </a:rPr>
              <a:t>Тематическая консультация </a:t>
            </a:r>
            <a:r>
              <a:rPr lang="ru-RU" sz="3600" dirty="0" smtClean="0">
                <a:solidFill>
                  <a:srgbClr val="63121E"/>
                </a:solidFill>
                <a:latin typeface="Cambria" panose="02040503050406030204" pitchFamily="18" charset="0"/>
              </a:rPr>
              <a:t>для </a:t>
            </a:r>
            <a:r>
              <a:rPr lang="ru-RU" sz="3600" dirty="0">
                <a:solidFill>
                  <a:srgbClr val="63121E"/>
                </a:solidFill>
                <a:latin typeface="Cambria" panose="02040503050406030204" pitchFamily="18" charset="0"/>
              </a:rPr>
              <a:t>педагогов-психологов </a:t>
            </a:r>
            <a:r>
              <a:rPr lang="ru-RU" sz="3600" dirty="0" smtClean="0">
                <a:solidFill>
                  <a:srgbClr val="63121E"/>
                </a:solidFill>
                <a:latin typeface="Cambria" panose="02040503050406030204" pitchFamily="18" charset="0"/>
              </a:rPr>
              <a:t>ООУ, УДО и ДОУ</a:t>
            </a:r>
            <a:endParaRPr lang="ru-RU" sz="3600" dirty="0">
              <a:solidFill>
                <a:srgbClr val="63121E"/>
              </a:solidFill>
              <a:latin typeface="Cambria" panose="020405030504060302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4" t="-12940" b="-2"/>
          <a:stretch/>
        </p:blipFill>
        <p:spPr>
          <a:xfrm>
            <a:off x="0" y="2225675"/>
            <a:ext cx="20305141" cy="17364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4" t="-12940" b="-2"/>
          <a:stretch/>
        </p:blipFill>
        <p:spPr>
          <a:xfrm>
            <a:off x="-1" y="10469504"/>
            <a:ext cx="20305141" cy="336138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0" y="10266197"/>
            <a:ext cx="20104100" cy="36678"/>
          </a:xfrm>
          <a:prstGeom prst="line">
            <a:avLst/>
          </a:prstGeom>
          <a:ln w="38100">
            <a:solidFill>
              <a:srgbClr val="9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7994650" y="8112975"/>
            <a:ext cx="115760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i="1" dirty="0" err="1">
                <a:solidFill>
                  <a:srgbClr val="960000"/>
                </a:solidFill>
                <a:latin typeface="Century Gothic" panose="020B0502020202020204" pitchFamily="34" charset="0"/>
              </a:rPr>
              <a:t>Шмыга</a:t>
            </a:r>
            <a:r>
              <a:rPr lang="ru-RU" sz="4000" b="1" i="1" dirty="0">
                <a:solidFill>
                  <a:srgbClr val="960000"/>
                </a:solidFill>
                <a:latin typeface="Century Gothic" panose="020B0502020202020204" pitchFamily="34" charset="0"/>
              </a:rPr>
              <a:t> Елена Николаевна,</a:t>
            </a:r>
          </a:p>
          <a:p>
            <a:pPr algn="r"/>
            <a:r>
              <a:rPr lang="ru-RU" sz="4000" b="1" i="1" dirty="0">
                <a:solidFill>
                  <a:srgbClr val="960000"/>
                </a:solidFill>
                <a:latin typeface="Century Gothic" panose="020B0502020202020204" pitchFamily="34" charset="0"/>
              </a:rPr>
              <a:t>педагог-психолог МАОУ СОШ №54,</a:t>
            </a:r>
          </a:p>
          <a:p>
            <a:pPr algn="r"/>
            <a:r>
              <a:rPr lang="ru-RU" sz="4000" b="1" i="1" dirty="0" smtClean="0">
                <a:solidFill>
                  <a:srgbClr val="960000"/>
                </a:solidFill>
                <a:latin typeface="Century Gothic" panose="020B0502020202020204" pitchFamily="34" charset="0"/>
              </a:rPr>
              <a:t>специалист аттестационной комиссии</a:t>
            </a:r>
            <a:endParaRPr lang="ru-RU" sz="4000" b="1" i="1" dirty="0">
              <a:solidFill>
                <a:srgbClr val="96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24202" y="5261609"/>
            <a:ext cx="10255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63121E"/>
                </a:solidFill>
                <a:latin typeface="Cambria" panose="02040503050406030204" pitchFamily="18" charset="0"/>
              </a:rPr>
              <a:t>Заполнение таблиц: </a:t>
            </a:r>
            <a:r>
              <a:rPr lang="ru-RU" sz="3600" dirty="0" smtClean="0">
                <a:solidFill>
                  <a:srgbClr val="63121E"/>
                </a:solidFill>
                <a:latin typeface="Cambria" panose="02040503050406030204" pitchFamily="18" charset="0"/>
              </a:rPr>
              <a:t>оформление </a:t>
            </a:r>
            <a:r>
              <a:rPr lang="ru-RU" sz="3600" dirty="0">
                <a:solidFill>
                  <a:srgbClr val="63121E"/>
                </a:solidFill>
                <a:latin typeface="Cambria" panose="02040503050406030204" pitchFamily="18" charset="0"/>
              </a:rPr>
              <a:t>и </a:t>
            </a:r>
            <a:r>
              <a:rPr lang="ru-RU" sz="3600" dirty="0" smtClean="0">
                <a:solidFill>
                  <a:srgbClr val="63121E"/>
                </a:solidFill>
                <a:latin typeface="Cambria" panose="02040503050406030204" pitchFamily="18" charset="0"/>
              </a:rPr>
              <a:t>содержание.</a:t>
            </a:r>
            <a:endParaRPr lang="ru-RU" sz="3600" dirty="0">
              <a:solidFill>
                <a:srgbClr val="63121E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9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46050" y="-99099"/>
            <a:ext cx="20105689" cy="11408449"/>
            <a:chOff x="-1588" y="-99099"/>
            <a:chExt cx="20105689" cy="1140844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0" y="-99099"/>
              <a:ext cx="20104101" cy="113957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95" b="43952"/>
            <a:stretch/>
          </p:blipFill>
          <p:spPr>
            <a:xfrm>
              <a:off x="-1588" y="10981631"/>
              <a:ext cx="20104100" cy="138896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-1588" y="11186086"/>
              <a:ext cx="20104100" cy="123264"/>
            </a:xfrm>
            <a:prstGeom prst="rect">
              <a:avLst/>
            </a:prstGeom>
            <a:solidFill>
              <a:srgbClr val="6B1420"/>
            </a:solidFill>
            <a:ln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t="50108"/>
          <a:stretch/>
        </p:blipFill>
        <p:spPr>
          <a:xfrm>
            <a:off x="1593850" y="3825875"/>
            <a:ext cx="17208478" cy="60448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7797391" y="10189723"/>
            <a:ext cx="4801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заполнения таблицы</a:t>
            </a:r>
            <a:endParaRPr lang="ru-RU" sz="2800" dirty="0"/>
          </a:p>
        </p:txBody>
      </p:sp>
      <p:pic>
        <p:nvPicPr>
          <p:cNvPr id="9" name="Picture 2" descr="https://thumbs.dreamstime.com/b/%D0%BE-%D0%BE%D0%B1%D1%80%D0%B5%D0%BD%D0%BD%D1%8B%D0%B5-%D0%B8%D0%BA%D0%BE%D0%BD%D1%8B-%D0%B8%D0%B7-%D1%83%D1%87%D0%B8-%D0%B8-78148505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7894" r="52999" b="6106"/>
          <a:stretch/>
        </p:blipFill>
        <p:spPr bwMode="auto">
          <a:xfrm>
            <a:off x="773623" y="89485"/>
            <a:ext cx="3352801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63549" y="548851"/>
            <a:ext cx="13411200" cy="212365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637155" algn="ctr"/>
                <a:tab pos="5274310" algn="r"/>
                <a:tab pos="449580" algn="l"/>
              </a:tabLst>
            </a:pPr>
            <a:r>
              <a:rPr lang="ru-RU" sz="4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Позволяет оценить наличие положительной динамики (присутствует первичная и вторичная диагностика у одних и тех же обучающихся)</a:t>
            </a:r>
            <a:r>
              <a:rPr lang="ru-RU" sz="44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0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588" y="-99099"/>
            <a:ext cx="20105689" cy="11408449"/>
            <a:chOff x="-1588" y="-99099"/>
            <a:chExt cx="20105689" cy="1140844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0" y="-99099"/>
              <a:ext cx="20104101" cy="113957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95" b="43952"/>
            <a:stretch/>
          </p:blipFill>
          <p:spPr>
            <a:xfrm>
              <a:off x="-1588" y="10981631"/>
              <a:ext cx="20104100" cy="138896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-1588" y="11186086"/>
              <a:ext cx="20104100" cy="123264"/>
            </a:xfrm>
            <a:prstGeom prst="rect">
              <a:avLst/>
            </a:prstGeom>
            <a:solidFill>
              <a:srgbClr val="6B1420"/>
            </a:solidFill>
            <a:ln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649" y="3245229"/>
            <a:ext cx="16557099" cy="63549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7797391" y="10189723"/>
            <a:ext cx="4801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заполнения таблицы</a:t>
            </a:r>
            <a:endParaRPr lang="ru-RU" sz="2800" dirty="0"/>
          </a:p>
        </p:txBody>
      </p:sp>
      <p:pic>
        <p:nvPicPr>
          <p:cNvPr id="9" name="Picture 2" descr="https://thumbs.dreamstime.com/b/%D0%BE-%D0%BE%D0%B1%D1%80%D0%B5%D0%BD%D0%BD%D1%8B%D0%B5-%D0%B8%D0%BA%D0%BE%D0%BD%D1%8B-%D0%B8%D0%B7-%D1%83%D1%87%D0%B8-%D0%B8-78148505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7894" r="52999" b="6106"/>
          <a:stretch/>
        </p:blipFill>
        <p:spPr bwMode="auto">
          <a:xfrm>
            <a:off x="773623" y="89485"/>
            <a:ext cx="3352801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63549" y="548851"/>
            <a:ext cx="13411200" cy="212365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637155" algn="ctr"/>
                <a:tab pos="5274310" algn="r"/>
                <a:tab pos="449580" algn="l"/>
              </a:tabLst>
            </a:pPr>
            <a:r>
              <a:rPr lang="ru-RU" sz="4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Позволяет оценить наличие положительной динамики (присутствует первичная и вторичная диагностика у одних и тех же обучающихся)</a:t>
            </a:r>
            <a:r>
              <a:rPr lang="ru-RU" sz="44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91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588" y="-99099"/>
            <a:ext cx="20105689" cy="11408449"/>
            <a:chOff x="-1588" y="-99099"/>
            <a:chExt cx="20105689" cy="1140844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0" y="-99099"/>
              <a:ext cx="20104101" cy="113957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95" b="43952"/>
            <a:stretch/>
          </p:blipFill>
          <p:spPr>
            <a:xfrm>
              <a:off x="-1588" y="10981631"/>
              <a:ext cx="20104100" cy="138896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-1588" y="11186086"/>
              <a:ext cx="20104100" cy="123264"/>
            </a:xfrm>
            <a:prstGeom prst="rect">
              <a:avLst/>
            </a:prstGeom>
            <a:solidFill>
              <a:srgbClr val="6B1420"/>
            </a:solidFill>
            <a:ln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" y="1235075"/>
            <a:ext cx="19958050" cy="99383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2" descr="https://thumbs.dreamstime.com/b/%D0%BE-%D0%BE%D0%B1%D1%80%D0%B5%D0%BD%D0%BD%D1%8B%D0%B5-%D0%B8%D0%BA%D0%BE%D0%BD%D1%8B-%D0%B8%D0%B7-%D1%83%D1%87%D0%B8-%D0%B8-78148505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7894" r="52999" b="6106"/>
          <a:stretch/>
        </p:blipFill>
        <p:spPr bwMode="auto">
          <a:xfrm>
            <a:off x="773623" y="89485"/>
            <a:ext cx="2344227" cy="229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794250" y="89485"/>
            <a:ext cx="12725400" cy="95410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637155" algn="ctr"/>
                <a:tab pos="5274310" algn="r"/>
                <a:tab pos="449580" algn="l"/>
              </a:tabLst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Позволяет оценить наличие положительной динамики (присутствует мониторинг одних и тех же обучающихся)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90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588" y="-99099"/>
            <a:ext cx="20105689" cy="11408449"/>
            <a:chOff x="-1588" y="-99099"/>
            <a:chExt cx="20105689" cy="1140844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0" y="-99099"/>
              <a:ext cx="20104101" cy="113957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95" b="43952"/>
            <a:stretch/>
          </p:blipFill>
          <p:spPr>
            <a:xfrm>
              <a:off x="-1588" y="10981631"/>
              <a:ext cx="20104100" cy="138896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-1588" y="11186086"/>
              <a:ext cx="20104100" cy="123264"/>
            </a:xfrm>
            <a:prstGeom prst="rect">
              <a:avLst/>
            </a:prstGeom>
            <a:solidFill>
              <a:srgbClr val="6B1420"/>
            </a:solidFill>
            <a:ln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650" y="-119251"/>
            <a:ext cx="16289868" cy="112892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50717" y="721460"/>
            <a:ext cx="3001607" cy="44012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**-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педагогические работники, проходящие аттестацию на первую категорию, заполняют данные по желанию.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576050" y="324465"/>
            <a:ext cx="2514600" cy="605810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3023" y="-30763"/>
            <a:ext cx="20105689" cy="11408449"/>
            <a:chOff x="-1588" y="-99099"/>
            <a:chExt cx="20105689" cy="1140844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0" y="-99099"/>
              <a:ext cx="20104101" cy="113957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95" b="43952"/>
            <a:stretch/>
          </p:blipFill>
          <p:spPr>
            <a:xfrm>
              <a:off x="-1588" y="10981631"/>
              <a:ext cx="20104100" cy="138896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-1588" y="11186086"/>
              <a:ext cx="20104100" cy="123264"/>
            </a:xfrm>
            <a:prstGeom prst="rect">
              <a:avLst/>
            </a:prstGeom>
            <a:solidFill>
              <a:srgbClr val="6B1420"/>
            </a:solidFill>
            <a:ln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849" y="2666707"/>
            <a:ext cx="15306397" cy="65830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2" descr="https://sun9-73.userapi.com/impg/KTbKBs_MGRcwrPaQrwkZw8tNG9E7Ox9RjwiAHA/dUJUAjopSD0.jpg?size=1400x1000&amp;quality=95&amp;sign=9221bf2cd0b21495f1f07dd8eae760c2&amp;c_uniq_tag=7z21g2Zr5m3Rn-FnB4EptUb6WV9bdIFByt9SA_0j_dw&amp;type=album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719" y="2186928"/>
            <a:ext cx="2505075" cy="178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 rot="1081859">
            <a:off x="1896478" y="3324995"/>
            <a:ext cx="3611780" cy="1120645"/>
          </a:xfrm>
          <a:prstGeom prst="rightArrow">
            <a:avLst>
              <a:gd name="adj1" fmla="val 50000"/>
              <a:gd name="adj2" fmla="val 529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513349" y="9626632"/>
            <a:ext cx="4801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заполнения таблицы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0969" y="1657359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 указать!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6909" y="6940117"/>
            <a:ext cx="2511145" cy="101566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637155" algn="ctr"/>
                <a:tab pos="5274310" algn="r"/>
                <a:tab pos="449580" algn="l"/>
              </a:tabLst>
            </a:pPr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соответствует направлению деятельности</a:t>
            </a:r>
          </a:p>
        </p:txBody>
      </p:sp>
      <p:pic>
        <p:nvPicPr>
          <p:cNvPr id="14" name="Picture 6" descr="https://thumbs.dreamstime.com/b/%D0%BE-%D0%BE%D0%B1%D1%80%D0%B5%D0%BD%D0%BD%D1%8B%D0%B5-%D0%B8%D0%BA%D0%BE%D0%BD%D1%8B-%D0%B8%D0%B7-%D1%83%D1%87%D0%B8-%D0%B8-78148505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83760" y="4991312"/>
            <a:ext cx="1943489" cy="194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право 14"/>
          <p:cNvSpPr/>
          <p:nvPr/>
        </p:nvSpPr>
        <p:spPr>
          <a:xfrm>
            <a:off x="1974850" y="5428468"/>
            <a:ext cx="3276600" cy="1021628"/>
          </a:xfrm>
          <a:prstGeom prst="rightArrow">
            <a:avLst>
              <a:gd name="adj1" fmla="val 50000"/>
              <a:gd name="adj2" fmla="val 529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0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588" y="-99099"/>
            <a:ext cx="20105689" cy="11408449"/>
            <a:chOff x="-1588" y="-99099"/>
            <a:chExt cx="20105689" cy="1140844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0" y="-99099"/>
              <a:ext cx="20104101" cy="113957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95" b="43952"/>
            <a:stretch/>
          </p:blipFill>
          <p:spPr>
            <a:xfrm>
              <a:off x="-1588" y="10981631"/>
              <a:ext cx="20104100" cy="138896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-1588" y="11186086"/>
              <a:ext cx="20104100" cy="123264"/>
            </a:xfrm>
            <a:prstGeom prst="rect">
              <a:avLst/>
            </a:prstGeom>
            <a:solidFill>
              <a:srgbClr val="6B1420"/>
            </a:solidFill>
            <a:ln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0650" y="1387475"/>
            <a:ext cx="17309659" cy="47411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51" y="5519314"/>
            <a:ext cx="17309660" cy="22839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0651" y="7317600"/>
            <a:ext cx="17294364" cy="18656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145636" y="3758031"/>
            <a:ext cx="2511145" cy="70788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indent="722313" algn="just">
              <a:spcAft>
                <a:spcPts val="0"/>
              </a:spcAft>
              <a:tabLst>
                <a:tab pos="2637155" algn="ctr"/>
                <a:tab pos="5274310" algn="r"/>
                <a:tab pos="449580" algn="l"/>
              </a:tabLst>
            </a:pPr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Не 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является конкурсом</a:t>
            </a:r>
            <a:endParaRPr lang="ru-RU" sz="2000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1" name="Picture 6" descr="https://thumbs.dreamstime.com/b/%D0%BE-%D0%BE%D0%B1%D1%80%D0%B5%D0%BD%D0%BD%D1%8B%D0%B5-%D0%B8%D0%BA%D0%BE%D0%BD%D1%8B-%D0%B8%D0%B7-%D1%83%D1%87%D0%B8-%D0%B8-78148505.jpg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6909" y="415730"/>
            <a:ext cx="1943489" cy="194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20559" y="5864729"/>
            <a:ext cx="2511145" cy="101566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637155" algn="ctr"/>
                <a:tab pos="5274310" algn="r"/>
                <a:tab pos="449580" algn="l"/>
              </a:tabLst>
            </a:pPr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соответствует направлению деятельности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4753" y="7317600"/>
            <a:ext cx="2511145" cy="34778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637155" algn="ctr"/>
                <a:tab pos="5274310" algn="r"/>
                <a:tab pos="449580" algn="l"/>
              </a:tabLst>
            </a:pPr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соответствует направлению 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деятельности. </a:t>
            </a:r>
          </a:p>
          <a:p>
            <a:pPr algn="just">
              <a:spcAft>
                <a:spcPts val="0"/>
              </a:spcAft>
              <a:tabLst>
                <a:tab pos="2637155" algn="ctr"/>
                <a:tab pos="5274310" algn="r"/>
                <a:tab pos="449580" algn="l"/>
              </a:tabLst>
            </a:pPr>
            <a:endParaRPr lang="ru-RU" sz="2000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  <a:tabLst>
                <a:tab pos="2637155" algn="ctr"/>
                <a:tab pos="5274310" algn="r"/>
                <a:tab pos="449580" algn="l"/>
              </a:tabLst>
            </a:pP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Допустимо для воспитанников ДОУ, начальной школы, обучающихся коррекционных школ.</a:t>
            </a:r>
            <a:endParaRPr lang="ru-RU" sz="2000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513349" y="9626632"/>
            <a:ext cx="4801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заполнения таблицы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6143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588" y="-99099"/>
            <a:ext cx="20105689" cy="11408449"/>
            <a:chOff x="-1588" y="-99099"/>
            <a:chExt cx="20105689" cy="1140844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0" y="-99099"/>
              <a:ext cx="20104101" cy="113957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95" b="43952"/>
            <a:stretch/>
          </p:blipFill>
          <p:spPr>
            <a:xfrm>
              <a:off x="-1588" y="10981631"/>
              <a:ext cx="20104100" cy="138896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-1588" y="11186086"/>
              <a:ext cx="20104100" cy="123264"/>
            </a:xfrm>
            <a:prstGeom prst="rect">
              <a:avLst/>
            </a:prstGeom>
            <a:solidFill>
              <a:srgbClr val="6B1420"/>
            </a:solidFill>
            <a:ln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850" y="2075085"/>
            <a:ext cx="16209024" cy="67197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9513349" y="9626632"/>
            <a:ext cx="4801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заполнения таблицы</a:t>
            </a:r>
            <a:endParaRPr lang="ru-RU" sz="2800" dirty="0"/>
          </a:p>
        </p:txBody>
      </p:sp>
      <p:pic>
        <p:nvPicPr>
          <p:cNvPr id="9" name="Picture 6" descr="https://thumbs.dreamstime.com/b/%D0%BE-%D0%BE%D0%B1%D1%80%D0%B5%D0%BD%D0%BD%D1%8B%D0%B5-%D0%B8%D0%BA%D0%BE%D0%BD%D1%8B-%D0%B8%D0%B7-%D1%83%D1%87%D0%B8-%D0%B8-78148505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6909" y="415730"/>
            <a:ext cx="1943489" cy="194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80013" y="4913558"/>
            <a:ext cx="2511145" cy="101566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637155" algn="ctr"/>
                <a:tab pos="5274310" algn="r"/>
                <a:tab pos="449580" algn="l"/>
              </a:tabLst>
            </a:pPr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соответствует направлению деятельности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63146" y="6481094"/>
            <a:ext cx="2511145" cy="34778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637155" algn="ctr"/>
                <a:tab pos="5274310" algn="r"/>
                <a:tab pos="449580" algn="l"/>
              </a:tabLst>
            </a:pPr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соответствует направлению 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деятельности. </a:t>
            </a:r>
          </a:p>
          <a:p>
            <a:pPr algn="just">
              <a:spcAft>
                <a:spcPts val="0"/>
              </a:spcAft>
              <a:tabLst>
                <a:tab pos="2637155" algn="ctr"/>
                <a:tab pos="5274310" algn="r"/>
                <a:tab pos="449580" algn="l"/>
              </a:tabLst>
            </a:pPr>
            <a:endParaRPr lang="ru-RU" sz="2000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  <a:tabLst>
                <a:tab pos="2637155" algn="ctr"/>
                <a:tab pos="5274310" algn="r"/>
                <a:tab pos="449580" algn="l"/>
              </a:tabLst>
            </a:pP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Допустимо для воспитанников ДОУ, начальной школы, обучающихся коррекционных школ.</a:t>
            </a:r>
            <a:endParaRPr lang="ru-RU" sz="2000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63146" y="2683166"/>
            <a:ext cx="2511145" cy="101566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637155" algn="ctr"/>
                <a:tab pos="5274310" algn="r"/>
                <a:tab pos="449580" algn="l"/>
              </a:tabLst>
            </a:pPr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соответствует направлению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565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588" y="-99099"/>
            <a:ext cx="20105689" cy="11408449"/>
            <a:chOff x="-1588" y="-99099"/>
            <a:chExt cx="20105689" cy="1140844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0" y="-99099"/>
              <a:ext cx="20104101" cy="113957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95" b="43952"/>
            <a:stretch/>
          </p:blipFill>
          <p:spPr>
            <a:xfrm>
              <a:off x="-1588" y="10981631"/>
              <a:ext cx="20104100" cy="138896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-1588" y="11186086"/>
              <a:ext cx="20104100" cy="123264"/>
            </a:xfrm>
            <a:prstGeom prst="rect">
              <a:avLst/>
            </a:prstGeom>
            <a:solidFill>
              <a:srgbClr val="6B1420"/>
            </a:solidFill>
            <a:ln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1070" y="3688799"/>
            <a:ext cx="16327784" cy="17696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3370" y="2504237"/>
            <a:ext cx="16335483" cy="9054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t="37802"/>
          <a:stretch/>
        </p:blipFill>
        <p:spPr>
          <a:xfrm>
            <a:off x="3683368" y="5518370"/>
            <a:ext cx="16335485" cy="381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9513349" y="9626632"/>
            <a:ext cx="4801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заполнения таблицы</a:t>
            </a:r>
            <a:endParaRPr lang="ru-RU" sz="2800" dirty="0"/>
          </a:p>
        </p:txBody>
      </p:sp>
      <p:pic>
        <p:nvPicPr>
          <p:cNvPr id="11" name="Picture 6" descr="https://thumbs.dreamstime.com/b/%D0%BE-%D0%BE%D0%B1%D1%80%D0%B5%D0%BD%D0%BD%D1%8B%D0%B5-%D0%B8%D0%BA%D0%BE%D0%BD%D1%8B-%D0%B8%D0%B7-%D1%83%D1%87%D0%B8-%D0%B8-78148505.jpg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39582" y="187804"/>
            <a:ext cx="1943489" cy="194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54843" y="4123694"/>
            <a:ext cx="2511145" cy="101566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637155" algn="ctr"/>
                <a:tab pos="5274310" algn="r"/>
                <a:tab pos="449580" algn="l"/>
              </a:tabLst>
            </a:pPr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соответствует направлению деятельности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54843" y="6536999"/>
            <a:ext cx="2511145" cy="101566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637155" algn="ctr"/>
                <a:tab pos="5274310" algn="r"/>
                <a:tab pos="449580" algn="l"/>
              </a:tabLst>
            </a:pPr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соответствует направлению 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деятельности.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4843" y="2504237"/>
            <a:ext cx="2511145" cy="101566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637155" algn="ctr"/>
                <a:tab pos="5274310" algn="r"/>
                <a:tab pos="449580" algn="l"/>
              </a:tabLst>
            </a:pPr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соответствует направлению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51454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588" y="-99099"/>
            <a:ext cx="20105689" cy="11408449"/>
            <a:chOff x="-1588" y="-99099"/>
            <a:chExt cx="20105689" cy="1140844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0" y="-99099"/>
              <a:ext cx="20104101" cy="113957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95" b="43952"/>
            <a:stretch/>
          </p:blipFill>
          <p:spPr>
            <a:xfrm>
              <a:off x="-1588" y="10981631"/>
              <a:ext cx="20104100" cy="138896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-1588" y="11186086"/>
              <a:ext cx="20104100" cy="123264"/>
            </a:xfrm>
            <a:prstGeom prst="rect">
              <a:avLst/>
            </a:prstGeom>
            <a:solidFill>
              <a:srgbClr val="6B1420"/>
            </a:solidFill>
            <a:ln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251" y="30998"/>
            <a:ext cx="12973570" cy="32142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250" y="3375326"/>
            <a:ext cx="12973571" cy="24195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5575" y="6138044"/>
            <a:ext cx="12686937" cy="45948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2" descr="https://thumbs.dreamstime.com/b/%D0%BE-%D0%BE%D0%B1%D1%80%D0%B5%D0%BD%D0%BD%D1%8B%D0%B5-%D0%B8%D0%BA%D0%BE%D0%BD%D1%8B-%D0%B8%D0%B7-%D1%83%D1%87%D0%B8-%D0%B8-78148505.jpg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7894" r="52999" b="6106"/>
          <a:stretch/>
        </p:blipFill>
        <p:spPr bwMode="auto">
          <a:xfrm>
            <a:off x="14624050" y="59260"/>
            <a:ext cx="2344227" cy="229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thumbs.dreamstime.com/b/%D0%BE-%D0%BE%D0%B1%D1%80%D0%B5%D0%BD%D0%BD%D1%8B%D0%B5-%D0%B8%D0%BA%D0%BE%D0%BD%D1%8B-%D0%B8%D0%B7-%D1%83%D1%87%D0%B8-%D0%B8-78148505.jpg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7894" r="52999" b="6106"/>
          <a:stretch/>
        </p:blipFill>
        <p:spPr bwMode="auto">
          <a:xfrm>
            <a:off x="450850" y="7242320"/>
            <a:ext cx="2344227" cy="229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3745319" y="2566420"/>
            <a:ext cx="48013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заполнения таблиц для школьников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041650" y="8130207"/>
            <a:ext cx="3505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заполнения таблиц для воспитанников д/с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9165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588" y="-99099"/>
            <a:ext cx="20105689" cy="11408449"/>
            <a:chOff x="-1588" y="-99099"/>
            <a:chExt cx="20105689" cy="1140844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0" y="-99099"/>
              <a:ext cx="20104101" cy="113957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95" b="43952"/>
            <a:stretch/>
          </p:blipFill>
          <p:spPr>
            <a:xfrm>
              <a:off x="-1588" y="10981631"/>
              <a:ext cx="20104100" cy="138896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-1588" y="11186086"/>
              <a:ext cx="20104100" cy="123264"/>
            </a:xfrm>
            <a:prstGeom prst="rect">
              <a:avLst/>
            </a:prstGeom>
            <a:solidFill>
              <a:srgbClr val="6B1420"/>
            </a:solidFill>
            <a:ln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9650" y="-71110"/>
            <a:ext cx="16060158" cy="111860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879850" y="1616075"/>
            <a:ext cx="2514600" cy="605810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1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588" y="-99099"/>
            <a:ext cx="20105689" cy="11408449"/>
            <a:chOff x="-1588" y="-99099"/>
            <a:chExt cx="20105689" cy="1140844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0" y="-99099"/>
              <a:ext cx="20104101" cy="113957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95" b="43952"/>
            <a:stretch/>
          </p:blipFill>
          <p:spPr>
            <a:xfrm>
              <a:off x="-1588" y="10981631"/>
              <a:ext cx="20104100" cy="138896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-1588" y="11186086"/>
              <a:ext cx="20104100" cy="123264"/>
            </a:xfrm>
            <a:prstGeom prst="rect">
              <a:avLst/>
            </a:prstGeom>
            <a:solidFill>
              <a:srgbClr val="6B1420"/>
            </a:solidFill>
            <a:ln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050" y="4538781"/>
            <a:ext cx="19475461" cy="39131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603250" y="9312275"/>
            <a:ext cx="1082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- педагогические работники ДОУ не заполняют (согласно ФГОС)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57555" y="209948"/>
            <a:ext cx="132524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Итоговое заключение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результатам всестороннего анализа профессиональной деятельности педагогического работника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целях установления высшей (первой) квалификационной категории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6050" y="3519436"/>
            <a:ext cx="13422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Результаты всестороннего анализа профессиональной деятельности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81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588" y="-99099"/>
            <a:ext cx="20105689" cy="11408449"/>
            <a:chOff x="-1588" y="-99099"/>
            <a:chExt cx="20105689" cy="1140844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0" y="-99099"/>
              <a:ext cx="20104101" cy="113957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95" b="43952"/>
            <a:stretch/>
          </p:blipFill>
          <p:spPr>
            <a:xfrm>
              <a:off x="-1588" y="10981631"/>
              <a:ext cx="20104100" cy="138896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-1588" y="11186086"/>
              <a:ext cx="20104100" cy="123264"/>
            </a:xfrm>
            <a:prstGeom prst="rect">
              <a:avLst/>
            </a:prstGeom>
            <a:solidFill>
              <a:srgbClr val="6B1420"/>
            </a:solidFill>
            <a:ln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321" y="1435626"/>
            <a:ext cx="16551290" cy="95132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2" descr="https://sun9-73.userapi.com/impg/KTbKBs_MGRcwrPaQrwkZw8tNG9E7Ox9RjwiAHA/dUJUAjopSD0.jpg?size=1400x1000&amp;quality=95&amp;sign=9221bf2cd0b21495f1f07dd8eae760c2&amp;c_uniq_tag=7z21g2Zr5m3Rn-FnB4EptUb6WV9bdIFByt9SA_0j_dw&amp;type=album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49" y="85303"/>
            <a:ext cx="2505075" cy="178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/>
          <p:cNvSpPr/>
          <p:nvPr/>
        </p:nvSpPr>
        <p:spPr>
          <a:xfrm rot="5400000">
            <a:off x="2509318" y="1173279"/>
            <a:ext cx="1477959" cy="817718"/>
          </a:xfrm>
          <a:prstGeom prst="rightArrow">
            <a:avLst>
              <a:gd name="adj1" fmla="val 50000"/>
              <a:gd name="adj2" fmla="val 529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13050" y="383767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 указать!</a:t>
            </a:r>
            <a:endParaRPr lang="ru-RU" sz="2800" dirty="0"/>
          </a:p>
        </p:txBody>
      </p:sp>
      <p:pic>
        <p:nvPicPr>
          <p:cNvPr id="12" name="Picture 6" descr="https://thumbs.dreamstime.com/b/%D0%BE-%D0%BE%D0%B1%D1%80%D0%B5%D0%BD%D0%BD%D1%8B%D0%B5-%D0%B8%D0%BA%D0%BE%D0%BD%D1%8B-%D0%B8%D0%B7-%D1%83%D1%87%D0%B8-%D0%B8-78148505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713668" y="5969537"/>
            <a:ext cx="1943489" cy="194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12404" y="7881922"/>
            <a:ext cx="2511145" cy="101566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637155" algn="ctr"/>
                <a:tab pos="5274310" algn="r"/>
                <a:tab pos="449580" algn="l"/>
              </a:tabLst>
            </a:pP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Это не форма представления опыта</a:t>
            </a:r>
            <a:endParaRPr lang="ru-RU" sz="2000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46450" y="2087200"/>
            <a:ext cx="2514600" cy="605810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81084" y="2138807"/>
            <a:ext cx="1608766" cy="605810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061428" y="2693010"/>
            <a:ext cx="3362222" cy="409876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25287" y="3102886"/>
            <a:ext cx="2174363" cy="368464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791941" y="3102886"/>
            <a:ext cx="1608766" cy="605810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66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588" y="-99099"/>
            <a:ext cx="20105689" cy="11408449"/>
            <a:chOff x="-1588" y="-99099"/>
            <a:chExt cx="20105689" cy="1140844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0" y="-99099"/>
              <a:ext cx="20104101" cy="113957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95" b="43952"/>
            <a:stretch/>
          </p:blipFill>
          <p:spPr>
            <a:xfrm>
              <a:off x="-1588" y="10981631"/>
              <a:ext cx="20104100" cy="138896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-1588" y="11186086"/>
              <a:ext cx="20104100" cy="123264"/>
            </a:xfrm>
            <a:prstGeom prst="rect">
              <a:avLst/>
            </a:prstGeom>
            <a:solidFill>
              <a:srgbClr val="6B1420"/>
            </a:solidFill>
            <a:ln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989" y="1298418"/>
            <a:ext cx="16108607" cy="2269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7935" y="3804878"/>
            <a:ext cx="16048822" cy="47159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6" descr="https://thumbs.dreamstime.com/b/%D0%BE-%D0%BE%D0%B1%D1%80%D0%B5%D0%BD%D0%BD%D1%8B%D0%B5-%D0%B8%D0%BA%D0%BE%D0%BD%D1%8B-%D0%B8%D0%B7-%D1%83%D1%87%D0%B8-%D0%B8-78148505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74650" y="0"/>
            <a:ext cx="1943489" cy="194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212850" y="2181634"/>
            <a:ext cx="1967333" cy="101566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indent="900113" algn="just">
              <a:spcAft>
                <a:spcPts val="0"/>
              </a:spcAft>
              <a:tabLst>
                <a:tab pos="2637155" algn="ctr"/>
                <a:tab pos="5274310" algn="r"/>
                <a:tab pos="449580" algn="l"/>
              </a:tabLst>
            </a:pP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Это не представление опыта</a:t>
            </a:r>
            <a:endParaRPr lang="ru-RU" sz="2000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07568" y="91828"/>
            <a:ext cx="2511145" cy="101566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637155" algn="ctr"/>
                <a:tab pos="5274310" algn="r"/>
                <a:tab pos="449580" algn="l"/>
              </a:tabLst>
            </a:pPr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соответствует направлению деятельности</a:t>
            </a: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7523080" y="248370"/>
            <a:ext cx="1151258" cy="817718"/>
          </a:xfrm>
          <a:prstGeom prst="rightArrow">
            <a:avLst>
              <a:gd name="adj1" fmla="val 50000"/>
              <a:gd name="adj2" fmla="val 529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4112" y="5821514"/>
            <a:ext cx="2511145" cy="34778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637155" algn="ctr"/>
                <a:tab pos="5274310" algn="r"/>
                <a:tab pos="449580" algn="l"/>
              </a:tabLst>
            </a:pPr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Курсы повышения квалификации не являются формой представления опыта.</a:t>
            </a:r>
          </a:p>
          <a:p>
            <a:pPr algn="just">
              <a:spcAft>
                <a:spcPts val="0"/>
              </a:spcAft>
              <a:tabLst>
                <a:tab pos="2637155" algn="ctr"/>
                <a:tab pos="5274310" algn="r"/>
                <a:tab pos="449580" algn="l"/>
              </a:tabLst>
            </a:pP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Если в рамках КПК был представлен опыт, факт подтверждается отдельным сертификатом.</a:t>
            </a:r>
            <a:endParaRPr lang="ru-RU" sz="2000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21315691">
            <a:off x="3040661" y="6866080"/>
            <a:ext cx="4276626" cy="817718"/>
          </a:xfrm>
          <a:prstGeom prst="rightArrow">
            <a:avLst>
              <a:gd name="adj1" fmla="val 50000"/>
              <a:gd name="adj2" fmla="val 529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6" b="8403"/>
          <a:stretch/>
        </p:blipFill>
        <p:spPr>
          <a:xfrm>
            <a:off x="6851650" y="8154850"/>
            <a:ext cx="10627980" cy="2971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Стрелка вправо 16"/>
          <p:cNvSpPr/>
          <p:nvPr/>
        </p:nvSpPr>
        <p:spPr>
          <a:xfrm rot="1021608">
            <a:off x="3006585" y="8286043"/>
            <a:ext cx="4276626" cy="817718"/>
          </a:xfrm>
          <a:prstGeom prst="rightArrow">
            <a:avLst>
              <a:gd name="adj1" fmla="val 50000"/>
              <a:gd name="adj2" fmla="val 529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0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588" y="-99099"/>
            <a:ext cx="20105689" cy="11408449"/>
            <a:chOff x="-1588" y="-99099"/>
            <a:chExt cx="20105689" cy="1140844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0" y="-99099"/>
              <a:ext cx="20104101" cy="113957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95" b="43952"/>
            <a:stretch/>
          </p:blipFill>
          <p:spPr>
            <a:xfrm>
              <a:off x="-1588" y="10981631"/>
              <a:ext cx="20104100" cy="138896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-1588" y="11186086"/>
              <a:ext cx="20104100" cy="123264"/>
            </a:xfrm>
            <a:prstGeom prst="rect">
              <a:avLst/>
            </a:prstGeom>
            <a:solidFill>
              <a:srgbClr val="6B1420"/>
            </a:solidFill>
            <a:ln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4050" y="622183"/>
            <a:ext cx="16657637" cy="95966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6" descr="https://thumbs.dreamstime.com/b/%D0%BE-%D0%BE%D0%B1%D1%80%D0%B5%D0%BD%D0%BD%D1%8B%D0%B5-%D0%B8%D0%BA%D0%BE%D0%BD%D1%8B-%D0%B8%D0%B7-%D1%83%D1%87%D0%B8-%D0%B8-78148505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07561" y="2526033"/>
            <a:ext cx="1943489" cy="194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/>
          <p:cNvSpPr/>
          <p:nvPr/>
        </p:nvSpPr>
        <p:spPr>
          <a:xfrm rot="5400000">
            <a:off x="7325942" y="4523536"/>
            <a:ext cx="3161185" cy="604571"/>
          </a:xfrm>
          <a:prstGeom prst="rightArrow">
            <a:avLst>
              <a:gd name="adj1" fmla="val 50000"/>
              <a:gd name="adj2" fmla="val 529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768051">
            <a:off x="2097244" y="8189094"/>
            <a:ext cx="1521363" cy="604571"/>
          </a:xfrm>
          <a:prstGeom prst="rightArrow">
            <a:avLst>
              <a:gd name="adj1" fmla="val 50000"/>
              <a:gd name="adj2" fmla="val 529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666608">
            <a:off x="1826203" y="8867214"/>
            <a:ext cx="1430733" cy="604571"/>
          </a:xfrm>
          <a:prstGeom prst="rightArrow">
            <a:avLst>
              <a:gd name="adj1" fmla="val 50000"/>
              <a:gd name="adj2" fmla="val 529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299450" y="1327896"/>
            <a:ext cx="2819399" cy="1851774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6463" y="7217745"/>
            <a:ext cx="1943489" cy="193899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637155" algn="ctr"/>
                <a:tab pos="5274310" algn="r"/>
                <a:tab pos="449580" algn="l"/>
              </a:tabLst>
            </a:pP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Указывается ФОРМА представления опыта (доклад, мастер-класс и т.д.</a:t>
            </a:r>
            <a:endParaRPr lang="ru-RU" sz="2000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20751263">
            <a:off x="2080761" y="7310485"/>
            <a:ext cx="1521363" cy="604571"/>
          </a:xfrm>
          <a:prstGeom prst="rightArrow">
            <a:avLst>
              <a:gd name="adj1" fmla="val 50000"/>
              <a:gd name="adj2" fmla="val 529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3481050" y="6264275"/>
            <a:ext cx="1600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2490114" y="645698"/>
            <a:ext cx="2819399" cy="1663998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10751567" y="3956743"/>
            <a:ext cx="4010492" cy="604571"/>
          </a:xfrm>
          <a:prstGeom prst="rightArrow">
            <a:avLst>
              <a:gd name="adj1" fmla="val 50000"/>
              <a:gd name="adj2" fmla="val 529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3481050" y="8397875"/>
            <a:ext cx="1600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3328650" y="9156737"/>
            <a:ext cx="1600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9122170" y="10362120"/>
            <a:ext cx="4801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заполнения таблицы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5753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588" y="-99099"/>
            <a:ext cx="20105689" cy="11408449"/>
            <a:chOff x="-1588" y="-99099"/>
            <a:chExt cx="20105689" cy="1140844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0" y="-99099"/>
              <a:ext cx="20104101" cy="113957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95" b="43952"/>
            <a:stretch/>
          </p:blipFill>
          <p:spPr>
            <a:xfrm>
              <a:off x="-1588" y="10981631"/>
              <a:ext cx="20104100" cy="138896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-1588" y="11186086"/>
              <a:ext cx="20104100" cy="123264"/>
            </a:xfrm>
            <a:prstGeom prst="rect">
              <a:avLst/>
            </a:prstGeom>
            <a:solidFill>
              <a:srgbClr val="6B1420"/>
            </a:solidFill>
            <a:ln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50" y="451364"/>
            <a:ext cx="15430295" cy="90399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2" descr="https://thumbs.dreamstime.com/b/%D0%BE-%D0%BE%D0%B1%D1%80%D0%B5%D0%BD%D0%BD%D1%8B%D0%B5-%D0%B8%D0%BA%D0%BE%D0%BD%D1%8B-%D0%B8%D0%B7-%D1%83%D1%87%D0%B8-%D0%B8-78148505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7894" r="52999" b="6106"/>
          <a:stretch/>
        </p:blipFill>
        <p:spPr bwMode="auto">
          <a:xfrm>
            <a:off x="527050" y="3825875"/>
            <a:ext cx="2344227" cy="229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513349" y="9626632"/>
            <a:ext cx="4801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заполнения таблицы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012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588" y="-99099"/>
            <a:ext cx="20105689" cy="11408449"/>
            <a:chOff x="-1588" y="-99099"/>
            <a:chExt cx="20105689" cy="1140844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0" y="-99099"/>
              <a:ext cx="20104101" cy="113957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95" b="43952"/>
            <a:stretch/>
          </p:blipFill>
          <p:spPr>
            <a:xfrm>
              <a:off x="-1588" y="10981631"/>
              <a:ext cx="20104100" cy="138896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-1588" y="11186086"/>
              <a:ext cx="20104100" cy="123264"/>
            </a:xfrm>
            <a:prstGeom prst="rect">
              <a:avLst/>
            </a:prstGeom>
            <a:solidFill>
              <a:srgbClr val="6B1420"/>
            </a:solidFill>
            <a:ln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631" y="501446"/>
            <a:ext cx="18878429" cy="52294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8969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588" y="-99099"/>
            <a:ext cx="20105689" cy="11408449"/>
            <a:chOff x="-1588" y="-99099"/>
            <a:chExt cx="20105689" cy="1140844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0" y="-99099"/>
              <a:ext cx="20104101" cy="113957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95" b="43952"/>
            <a:stretch/>
          </p:blipFill>
          <p:spPr>
            <a:xfrm>
              <a:off x="-1588" y="10981631"/>
              <a:ext cx="20104100" cy="138896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-1588" y="11186086"/>
              <a:ext cx="20104100" cy="123264"/>
            </a:xfrm>
            <a:prstGeom prst="rect">
              <a:avLst/>
            </a:prstGeom>
            <a:solidFill>
              <a:srgbClr val="6B1420"/>
            </a:solidFill>
            <a:ln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b="23278"/>
          <a:stretch/>
        </p:blipFill>
        <p:spPr>
          <a:xfrm>
            <a:off x="4565650" y="1235075"/>
            <a:ext cx="14356121" cy="79136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6" descr="https://thumbs.dreamstime.com/b/%D0%BE-%D0%BE%D0%B1%D1%80%D0%B5%D0%BD%D0%BD%D1%8B%D0%B5-%D0%B8%D0%BA%D0%BE%D0%BD%D1%8B-%D0%B8%D0%B7-%D1%83%D1%87%D0%B8-%D0%B8-78148505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14458" y="1682460"/>
            <a:ext cx="1943489" cy="194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14458" y="5916496"/>
            <a:ext cx="2379592" cy="163121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637155" algn="ctr"/>
                <a:tab pos="5274310" algn="r"/>
                <a:tab pos="449580" algn="l"/>
              </a:tabLst>
            </a:pP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Рабочая программа не является программно-методическим продуктом</a:t>
            </a:r>
            <a:endParaRPr lang="ru-RU" sz="2000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20751263">
            <a:off x="3434129" y="5135190"/>
            <a:ext cx="1521363" cy="604571"/>
          </a:xfrm>
          <a:prstGeom prst="rightArrow">
            <a:avLst>
              <a:gd name="adj1" fmla="val 50000"/>
              <a:gd name="adj2" fmla="val 529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829067" y="9518547"/>
            <a:ext cx="4801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заполнения таблицы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6747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588" y="-99099"/>
            <a:ext cx="20105689" cy="11408449"/>
            <a:chOff x="-1588" y="-99099"/>
            <a:chExt cx="20105689" cy="1140844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0" y="-99099"/>
              <a:ext cx="20104101" cy="113957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95" b="43952"/>
            <a:stretch/>
          </p:blipFill>
          <p:spPr>
            <a:xfrm>
              <a:off x="-1588" y="10981631"/>
              <a:ext cx="20104100" cy="138896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-1588" y="11186086"/>
              <a:ext cx="20104100" cy="123264"/>
            </a:xfrm>
            <a:prstGeom prst="rect">
              <a:avLst/>
            </a:prstGeom>
            <a:solidFill>
              <a:srgbClr val="6B1420"/>
            </a:solidFill>
            <a:ln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3650" y="0"/>
            <a:ext cx="15498864" cy="9540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2" descr="https://thumbs.dreamstime.com/b/%D0%BE-%D0%BE%D0%B1%D1%80%D0%B5%D0%BD%D0%BD%D1%8B%D0%B5-%D0%B8%D0%BA%D0%BE%D0%BD%D1%8B-%D0%B8%D0%B7-%D1%83%D1%87%D0%B8-%D0%B8-78148505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7894" r="52999" b="6106"/>
          <a:stretch/>
        </p:blipFill>
        <p:spPr bwMode="auto">
          <a:xfrm>
            <a:off x="527050" y="3825875"/>
            <a:ext cx="2344227" cy="229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518650" y="10736899"/>
            <a:ext cx="4801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заполнения таблицы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3650" y="9540875"/>
            <a:ext cx="15498864" cy="13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2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588" y="-99099"/>
            <a:ext cx="20105689" cy="11408449"/>
            <a:chOff x="-1588" y="-99099"/>
            <a:chExt cx="20105689" cy="1140844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0" y="-99099"/>
              <a:ext cx="20104101" cy="113957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95" b="43952"/>
            <a:stretch/>
          </p:blipFill>
          <p:spPr>
            <a:xfrm>
              <a:off x="-1588" y="10981631"/>
              <a:ext cx="20104100" cy="138896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-1588" y="11186086"/>
              <a:ext cx="20104100" cy="123264"/>
            </a:xfrm>
            <a:prstGeom prst="rect">
              <a:avLst/>
            </a:prstGeom>
            <a:solidFill>
              <a:srgbClr val="6B1420"/>
            </a:solidFill>
            <a:ln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8490"/>
            <a:ext cx="20038597" cy="663298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652250" y="88490"/>
            <a:ext cx="3200400" cy="765585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3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588" y="-99099"/>
            <a:ext cx="20105689" cy="11408449"/>
            <a:chOff x="-1588" y="-99099"/>
            <a:chExt cx="20105689" cy="1140844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0" y="-99099"/>
              <a:ext cx="20104101" cy="113957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95" b="43952"/>
            <a:stretch/>
          </p:blipFill>
          <p:spPr>
            <a:xfrm>
              <a:off x="-1588" y="10981631"/>
              <a:ext cx="20104100" cy="138896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-1588" y="11186086"/>
              <a:ext cx="20104100" cy="123264"/>
            </a:xfrm>
            <a:prstGeom prst="rect">
              <a:avLst/>
            </a:prstGeom>
            <a:solidFill>
              <a:srgbClr val="6B1420"/>
            </a:solidFill>
            <a:ln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299" y="1311275"/>
            <a:ext cx="15917215" cy="79186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6" descr="https://thumbs.dreamstime.com/b/%D0%BE-%D0%BE%D0%B1%D1%80%D0%B5%D0%BD%D0%BD%D1%8B%D0%B5-%D0%B8%D0%BA%D0%BE%D0%BD%D1%8B-%D0%B8%D0%B7-%D1%83%D1%87%D0%B8-%D0%B8-78148505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14458" y="1682460"/>
            <a:ext cx="1943489" cy="194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96406" y="5547143"/>
            <a:ext cx="2379592" cy="101566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637155" algn="ctr"/>
                <a:tab pos="5274310" algn="r"/>
                <a:tab pos="449580" algn="l"/>
              </a:tabLst>
            </a:pP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Не является профессиональным конкурсом</a:t>
            </a:r>
            <a:endParaRPr lang="ru-RU" sz="2000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43208" y="9464675"/>
            <a:ext cx="4801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заполнения таблицы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365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588" y="-99099"/>
            <a:ext cx="20105689" cy="11408449"/>
            <a:chOff x="-1588" y="-99099"/>
            <a:chExt cx="20105689" cy="1140844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0" y="-99099"/>
              <a:ext cx="20104101" cy="113957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95" b="43952"/>
            <a:stretch/>
          </p:blipFill>
          <p:spPr>
            <a:xfrm>
              <a:off x="-1588" y="10981631"/>
              <a:ext cx="20104100" cy="138896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-1588" y="11186086"/>
              <a:ext cx="20104100" cy="123264"/>
            </a:xfrm>
            <a:prstGeom prst="rect">
              <a:avLst/>
            </a:prstGeom>
            <a:solidFill>
              <a:srgbClr val="6B1420"/>
            </a:solidFill>
            <a:ln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6450" y="2072741"/>
            <a:ext cx="16158339" cy="70520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9366250" y="9627511"/>
            <a:ext cx="4801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заполнения таблицы</a:t>
            </a:r>
            <a:endParaRPr lang="ru-RU" sz="2800" dirty="0"/>
          </a:p>
        </p:txBody>
      </p:sp>
      <p:pic>
        <p:nvPicPr>
          <p:cNvPr id="16" name="Picture 6" descr="https://thumbs.dreamstime.com/b/%D0%BE-%D0%BE%D0%B1%D1%80%D0%B5%D0%BD%D0%BD%D1%8B%D0%B5-%D0%B8%D0%BA%D0%BE%D0%BD%D1%8B-%D0%B8%D0%B7-%D1%83%D1%87%D0%B8-%D0%B8-78148505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14458" y="1682460"/>
            <a:ext cx="1943489" cy="194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83429" y="3917772"/>
            <a:ext cx="2379592" cy="101566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637155" algn="ctr"/>
                <a:tab pos="5274310" algn="r"/>
                <a:tab pos="449580" algn="l"/>
              </a:tabLst>
            </a:pP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Не соответствует направлению деятельности</a:t>
            </a:r>
            <a:endParaRPr lang="ru-RU" sz="2000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2591735" y="4187535"/>
            <a:ext cx="1075600" cy="604571"/>
          </a:xfrm>
          <a:prstGeom prst="rightArrow">
            <a:avLst>
              <a:gd name="adj1" fmla="val 50000"/>
              <a:gd name="adj2" fmla="val 529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7194208" y="9504984"/>
            <a:ext cx="2379592" cy="132343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637155" algn="ctr"/>
                <a:tab pos="5274310" algn="r"/>
                <a:tab pos="449580" algn="l"/>
              </a:tabLst>
            </a:pP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Для высшей категории участия не достаточно</a:t>
            </a:r>
            <a:endParaRPr lang="ru-RU" sz="2000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16200000">
            <a:off x="17846204" y="8470029"/>
            <a:ext cx="1075600" cy="604571"/>
          </a:xfrm>
          <a:prstGeom prst="rightArrow">
            <a:avLst>
              <a:gd name="adj1" fmla="val 50000"/>
              <a:gd name="adj2" fmla="val 529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40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0" y="-105451"/>
            <a:ext cx="20105689" cy="11408449"/>
            <a:chOff x="-1588" y="-99099"/>
            <a:chExt cx="20105689" cy="1140844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0" y="-99099"/>
              <a:ext cx="20104101" cy="113957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95" b="43952"/>
            <a:stretch/>
          </p:blipFill>
          <p:spPr>
            <a:xfrm>
              <a:off x="-1588" y="10981631"/>
              <a:ext cx="20104100" cy="138896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-1588" y="11186086"/>
              <a:ext cx="20104100" cy="123264"/>
            </a:xfrm>
            <a:prstGeom prst="rect">
              <a:avLst/>
            </a:prstGeom>
            <a:solidFill>
              <a:srgbClr val="6B1420"/>
            </a:solidFill>
            <a:ln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612459" y="1462914"/>
            <a:ext cx="18879181" cy="200054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637155" algn="ctr"/>
                <a:tab pos="5274310" algn="r"/>
                <a:tab pos="449580" algn="l"/>
              </a:tabLst>
            </a:pPr>
            <a:r>
              <a:rPr lang="ru-RU" sz="4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Результативность освоения образовательных программ </a:t>
            </a:r>
            <a:endParaRPr lang="ru-RU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637155" algn="ctr"/>
                <a:tab pos="5274310" algn="r"/>
                <a:tab pos="449580" algn="l"/>
                <a:tab pos="2637155" algn="ctr"/>
                <a:tab pos="5274310" algn="r"/>
              </a:tabLs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итогам мониторингов, проводимых организацией (</a:t>
            </a:r>
            <a:r>
              <a:rPr lang="ru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результатам контрольных мероприятий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промежуточной аттестации, </a:t>
            </a:r>
            <a:r>
              <a:rPr lang="ru-RU" sz="3200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№ 1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  <p:pic>
        <p:nvPicPr>
          <p:cNvPr id="10" name="Picture 2" descr="https://sun9-73.userapi.com/impg/KTbKBs_MGRcwrPaQrwkZw8tNG9E7Ox9RjwiAHA/dUJUAjopSD0.jpg?size=1400x1000&amp;quality=95&amp;sign=9221bf2cd0b21495f1f07dd8eae760c2&amp;c_uniq_tag=7z21g2Zr5m3Rn-FnB4EptUb6WV9bdIFByt9SA_0j_dw&amp;type=album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67" y="4704105"/>
            <a:ext cx="2505075" cy="178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117850" y="4875499"/>
            <a:ext cx="15754981" cy="144655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637155" algn="ctr"/>
                <a:tab pos="5274310" algn="r"/>
                <a:tab pos="449580" algn="l"/>
              </a:tabLst>
            </a:pPr>
            <a:r>
              <a:rPr lang="ru-RU" sz="4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Педагог-психолог отражает в таблицах результаты реализации своей программы.</a:t>
            </a:r>
            <a:endParaRPr lang="ru-RU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66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588" y="-99099"/>
            <a:ext cx="20105689" cy="11408449"/>
            <a:chOff x="-1588" y="-99099"/>
            <a:chExt cx="20105689" cy="1140844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0" y="-99099"/>
              <a:ext cx="20104101" cy="113957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95" b="43952"/>
            <a:stretch/>
          </p:blipFill>
          <p:spPr>
            <a:xfrm>
              <a:off x="-1588" y="10981631"/>
              <a:ext cx="20104100" cy="138896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-1588" y="11186086"/>
              <a:ext cx="20104100" cy="123264"/>
            </a:xfrm>
            <a:prstGeom prst="rect">
              <a:avLst/>
            </a:prstGeom>
            <a:solidFill>
              <a:srgbClr val="6B1420"/>
            </a:solidFill>
            <a:ln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b="22340"/>
          <a:stretch/>
        </p:blipFill>
        <p:spPr>
          <a:xfrm>
            <a:off x="3194050" y="248474"/>
            <a:ext cx="16482128" cy="50330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4050" y="5465394"/>
            <a:ext cx="16482128" cy="33134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9034416" y="9118672"/>
            <a:ext cx="4801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заполнения таблицы</a:t>
            </a:r>
            <a:endParaRPr lang="ru-RU" sz="2800" dirty="0"/>
          </a:p>
        </p:txBody>
      </p:sp>
      <p:pic>
        <p:nvPicPr>
          <p:cNvPr id="14" name="Picture 2" descr="https://thumbs.dreamstime.com/b/%D0%BE-%D0%BE%D0%B1%D1%80%D0%B5%D0%BD%D0%BD%D1%8B%D0%B5-%D0%B8%D0%BA%D0%BE%D0%BD%D1%8B-%D0%B8%D0%B7-%D1%83%D1%87%D0%B8-%D0%B8-78148505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7894" r="52999" b="6106"/>
          <a:stretch/>
        </p:blipFill>
        <p:spPr bwMode="auto">
          <a:xfrm>
            <a:off x="527050" y="3825875"/>
            <a:ext cx="2344227" cy="229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42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588" y="-99099"/>
            <a:ext cx="20105689" cy="11408449"/>
            <a:chOff x="-1588" y="-99099"/>
            <a:chExt cx="20105689" cy="1140844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0" y="-99099"/>
              <a:ext cx="20104101" cy="113957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95" b="43952"/>
            <a:stretch/>
          </p:blipFill>
          <p:spPr>
            <a:xfrm>
              <a:off x="-1588" y="10981631"/>
              <a:ext cx="20104100" cy="138896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-1588" y="11186086"/>
              <a:ext cx="20104100" cy="123264"/>
            </a:xfrm>
            <a:prstGeom prst="rect">
              <a:avLst/>
            </a:prstGeom>
            <a:solidFill>
              <a:srgbClr val="6B1420"/>
            </a:solidFill>
            <a:ln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4975" y="19469"/>
            <a:ext cx="14659831" cy="90642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t="72567"/>
          <a:stretch/>
        </p:blipFill>
        <p:spPr>
          <a:xfrm>
            <a:off x="4385831" y="9211873"/>
            <a:ext cx="14685846" cy="13725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9328056" y="10527859"/>
            <a:ext cx="4801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заполнения таблицы</a:t>
            </a:r>
            <a:endParaRPr lang="ru-RU" sz="2800" dirty="0"/>
          </a:p>
        </p:txBody>
      </p:sp>
      <p:pic>
        <p:nvPicPr>
          <p:cNvPr id="10" name="Picture 2" descr="https://thumbs.dreamstime.com/b/%D0%BE-%D0%BE%D0%B1%D1%80%D0%B5%D0%BD%D0%BD%D1%8B%D0%B5-%D0%B8%D0%BA%D0%BE%D0%BD%D1%8B-%D0%B8%D0%B7-%D1%83%D1%87%D0%B8-%D0%B8-78148505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7894" r="52999" b="6106"/>
          <a:stretch/>
        </p:blipFill>
        <p:spPr bwMode="auto">
          <a:xfrm>
            <a:off x="527050" y="3825875"/>
            <a:ext cx="2344227" cy="229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46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588" y="-99099"/>
            <a:ext cx="20105689" cy="11408449"/>
            <a:chOff x="-1588" y="-99099"/>
            <a:chExt cx="20105689" cy="1140844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0" y="-99099"/>
              <a:ext cx="20104101" cy="113957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95" b="43952"/>
            <a:stretch/>
          </p:blipFill>
          <p:spPr>
            <a:xfrm>
              <a:off x="-1588" y="10981631"/>
              <a:ext cx="20104100" cy="138896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-1588" y="11186086"/>
              <a:ext cx="20104100" cy="123264"/>
            </a:xfrm>
            <a:prstGeom prst="rect">
              <a:avLst/>
            </a:prstGeom>
            <a:solidFill>
              <a:srgbClr val="6B1420"/>
            </a:solidFill>
            <a:ln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8526461" y="2950130"/>
            <a:ext cx="304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0" u="none" strike="noStrike" dirty="0" smtClean="0">
                <a:solidFill>
                  <a:srgbClr val="960000"/>
                </a:solidFill>
                <a:effectLst/>
                <a:latin typeface="Century Gothic" panose="020B0502020202020204" pitchFamily="34" charset="0"/>
              </a:rPr>
              <a:t>Контакты</a:t>
            </a:r>
            <a:endParaRPr lang="ru-RU" sz="4400" dirty="0">
              <a:solidFill>
                <a:srgbClr val="96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46277" y="6188075"/>
            <a:ext cx="1140836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960000"/>
                </a:solidFill>
                <a:latin typeface="Century Gothic" panose="020B0502020202020204" pitchFamily="34" charset="0"/>
              </a:rPr>
              <a:t>Шмыга</a:t>
            </a:r>
            <a:r>
              <a:rPr lang="ru-RU" sz="4000" b="1" dirty="0" smtClean="0">
                <a:solidFill>
                  <a:srgbClr val="960000"/>
                </a:solidFill>
                <a:latin typeface="Century Gothic" panose="020B0502020202020204" pitchFamily="34" charset="0"/>
              </a:rPr>
              <a:t> Елена Николаевна,</a:t>
            </a:r>
          </a:p>
          <a:p>
            <a:pPr algn="ctr"/>
            <a:r>
              <a:rPr lang="ru-RU" sz="3600" dirty="0" smtClean="0">
                <a:solidFill>
                  <a:srgbClr val="960000"/>
                </a:solidFill>
                <a:latin typeface="Century Gothic" panose="020B0502020202020204" pitchFamily="34" charset="0"/>
              </a:rPr>
              <a:t>педагог-психолог</a:t>
            </a:r>
          </a:p>
          <a:p>
            <a:pPr algn="ctr"/>
            <a:r>
              <a:rPr lang="ru-RU" sz="3600" dirty="0" smtClean="0">
                <a:solidFill>
                  <a:srgbClr val="960000"/>
                </a:solidFill>
                <a:latin typeface="Century Gothic" panose="020B0502020202020204" pitchFamily="34" charset="0"/>
              </a:rPr>
              <a:t> МАОУ СОШ №54 </a:t>
            </a:r>
            <a:r>
              <a:rPr lang="ru-RU" sz="3600" dirty="0" err="1" smtClean="0">
                <a:solidFill>
                  <a:srgbClr val="960000"/>
                </a:solidFill>
                <a:latin typeface="Century Gothic" panose="020B0502020202020204" pitchFamily="34" charset="0"/>
              </a:rPr>
              <a:t>г.Томск</a:t>
            </a:r>
            <a:r>
              <a:rPr lang="ru-RU" sz="3600" dirty="0" smtClean="0">
                <a:solidFill>
                  <a:srgbClr val="960000"/>
                </a:solidFill>
                <a:latin typeface="Century Gothic" panose="020B0502020202020204" pitchFamily="34" charset="0"/>
              </a:rPr>
              <a:t>, </a:t>
            </a:r>
            <a:endParaRPr lang="ru-RU" sz="3600" dirty="0" smtClean="0">
              <a:solidFill>
                <a:srgbClr val="96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3600" dirty="0" smtClean="0">
                <a:solidFill>
                  <a:srgbClr val="960000"/>
                </a:solidFill>
                <a:latin typeface="Century Gothic" panose="020B0502020202020204" pitchFamily="34" charset="0"/>
              </a:rPr>
              <a:t>специалист </a:t>
            </a:r>
            <a:r>
              <a:rPr lang="ru-RU" sz="3600" dirty="0" smtClean="0">
                <a:solidFill>
                  <a:srgbClr val="960000"/>
                </a:solidFill>
                <a:latin typeface="Century Gothic" panose="020B0502020202020204" pitchFamily="34" charset="0"/>
              </a:rPr>
              <a:t>аттестационной комиссии</a:t>
            </a:r>
          </a:p>
          <a:p>
            <a:pPr algn="ctr"/>
            <a:endParaRPr lang="ru-RU" sz="4000" dirty="0" smtClean="0">
              <a:solidFill>
                <a:srgbClr val="96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4000" dirty="0" smtClean="0">
                <a:solidFill>
                  <a:srgbClr val="960000"/>
                </a:solidFill>
                <a:latin typeface="Century Gothic" panose="020B0502020202020204" pitchFamily="34" charset="0"/>
              </a:rPr>
              <a:t>Сот. 89138147438</a:t>
            </a:r>
          </a:p>
          <a:p>
            <a:pPr algn="ctr"/>
            <a:r>
              <a:rPr lang="en-US" sz="4000" dirty="0" smtClean="0">
                <a:solidFill>
                  <a:srgbClr val="960000"/>
                </a:solidFill>
                <a:latin typeface="Century Gothic" panose="020B0502020202020204" pitchFamily="34" charset="0"/>
              </a:rPr>
              <a:t>Sh_en71@mail.ru</a:t>
            </a:r>
            <a:endParaRPr lang="ru-RU" sz="4000" dirty="0">
              <a:solidFill>
                <a:srgbClr val="96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0" y="71079"/>
            <a:ext cx="20104100" cy="11217275"/>
            <a:chOff x="-1588" y="-99099"/>
            <a:chExt cx="20105689" cy="1140844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0" y="-99099"/>
              <a:ext cx="20104101" cy="113957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95" b="43952"/>
            <a:stretch/>
          </p:blipFill>
          <p:spPr>
            <a:xfrm>
              <a:off x="-1588" y="10981631"/>
              <a:ext cx="20104100" cy="138896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-1588" y="11186086"/>
              <a:ext cx="20104100" cy="123264"/>
            </a:xfrm>
            <a:prstGeom prst="rect">
              <a:avLst/>
            </a:prstGeom>
            <a:solidFill>
              <a:srgbClr val="6B1420"/>
            </a:solidFill>
            <a:ln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6532" y="3825875"/>
            <a:ext cx="15329445" cy="5357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8" name="Picture 6" descr="https://thumbs.dreamstime.com/b/%D0%BE-%D0%BE%D0%B1%D1%80%D0%B5%D0%BD%D0%BD%D1%8B%D0%B5-%D0%B8%D0%BA%D0%BE%D0%BD%D1%8B-%D0%B8%D0%B7-%D1%83%D1%87%D0%B8-%D0%B8-78148505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908050" y="1587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718051" y="1320298"/>
            <a:ext cx="13411200" cy="144655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637155" algn="ctr"/>
                <a:tab pos="5274310" algn="r"/>
                <a:tab pos="449580" algn="l"/>
              </a:tabLst>
            </a:pPr>
            <a:r>
              <a:rPr lang="ru-RU" sz="4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 позволяет оценить наличие положительной динамики</a:t>
            </a:r>
            <a:r>
              <a:rPr lang="ru-RU" sz="44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50556" y="9502861"/>
            <a:ext cx="4801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заполнения таблицы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7047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588" y="-99099"/>
            <a:ext cx="20105689" cy="11408449"/>
            <a:chOff x="-1588" y="-99099"/>
            <a:chExt cx="20105689" cy="1140844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0" y="-99099"/>
              <a:ext cx="20104101" cy="113957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95" b="43952"/>
            <a:stretch/>
          </p:blipFill>
          <p:spPr>
            <a:xfrm>
              <a:off x="-1588" y="10981631"/>
              <a:ext cx="20104100" cy="138896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-1588" y="11186086"/>
              <a:ext cx="20104100" cy="123264"/>
            </a:xfrm>
            <a:prstGeom prst="rect">
              <a:avLst/>
            </a:prstGeom>
            <a:solidFill>
              <a:srgbClr val="6B1420"/>
            </a:solidFill>
            <a:ln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t="2331" b="4703"/>
          <a:stretch/>
        </p:blipFill>
        <p:spPr>
          <a:xfrm>
            <a:off x="2582862" y="3112434"/>
            <a:ext cx="15546389" cy="7391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6" descr="https://thumbs.dreamstime.com/b/%D0%BE-%D0%BE%D0%B1%D1%80%D0%B5%D0%BD%D0%BD%D1%8B%D0%B5-%D0%B8%D0%BA%D0%BE%D0%BD%D1%8B-%D0%B8%D0%B7-%D1%83%D1%87%D0%B8-%D0%B8-78148505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54026" y="138573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108450" y="1081754"/>
            <a:ext cx="13411200" cy="144655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637155" algn="ctr"/>
                <a:tab pos="5274310" algn="r"/>
                <a:tab pos="449580" algn="l"/>
              </a:tabLst>
            </a:pPr>
            <a:r>
              <a:rPr lang="ru-RU" sz="4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 позволяет оценить наличие </a:t>
            </a:r>
            <a:r>
              <a:rPr lang="ru-RU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положительной динамики (ежегодно разные обучающиеся)</a:t>
            </a:r>
            <a:r>
              <a:rPr lang="ru-RU" sz="44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42250" y="10458411"/>
            <a:ext cx="4801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заполнения таблицы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7166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588" y="-99099"/>
            <a:ext cx="20105689" cy="11408449"/>
            <a:chOff x="-1588" y="-99099"/>
            <a:chExt cx="20105689" cy="1140844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0" y="-99099"/>
              <a:ext cx="20104101" cy="113957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95" b="43952"/>
            <a:stretch/>
          </p:blipFill>
          <p:spPr>
            <a:xfrm>
              <a:off x="-1588" y="10981631"/>
              <a:ext cx="20104100" cy="138896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-1588" y="11186086"/>
              <a:ext cx="20104100" cy="123264"/>
            </a:xfrm>
            <a:prstGeom prst="rect">
              <a:avLst/>
            </a:prstGeom>
            <a:solidFill>
              <a:srgbClr val="6B1420"/>
            </a:solidFill>
            <a:ln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-1588" y="-99099"/>
            <a:ext cx="20105689" cy="11408449"/>
            <a:chOff x="-1588" y="-99099"/>
            <a:chExt cx="20105689" cy="1140844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0" y="-99099"/>
              <a:ext cx="20104101" cy="113957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95" b="43952"/>
            <a:stretch/>
          </p:blipFill>
          <p:spPr>
            <a:xfrm>
              <a:off x="-1588" y="10981631"/>
              <a:ext cx="20104100" cy="138896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-1588" y="11186086"/>
              <a:ext cx="20104100" cy="123264"/>
            </a:xfrm>
            <a:prstGeom prst="rect">
              <a:avLst/>
            </a:prstGeom>
            <a:solidFill>
              <a:srgbClr val="6B1420"/>
            </a:solidFill>
            <a:ln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4718051" y="1320298"/>
            <a:ext cx="13411200" cy="144655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637155" algn="ctr"/>
                <a:tab pos="5274310" algn="r"/>
                <a:tab pos="449580" algn="l"/>
              </a:tabLst>
            </a:pPr>
            <a:r>
              <a:rPr lang="ru-RU" sz="4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 позволяет оценить наличие положительной динамики (ежегодно разные обучающиеся)</a:t>
            </a:r>
            <a:r>
              <a:rPr lang="ru-RU" sz="44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b="5577"/>
          <a:stretch/>
        </p:blipFill>
        <p:spPr>
          <a:xfrm>
            <a:off x="1943920" y="3245229"/>
            <a:ext cx="16154400" cy="70576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6" descr="https://thumbs.dreamstime.com/b/%D0%BE-%D0%BE%D0%B1%D1%80%D0%B5%D0%BD%D0%BD%D1%8B%D0%B5-%D0%B8%D0%BA%D0%BE%D0%BD%D1%8B-%D0%B8%D0%B7-%D1%83%D1%87%D0%B8-%D0%B8-78148505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64882" y="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620422" y="10333498"/>
            <a:ext cx="4801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заполнения таблицы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9109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588" y="-99099"/>
            <a:ext cx="20105689" cy="11408449"/>
            <a:chOff x="-1588" y="-99099"/>
            <a:chExt cx="20105689" cy="1140844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0" y="-99099"/>
              <a:ext cx="20104101" cy="113957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95" b="43952"/>
            <a:stretch/>
          </p:blipFill>
          <p:spPr>
            <a:xfrm>
              <a:off x="-1588" y="10981631"/>
              <a:ext cx="20104100" cy="138896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-1588" y="11186086"/>
              <a:ext cx="20104100" cy="123264"/>
            </a:xfrm>
            <a:prstGeom prst="rect">
              <a:avLst/>
            </a:prstGeom>
            <a:solidFill>
              <a:srgbClr val="6B1420"/>
            </a:solidFill>
            <a:ln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796" y="3342615"/>
            <a:ext cx="16991332" cy="68952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98" name="Picture 2" descr="https://thumbs.dreamstime.com/b/%D0%BE-%D0%BE%D0%B1%D1%80%D0%B5%D0%BD%D0%BD%D1%8B%D0%B5-%D0%B8%D0%BA%D0%BE%D0%BD%D1%8B-%D0%B8%D0%B7-%D1%83%D1%87%D0%B8-%D0%B8-78148505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7894" r="52999" b="6106"/>
          <a:stretch/>
        </p:blipFill>
        <p:spPr bwMode="auto">
          <a:xfrm>
            <a:off x="908049" y="15874"/>
            <a:ext cx="3352801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797975" y="798405"/>
            <a:ext cx="13411200" cy="212365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637155" algn="ctr"/>
                <a:tab pos="5274310" algn="r"/>
                <a:tab pos="449580" algn="l"/>
              </a:tabLst>
            </a:pPr>
            <a:r>
              <a:rPr lang="ru-RU" sz="4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Позволяет оценить наличие положительной динамики (присутствует первичная и вторичная диагностика у одних и тех же обучающихся)</a:t>
            </a:r>
            <a:r>
              <a:rPr lang="ru-RU" sz="44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49764" y="10297730"/>
            <a:ext cx="4801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заполнения таблицы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9712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588" y="-99099"/>
            <a:ext cx="20105689" cy="11408449"/>
            <a:chOff x="-1588" y="-99099"/>
            <a:chExt cx="20105689" cy="1140844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0" y="-99099"/>
              <a:ext cx="20104101" cy="113957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95" b="43952"/>
            <a:stretch/>
          </p:blipFill>
          <p:spPr>
            <a:xfrm>
              <a:off x="-1588" y="10981631"/>
              <a:ext cx="20104100" cy="138896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-1588" y="11186086"/>
              <a:ext cx="20104100" cy="123264"/>
            </a:xfrm>
            <a:prstGeom prst="rect">
              <a:avLst/>
            </a:prstGeom>
            <a:solidFill>
              <a:srgbClr val="6B1420"/>
            </a:solidFill>
            <a:ln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356" y="3012368"/>
            <a:ext cx="15755819" cy="70391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7649764" y="10384800"/>
            <a:ext cx="4801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заполнения таблицы</a:t>
            </a:r>
            <a:endParaRPr lang="ru-RU" sz="2800" dirty="0"/>
          </a:p>
        </p:txBody>
      </p:sp>
      <p:pic>
        <p:nvPicPr>
          <p:cNvPr id="9" name="Picture 2" descr="https://thumbs.dreamstime.com/b/%D0%BE-%D0%BE%D0%B1%D1%80%D0%B5%D0%BD%D0%BD%D1%8B%D0%B5-%D0%B8%D0%BA%D0%BE%D0%BD%D1%8B-%D0%B8%D0%B7-%D1%83%D1%87%D0%B8-%D0%B8-78148505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7894" r="52999" b="6106"/>
          <a:stretch/>
        </p:blipFill>
        <p:spPr bwMode="auto">
          <a:xfrm>
            <a:off x="908049" y="15874"/>
            <a:ext cx="3352801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797975" y="475240"/>
            <a:ext cx="13411200" cy="212365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637155" algn="ctr"/>
                <a:tab pos="5274310" algn="r"/>
                <a:tab pos="449580" algn="l"/>
              </a:tabLst>
            </a:pPr>
            <a:r>
              <a:rPr lang="ru-RU" sz="4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Позволяет оценить наличие положительной динамики (присутствует первичная и вторичная диагностика у одних и тех же обучающихся)</a:t>
            </a:r>
            <a:r>
              <a:rPr lang="ru-RU" sz="44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70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588" y="-99099"/>
            <a:ext cx="20105689" cy="11408449"/>
            <a:chOff x="-1588" y="-99099"/>
            <a:chExt cx="20105689" cy="1140844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0" y="-99099"/>
              <a:ext cx="20104101" cy="113957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95" b="43952"/>
            <a:stretch/>
          </p:blipFill>
          <p:spPr>
            <a:xfrm>
              <a:off x="-1588" y="10981631"/>
              <a:ext cx="20104100" cy="138896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-1588" y="11186086"/>
              <a:ext cx="20104100" cy="123264"/>
            </a:xfrm>
            <a:prstGeom prst="rect">
              <a:avLst/>
            </a:prstGeom>
            <a:solidFill>
              <a:srgbClr val="6B1420"/>
            </a:solidFill>
            <a:ln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7298" y="3051578"/>
            <a:ext cx="13182600" cy="72422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7649764" y="10384800"/>
            <a:ext cx="4801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заполнения таблицы</a:t>
            </a:r>
            <a:endParaRPr lang="ru-RU" sz="2800" dirty="0"/>
          </a:p>
        </p:txBody>
      </p:sp>
      <p:pic>
        <p:nvPicPr>
          <p:cNvPr id="9" name="Picture 2" descr="https://thumbs.dreamstime.com/b/%D0%BE-%D0%BE%D0%B1%D1%80%D0%B5%D0%BD%D0%BD%D1%8B%D0%B5-%D0%B8%D0%BA%D0%BE%D0%BD%D1%8B-%D0%B8%D0%B7-%D1%83%D1%87%D0%B8-%D0%B8-78148505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7894" r="52999" b="6106"/>
          <a:stretch/>
        </p:blipFill>
        <p:spPr bwMode="auto">
          <a:xfrm>
            <a:off x="908049" y="15874"/>
            <a:ext cx="3352801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797975" y="475240"/>
            <a:ext cx="13411200" cy="212365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637155" algn="ctr"/>
                <a:tab pos="5274310" algn="r"/>
                <a:tab pos="449580" algn="l"/>
              </a:tabLst>
            </a:pPr>
            <a:r>
              <a:rPr lang="ru-RU" sz="4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Позволяет оценить наличие положительной динамики (присутствует первичная и вторичная диагностика у одних и тех же обучающихся)</a:t>
            </a:r>
            <a:r>
              <a:rPr lang="ru-RU" sz="44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82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8339</TotalTime>
  <Words>600</Words>
  <Application>Microsoft Office PowerPoint</Application>
  <PresentationFormat>Произвольный</PresentationFormat>
  <Paragraphs>142</Paragraphs>
  <Slides>32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Cambria</vt:lpstr>
      <vt:lpstr>Druk Cyr</vt:lpstr>
      <vt:lpstr>Calibri</vt:lpstr>
      <vt:lpstr>Times New Roman</vt:lpstr>
      <vt:lpstr>Century Gothic</vt:lpstr>
      <vt:lpstr>Arial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Методист</dc:creator>
  <cp:lastModifiedBy>Лена</cp:lastModifiedBy>
  <cp:revision>301</cp:revision>
  <dcterms:created xsi:type="dcterms:W3CDTF">2023-01-13T17:17:54Z</dcterms:created>
  <dcterms:modified xsi:type="dcterms:W3CDTF">2023-10-25T15:55:08Z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