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7" r:id="rId2"/>
    <p:sldId id="27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63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74" r:id="rId2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F252D"/>
    <a:srgbClr val="854746"/>
    <a:srgbClr val="BFA25E"/>
    <a:srgbClr val="0697AD"/>
    <a:srgbClr val="BD9B85"/>
    <a:srgbClr val="00653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46" autoAdjust="0"/>
    <p:restoredTop sz="72063" autoAdjust="0"/>
  </p:normalViewPr>
  <p:slideViewPr>
    <p:cSldViewPr snapToGrid="0" showGuides="1">
      <p:cViewPr varScale="1">
        <p:scale>
          <a:sx n="48" d="100"/>
          <a:sy n="48" d="100"/>
        </p:scale>
        <p:origin x="-1434" y="-90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815" y="0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r">
              <a:defRPr sz="1200"/>
            </a:lvl1pPr>
          </a:lstStyle>
          <a:p>
            <a:fld id="{70D45AFC-4F1A-4DED-9448-7FC0DF748FAB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43" tIns="45222" rIns="90443" bIns="4522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4" y="4777745"/>
            <a:ext cx="5437827" cy="3908064"/>
          </a:xfrm>
          <a:prstGeom prst="rect">
            <a:avLst/>
          </a:prstGeom>
        </p:spPr>
        <p:txBody>
          <a:bodyPr vert="horz" lIns="90443" tIns="45222" rIns="90443" bIns="4522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7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815" y="9429677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r">
              <a:defRPr sz="1200"/>
            </a:lvl1pPr>
          </a:lstStyle>
          <a:p>
            <a:fld id="{A72A013B-037E-4DB9-A903-C3759AE263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0615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A013B-037E-4DB9-A903-C3759AE263B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99323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0E1C7-1ED4-4D41-8773-C527150BB94D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20404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0E1C7-1ED4-4D41-8773-C527150BB94D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58189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0E1C7-1ED4-4D41-8773-C527150BB94D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44794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0E1C7-1ED4-4D41-8773-C527150BB94D}" type="slidenum">
              <a:rPr lang="ru-RU" smtClean="0">
                <a:solidFill>
                  <a:prstClr val="black"/>
                </a:solidFill>
              </a:rPr>
              <a:pPr/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33518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0E1C7-1ED4-4D41-8773-C527150BB94D}" type="slidenum">
              <a:rPr lang="ru-RU" smtClean="0">
                <a:solidFill>
                  <a:prstClr val="black"/>
                </a:solidFill>
              </a:rPr>
              <a:pPr/>
              <a:t>16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12345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0E1C7-1ED4-4D41-8773-C527150BB94D}" type="slidenum">
              <a:rPr lang="ru-RU" smtClean="0">
                <a:solidFill>
                  <a:prstClr val="black"/>
                </a:solidFill>
              </a:rPr>
              <a:pPr/>
              <a:t>17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74615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0E1C7-1ED4-4D41-8773-C527150BB94D}" type="slidenum">
              <a:rPr lang="ru-RU" smtClean="0">
                <a:solidFill>
                  <a:prstClr val="black"/>
                </a:solidFill>
              </a:rPr>
              <a:pPr/>
              <a:t>18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85169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0E1C7-1ED4-4D41-8773-C527150BB94D}" type="slidenum">
              <a:rPr lang="ru-RU" smtClean="0">
                <a:solidFill>
                  <a:prstClr val="black"/>
                </a:solidFill>
              </a:rPr>
              <a:pPr/>
              <a:t>19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88388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0E1C7-1ED4-4D41-8773-C527150BB94D}" type="slidenum">
              <a:rPr lang="ru-RU" smtClean="0">
                <a:solidFill>
                  <a:prstClr val="black"/>
                </a:solidFill>
              </a:rPr>
              <a:pPr/>
              <a:t>20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05408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A013B-037E-4DB9-A903-C3759AE263BD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5001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A013B-037E-4DB9-A903-C3759AE263B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8181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0E1C7-1ED4-4D41-8773-C527150BB94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3536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0E1C7-1ED4-4D41-8773-C527150BB94D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7879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0E1C7-1ED4-4D41-8773-C527150BB94D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1559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0E1C7-1ED4-4D41-8773-C527150BB94D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04598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0E1C7-1ED4-4D41-8773-C527150BB94D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00833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0E1C7-1ED4-4D41-8773-C527150BB94D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17963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0E1C7-1ED4-4D41-8773-C527150BB94D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1189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5657-BB1B-4BAD-9FF2-EDE3451B7D05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CA27-1922-48D6-BB14-AF1210E567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747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5657-BB1B-4BAD-9FF2-EDE3451B7D05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CA27-1922-48D6-BB14-AF1210E567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4186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5657-BB1B-4BAD-9FF2-EDE3451B7D05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CA27-1922-48D6-BB14-AF1210E567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1301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5657-BB1B-4BAD-9FF2-EDE3451B7D05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CA27-1922-48D6-BB14-AF1210E567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4583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5657-BB1B-4BAD-9FF2-EDE3451B7D05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CA27-1922-48D6-BB14-AF1210E567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3607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5657-BB1B-4BAD-9FF2-EDE3451B7D05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CA27-1922-48D6-BB14-AF1210E567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907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5657-BB1B-4BAD-9FF2-EDE3451B7D05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CA27-1922-48D6-BB14-AF1210E567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7000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5657-BB1B-4BAD-9FF2-EDE3451B7D05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CA27-1922-48D6-BB14-AF1210E567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3673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5657-BB1B-4BAD-9FF2-EDE3451B7D05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CA27-1922-48D6-BB14-AF1210E567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9078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5657-BB1B-4BAD-9FF2-EDE3451B7D05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CA27-1922-48D6-BB14-AF1210E567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018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5657-BB1B-4BAD-9FF2-EDE3451B7D05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CA27-1922-48D6-BB14-AF1210E567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6260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A5657-BB1B-4BAD-9FF2-EDE3451B7D05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1CA27-1922-48D6-BB14-AF1210E567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8251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lck.ru/36CxG3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/>
          <p:cNvSpPr txBox="1"/>
          <p:nvPr/>
        </p:nvSpPr>
        <p:spPr>
          <a:xfrm>
            <a:off x="271671" y="2571362"/>
            <a:ext cx="9487472" cy="221599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Приказ </a:t>
            </a:r>
            <a:r>
              <a:rPr lang="ru-RU" sz="2400" dirty="0" err="1">
                <a:solidFill>
                  <a:schemeClr val="bg1"/>
                </a:solidFill>
              </a:rPr>
              <a:t>Минпросвещения</a:t>
            </a:r>
            <a:r>
              <a:rPr lang="ru-RU" sz="2400" dirty="0">
                <a:solidFill>
                  <a:schemeClr val="bg1"/>
                </a:solidFill>
              </a:rPr>
              <a:t> России от </a:t>
            </a:r>
            <a:r>
              <a:rPr lang="ru-RU" sz="2400" dirty="0" smtClean="0">
                <a:solidFill>
                  <a:schemeClr val="bg1"/>
                </a:solidFill>
              </a:rPr>
              <a:t>24.03.2023 N </a:t>
            </a:r>
            <a:r>
              <a:rPr lang="ru-RU" sz="2400" dirty="0">
                <a:solidFill>
                  <a:schemeClr val="bg1"/>
                </a:solidFill>
              </a:rPr>
              <a:t>196</a:t>
            </a:r>
          </a:p>
          <a:p>
            <a:pPr algn="ctr"/>
            <a:r>
              <a:rPr lang="ru-RU" sz="2400" dirty="0">
                <a:solidFill>
                  <a:schemeClr val="bg1"/>
                </a:solidFill>
              </a:rPr>
              <a:t>"Об утверждении Порядка </a:t>
            </a:r>
            <a:r>
              <a:rPr lang="ru-RU" sz="2400" dirty="0" smtClean="0">
                <a:solidFill>
                  <a:schemeClr val="bg1"/>
                </a:solidFill>
              </a:rPr>
              <a:t>проведения аттестации </a:t>
            </a:r>
            <a:r>
              <a:rPr lang="ru-RU" sz="2400" dirty="0">
                <a:solidFill>
                  <a:schemeClr val="bg1"/>
                </a:solidFill>
              </a:rPr>
              <a:t>педагогических </a:t>
            </a:r>
            <a:r>
              <a:rPr lang="ru-RU" sz="2400" dirty="0" smtClean="0">
                <a:solidFill>
                  <a:schemeClr val="bg1"/>
                </a:solidFill>
              </a:rPr>
              <a:t>работников организаций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smtClean="0">
                <a:solidFill>
                  <a:schemeClr val="bg1"/>
                </a:solidFill>
              </a:rPr>
              <a:t>осуществляющих образовательную деятельность» (</a:t>
            </a:r>
            <a:r>
              <a:rPr lang="ru-RU" sz="2400" dirty="0">
                <a:solidFill>
                  <a:schemeClr val="bg1"/>
                </a:solidFill>
              </a:rPr>
              <a:t>Зарегистрировано в Минюсте </a:t>
            </a:r>
            <a:r>
              <a:rPr lang="ru-RU" sz="2400" dirty="0" smtClean="0">
                <a:solidFill>
                  <a:schemeClr val="bg1"/>
                </a:solidFill>
              </a:rPr>
              <a:t>России  02.06.2023 </a:t>
            </a:r>
            <a:r>
              <a:rPr lang="ru-RU" sz="2400" dirty="0">
                <a:solidFill>
                  <a:schemeClr val="bg1"/>
                </a:solidFill>
              </a:rPr>
              <a:t>N 73696</a:t>
            </a:r>
            <a:r>
              <a:rPr lang="ru-RU" sz="2400" dirty="0" smtClean="0">
                <a:solidFill>
                  <a:schemeClr val="bg1"/>
                </a:solidFill>
              </a:rPr>
              <a:t>) Настоящий </a:t>
            </a:r>
            <a:r>
              <a:rPr lang="ru-RU" sz="2400" dirty="0">
                <a:solidFill>
                  <a:schemeClr val="bg1"/>
                </a:solidFill>
              </a:rPr>
              <a:t>приказ вступает в силу </a:t>
            </a:r>
            <a:r>
              <a:rPr lang="ru-RU" sz="2400" u="sng" dirty="0">
                <a:solidFill>
                  <a:schemeClr val="bg1"/>
                </a:solidFill>
              </a:rPr>
              <a:t>с 1 сентября 2023 г. </a:t>
            </a:r>
            <a:endParaRPr lang="ru-RU" sz="2400" u="sng" dirty="0" smtClean="0">
              <a:solidFill>
                <a:schemeClr val="bg1"/>
              </a:solidFill>
            </a:endParaRPr>
          </a:p>
          <a:p>
            <a:pPr algn="ctr"/>
            <a:r>
              <a:rPr lang="ru-RU" sz="2400" u="sng" dirty="0" smtClean="0">
                <a:solidFill>
                  <a:schemeClr val="bg1"/>
                </a:solidFill>
              </a:rPr>
              <a:t>и </a:t>
            </a:r>
            <a:r>
              <a:rPr lang="ru-RU" sz="2400" u="sng" dirty="0">
                <a:solidFill>
                  <a:schemeClr val="bg1"/>
                </a:solidFill>
              </a:rPr>
              <a:t>действует до 31 августа 2029 года.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59143" y="2433958"/>
            <a:ext cx="2344188" cy="2344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68801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354888" y="6309321"/>
            <a:ext cx="2133600" cy="365125"/>
          </a:xfrm>
        </p:spPr>
        <p:txBody>
          <a:bodyPr/>
          <a:lstStyle/>
          <a:p>
            <a:fld id="{B46B9D09-C74D-4F7A-A3BD-940A6A18E41D}" type="slidenum">
              <a:rPr lang="ru-RU" sz="1800">
                <a:solidFill>
                  <a:srgbClr val="4BACC6">
                    <a:lumMod val="75000"/>
                  </a:srgbClr>
                </a:solidFill>
              </a:rPr>
              <a:pPr/>
              <a:t>10</a:t>
            </a:fld>
            <a:endParaRPr lang="ru-RU" sz="1800" dirty="0">
              <a:solidFill>
                <a:srgbClr val="4BACC6">
                  <a:lumMod val="75000"/>
                </a:srgb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345519" y="265930"/>
            <a:ext cx="111723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prstClr val="black"/>
                </a:solidFill>
              </a:rPr>
              <a:t> </a:t>
            </a:r>
            <a:r>
              <a:rPr lang="ru-RU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35. </a:t>
            </a:r>
            <a:r>
              <a:rPr lang="ru-RU" sz="2000" dirty="0">
                <a:solidFill>
                  <a:srgbClr val="FF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Первая</a:t>
            </a:r>
            <a:r>
              <a:rPr lang="ru-RU" sz="2000" spc="-35" dirty="0">
                <a:solidFill>
                  <a:srgbClr val="FF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квалификационная</a:t>
            </a:r>
            <a:r>
              <a:rPr lang="ru-RU" sz="2000" spc="-15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000" spc="-1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категория </a:t>
            </a:r>
            <a:r>
              <a:rPr lang="ru-RU" sz="20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педагогическим</a:t>
            </a:r>
            <a:r>
              <a:rPr lang="ru-RU" sz="2000" spc="-5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работникам</a:t>
            </a:r>
            <a:r>
              <a:rPr lang="ru-RU" sz="2000" spc="-55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устанавливается</a:t>
            </a:r>
            <a:r>
              <a:rPr lang="ru-RU" sz="2000" spc="-8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на</a:t>
            </a:r>
            <a:r>
              <a:rPr lang="ru-RU" sz="2000" spc="-7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000" spc="-1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основе </a:t>
            </a:r>
            <a:r>
              <a:rPr lang="ru-RU" sz="20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следующих</a:t>
            </a:r>
            <a:r>
              <a:rPr lang="ru-RU" sz="2000" spc="-6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показателей</a:t>
            </a:r>
            <a:r>
              <a:rPr lang="ru-RU" sz="2000" b="1" spc="-80" dirty="0">
                <a:solidFill>
                  <a:srgbClr val="0070C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их</a:t>
            </a:r>
            <a:r>
              <a:rPr lang="ru-RU" sz="2000" b="1" spc="-55" dirty="0">
                <a:solidFill>
                  <a:srgbClr val="0070C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000" b="1" spc="-10" dirty="0">
                <a:solidFill>
                  <a:srgbClr val="0070C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профессиональной деятельности:</a:t>
            </a:r>
            <a:endParaRPr lang="ru-RU" sz="2000" b="1" dirty="0">
              <a:solidFill>
                <a:srgbClr val="0070C0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8763" y="1073426"/>
            <a:ext cx="1118965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spc="-10" dirty="0">
                <a:solidFill>
                  <a:srgbClr val="FF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стабильных</a:t>
            </a:r>
            <a:r>
              <a:rPr lang="ru-RU" sz="2400" spc="5" dirty="0">
                <a:solidFill>
                  <a:srgbClr val="FF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400" spc="-10" dirty="0">
                <a:solidFill>
                  <a:srgbClr val="FF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положительных</a:t>
            </a:r>
            <a:r>
              <a:rPr lang="ru-RU" sz="2400" spc="-35" dirty="0">
                <a:solidFill>
                  <a:srgbClr val="FF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400" spc="-10" dirty="0">
                <a:solidFill>
                  <a:srgbClr val="FF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результатов</a:t>
            </a:r>
            <a:r>
              <a:rPr lang="ru-RU" sz="2400" spc="10" dirty="0">
                <a:solidFill>
                  <a:srgbClr val="FF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400" spc="-1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освоения </a:t>
            </a:r>
            <a:r>
              <a:rPr lang="ru-RU" sz="24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обучающимися</a:t>
            </a:r>
            <a:r>
              <a:rPr lang="ru-RU" sz="2400" spc="-3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образовательных</a:t>
            </a:r>
            <a:r>
              <a:rPr lang="ru-RU" sz="2400" spc="-4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программ,</a:t>
            </a:r>
            <a:r>
              <a:rPr lang="ru-RU" sz="2400" spc="-35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rgbClr val="0070C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в</a:t>
            </a:r>
            <a:r>
              <a:rPr lang="ru-RU" sz="2400" b="1" spc="-35" dirty="0">
                <a:solidFill>
                  <a:srgbClr val="0070C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rgbClr val="0070C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том</a:t>
            </a:r>
            <a:r>
              <a:rPr lang="ru-RU" sz="2400" b="1" spc="-45" dirty="0">
                <a:solidFill>
                  <a:srgbClr val="0070C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400" b="1" spc="-10" dirty="0">
                <a:solidFill>
                  <a:srgbClr val="0070C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числе </a:t>
            </a:r>
            <a:r>
              <a:rPr lang="ru-RU" sz="2400" b="1" dirty="0">
                <a:solidFill>
                  <a:srgbClr val="0070C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в</a:t>
            </a:r>
            <a:r>
              <a:rPr lang="ru-RU" sz="2400" b="1" spc="-65" dirty="0">
                <a:solidFill>
                  <a:srgbClr val="0070C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rgbClr val="0070C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области</a:t>
            </a:r>
            <a:r>
              <a:rPr lang="ru-RU" sz="2400" b="1" spc="-65" dirty="0">
                <a:solidFill>
                  <a:srgbClr val="0070C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rgbClr val="0070C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искусств,</a:t>
            </a:r>
            <a:r>
              <a:rPr lang="ru-RU" sz="2400" b="1" spc="-55" dirty="0">
                <a:solidFill>
                  <a:srgbClr val="0070C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rgbClr val="0070C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физической</a:t>
            </a:r>
            <a:r>
              <a:rPr lang="ru-RU" sz="2400" b="1" spc="-50" dirty="0">
                <a:solidFill>
                  <a:srgbClr val="0070C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rgbClr val="0070C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культуры</a:t>
            </a:r>
            <a:r>
              <a:rPr lang="ru-RU" sz="2400" b="1" spc="-50" dirty="0">
                <a:solidFill>
                  <a:srgbClr val="0070C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rgbClr val="0070C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и</a:t>
            </a:r>
            <a:r>
              <a:rPr lang="ru-RU" sz="2400" b="1" spc="-50" dirty="0">
                <a:solidFill>
                  <a:srgbClr val="0070C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400" b="1" spc="-10" dirty="0">
                <a:solidFill>
                  <a:srgbClr val="0070C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спорта, </a:t>
            </a:r>
            <a:r>
              <a:rPr lang="ru-RU" sz="24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по</a:t>
            </a:r>
            <a:r>
              <a:rPr lang="ru-RU" sz="2400" spc="-5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итогам</a:t>
            </a:r>
            <a:r>
              <a:rPr lang="ru-RU" sz="2400" spc="-45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мониторингов</a:t>
            </a:r>
            <a:r>
              <a:rPr lang="ru-RU" sz="2400" spc="-45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и</a:t>
            </a:r>
            <a:r>
              <a:rPr lang="ru-RU" sz="2400" spc="-35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иных</a:t>
            </a:r>
            <a:r>
              <a:rPr lang="ru-RU" sz="2400" spc="-4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форм</a:t>
            </a:r>
            <a:r>
              <a:rPr lang="ru-RU" sz="2400" spc="-45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контроля, </a:t>
            </a:r>
            <a:r>
              <a:rPr lang="ru-RU" sz="2400" dirty="0">
                <a:solidFill>
                  <a:srgbClr val="FF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проводимых организацией;</a:t>
            </a:r>
          </a:p>
          <a:p>
            <a:pPr algn="just">
              <a:buFontTx/>
              <a:buChar char="-"/>
            </a:pPr>
            <a:r>
              <a:rPr lang="ru-RU" sz="2400" spc="-10" dirty="0" smtClean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400" spc="-10" dirty="0" smtClean="0">
                <a:solidFill>
                  <a:srgbClr val="FF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стабильных</a:t>
            </a:r>
            <a:r>
              <a:rPr lang="ru-RU" sz="2400" spc="5" dirty="0" smtClean="0">
                <a:solidFill>
                  <a:srgbClr val="FF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400" spc="-10" dirty="0">
                <a:solidFill>
                  <a:srgbClr val="FF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положительных</a:t>
            </a:r>
            <a:r>
              <a:rPr lang="ru-RU" sz="2400" spc="-35" dirty="0">
                <a:solidFill>
                  <a:srgbClr val="FF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400" spc="-10" dirty="0">
                <a:solidFill>
                  <a:srgbClr val="FF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результатов</a:t>
            </a:r>
            <a:r>
              <a:rPr lang="ru-RU" sz="2400" spc="10" dirty="0">
                <a:solidFill>
                  <a:srgbClr val="FF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400" spc="-1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освоения </a:t>
            </a:r>
            <a:r>
              <a:rPr lang="ru-RU" sz="24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обучающимися</a:t>
            </a:r>
            <a:r>
              <a:rPr lang="ru-RU" sz="2400" spc="-4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образовательных</a:t>
            </a:r>
            <a:r>
              <a:rPr lang="ru-RU" sz="2400" spc="-55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программ</a:t>
            </a:r>
            <a:r>
              <a:rPr lang="ru-RU" sz="2400" spc="-5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по</a:t>
            </a:r>
            <a:r>
              <a:rPr lang="ru-RU" sz="2400" spc="-65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итогам мониторинга системы образования, проводимого в</a:t>
            </a:r>
            <a:r>
              <a:rPr lang="ru-RU" sz="2400" spc="-55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порядке,</a:t>
            </a:r>
            <a:r>
              <a:rPr lang="ru-RU" sz="2400" spc="-5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установленном</a:t>
            </a:r>
            <a:r>
              <a:rPr lang="ru-RU" sz="2400" spc="-8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Правительством</a:t>
            </a:r>
            <a:r>
              <a:rPr lang="ru-RU" sz="2400" spc="-4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400" spc="-2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РФ</a:t>
            </a:r>
            <a:r>
              <a:rPr lang="ru-RU" sz="2400" spc="-20" baseline="300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5</a:t>
            </a:r>
            <a:r>
              <a:rPr lang="ru-RU" sz="2400" spc="-2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;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выявления </a:t>
            </a:r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развития у обучающихся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способностей к научной (интеллектуальной), творческой, физкультурно-спортивной деятельности;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личного вклада в повышение качества образования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совершенствования методов обучения и воспитания, </a:t>
            </a:r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транслирования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в педагогических коллективах </a:t>
            </a:r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опыта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практических результатов своей профессиональной деятельности, активного </a:t>
            </a:r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участия в работе методических объединений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педагогических работников организации.</a:t>
            </a:r>
          </a:p>
          <a:p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sz="1400" i="1" spc="8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Постановление</a:t>
            </a:r>
            <a:r>
              <a:rPr lang="ru-RU" sz="1400" i="1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Правительства</a:t>
            </a:r>
            <a:r>
              <a:rPr lang="ru-RU" sz="1400" i="1" spc="-2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РФ</a:t>
            </a:r>
            <a:r>
              <a:rPr lang="ru-RU" sz="1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</a:t>
            </a:r>
            <a:r>
              <a:rPr lang="ru-RU" sz="1400" i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sz="1400" i="1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августа</a:t>
            </a:r>
            <a:r>
              <a:rPr lang="ru-RU" sz="1400" i="1" spc="-2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2013</a:t>
            </a:r>
            <a:r>
              <a:rPr lang="ru-RU" sz="1400" i="1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</a:t>
            </a:r>
            <a:r>
              <a:rPr lang="ru-RU" sz="1400" i="1" spc="-3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z="1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662 "Об осуществлении мониторинга системы образования".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1203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354888" y="6309321"/>
            <a:ext cx="2133600" cy="365125"/>
          </a:xfrm>
        </p:spPr>
        <p:txBody>
          <a:bodyPr/>
          <a:lstStyle/>
          <a:p>
            <a:fld id="{B46B9D09-C74D-4F7A-A3BD-940A6A18E41D}" type="slidenum">
              <a:rPr lang="ru-RU" sz="1800">
                <a:solidFill>
                  <a:srgbClr val="4BACC6">
                    <a:lumMod val="75000"/>
                  </a:srgbClr>
                </a:solidFill>
              </a:rPr>
              <a:pPr/>
              <a:t>11</a:t>
            </a:fld>
            <a:endParaRPr lang="ru-RU" sz="1800" dirty="0">
              <a:solidFill>
                <a:srgbClr val="4BACC6">
                  <a:lumMod val="75000"/>
                </a:srgb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714894" y="119100"/>
            <a:ext cx="11072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prstClr val="black"/>
                </a:solidFill>
              </a:rPr>
              <a:t> </a:t>
            </a:r>
            <a:r>
              <a:rPr lang="ru-RU" sz="2400" b="1" dirty="0">
                <a:solidFill>
                  <a:prstClr val="black"/>
                </a:solidFill>
              </a:rPr>
              <a:t>36. </a:t>
            </a:r>
            <a:r>
              <a:rPr lang="ru-RU" sz="2400" dirty="0">
                <a:solidFill>
                  <a:srgbClr val="FF0000"/>
                </a:solidFill>
              </a:rPr>
              <a:t>Высшая</a:t>
            </a:r>
            <a:r>
              <a:rPr lang="ru-RU" sz="2400" dirty="0"/>
              <a:t> квалификационная категория педагогическим работникам устанавливается на основе </a:t>
            </a:r>
            <a:r>
              <a:rPr lang="ru-RU" sz="2400" b="1" dirty="0">
                <a:solidFill>
                  <a:srgbClr val="0070C0"/>
                </a:solidFill>
              </a:rPr>
              <a:t>следующих показателей их профессиональной деятельности: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98174" y="1260643"/>
            <a:ext cx="11648661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sz="2700" dirty="0">
                <a:solidFill>
                  <a:srgbClr val="FF0000"/>
                </a:solidFill>
              </a:rPr>
              <a:t>достижения</a:t>
            </a:r>
            <a:r>
              <a:rPr lang="ru-RU" sz="2700" dirty="0"/>
              <a:t> обучающимися </a:t>
            </a:r>
            <a:r>
              <a:rPr lang="ru-RU" sz="2700" dirty="0">
                <a:solidFill>
                  <a:srgbClr val="FF0000"/>
                </a:solidFill>
              </a:rPr>
              <a:t>положительной динамики </a:t>
            </a:r>
            <a:r>
              <a:rPr lang="ru-RU" sz="2700" dirty="0"/>
              <a:t>результатов освоения образовательных программ, в том числе в области искусств, физической культуры и спорта, </a:t>
            </a:r>
            <a:r>
              <a:rPr lang="ru-RU" sz="2700" dirty="0">
                <a:solidFill>
                  <a:srgbClr val="FF0000"/>
                </a:solidFill>
              </a:rPr>
              <a:t>по итогам мониторингов, проводимых организацией</a:t>
            </a:r>
            <a:r>
              <a:rPr lang="ru-RU" sz="2700" dirty="0"/>
              <a:t>;</a:t>
            </a:r>
          </a:p>
          <a:p>
            <a:pPr marL="285750" indent="-285750" algn="just">
              <a:buFontTx/>
              <a:buChar char="-"/>
            </a:pPr>
            <a:r>
              <a:rPr lang="ru-RU" sz="2700" dirty="0"/>
              <a:t> </a:t>
            </a:r>
            <a:r>
              <a:rPr lang="ru-RU" sz="2700" dirty="0">
                <a:solidFill>
                  <a:srgbClr val="FF0000"/>
                </a:solidFill>
              </a:rPr>
              <a:t>достижения </a:t>
            </a:r>
            <a:r>
              <a:rPr lang="ru-RU" sz="2700" dirty="0"/>
              <a:t>обучающимися</a:t>
            </a:r>
            <a:r>
              <a:rPr lang="ru-RU" sz="2700" dirty="0">
                <a:solidFill>
                  <a:srgbClr val="FF0000"/>
                </a:solidFill>
              </a:rPr>
              <a:t> </a:t>
            </a:r>
            <a:r>
              <a:rPr lang="ru-RU" sz="2700" dirty="0"/>
              <a:t>положительных результатов освоения образовательных программ </a:t>
            </a:r>
            <a:r>
              <a:rPr lang="ru-RU" sz="2700" dirty="0">
                <a:solidFill>
                  <a:srgbClr val="FF0000"/>
                </a:solidFill>
              </a:rPr>
              <a:t>по итогам мониторинга системы образования</a:t>
            </a:r>
            <a:r>
              <a:rPr lang="ru-RU" sz="2700" dirty="0"/>
              <a:t>, проводимого в порядке, установленном Правительством РФ</a:t>
            </a:r>
            <a:r>
              <a:rPr lang="ru-RU" sz="2700" baseline="30000" dirty="0"/>
              <a:t>6</a:t>
            </a:r>
            <a:r>
              <a:rPr lang="ru-RU" sz="2700" dirty="0"/>
              <a:t>; </a:t>
            </a:r>
          </a:p>
          <a:p>
            <a:pPr marL="285750" indent="-285750" algn="just">
              <a:buFontTx/>
              <a:buChar char="-"/>
            </a:pPr>
            <a:r>
              <a:rPr lang="ru-RU" sz="2700" dirty="0">
                <a:solidFill>
                  <a:srgbClr val="FF0000"/>
                </a:solidFill>
              </a:rPr>
              <a:t>выявления и развития способностей </a:t>
            </a:r>
            <a:r>
              <a:rPr lang="ru-RU" sz="2700" dirty="0"/>
              <a:t>обучающихся в научной (интеллектуальной), творческой, физкультурно-спортивной деятельности, а также их участия в олимпиадах, конкурсах, фестивалях, соревнованиях</a:t>
            </a:r>
            <a:r>
              <a:rPr lang="ru-RU" sz="2700" dirty="0" smtClean="0"/>
              <a:t>;</a:t>
            </a:r>
          </a:p>
          <a:p>
            <a:pPr marL="285750" indent="-285750" algn="just">
              <a:buFontTx/>
              <a:buChar char="-"/>
            </a:pPr>
            <a:endParaRPr lang="ru-RU" sz="2700" dirty="0"/>
          </a:p>
          <a:p>
            <a:r>
              <a:rPr lang="ru-RU" sz="2000" i="1" baseline="30000" dirty="0" smtClean="0"/>
              <a:t>6</a:t>
            </a:r>
            <a:r>
              <a:rPr lang="ru-RU" sz="2000" i="1" dirty="0" smtClean="0"/>
              <a:t> </a:t>
            </a:r>
            <a:r>
              <a:rPr lang="ru-RU" sz="2000" i="1" dirty="0"/>
              <a:t>Постановление Правительства РФ от 5 августа 2013 г.N662</a:t>
            </a:r>
            <a:endParaRPr lang="ru-RU" sz="2000" dirty="0"/>
          </a:p>
          <a:p>
            <a:r>
              <a:rPr lang="ru-RU" sz="2000" i="1" dirty="0"/>
              <a:t>"Об осуществлении мониторинга системы образования".</a:t>
            </a:r>
            <a:endParaRPr lang="ru-RU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0069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354888" y="6309321"/>
            <a:ext cx="2133600" cy="365125"/>
          </a:xfrm>
        </p:spPr>
        <p:txBody>
          <a:bodyPr/>
          <a:lstStyle/>
          <a:p>
            <a:fld id="{B46B9D09-C74D-4F7A-A3BD-940A6A18E41D}" type="slidenum">
              <a:rPr lang="ru-RU" sz="1800">
                <a:solidFill>
                  <a:srgbClr val="4BACC6">
                    <a:lumMod val="75000"/>
                  </a:srgbClr>
                </a:solidFill>
              </a:rPr>
              <a:pPr/>
              <a:t>12</a:t>
            </a:fld>
            <a:endParaRPr lang="ru-RU" sz="1800" dirty="0">
              <a:solidFill>
                <a:srgbClr val="4BACC6">
                  <a:lumMod val="75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8053" y="1781902"/>
            <a:ext cx="11608903" cy="43486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marR="194310" algn="just">
              <a:lnSpc>
                <a:spcPct val="97000"/>
              </a:lnSpc>
              <a:spcBef>
                <a:spcPts val="625"/>
              </a:spcBef>
            </a:pPr>
            <a:r>
              <a:rPr lang="ru-RU" sz="28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- </a:t>
            </a:r>
            <a:r>
              <a:rPr lang="ru-RU" sz="2800" dirty="0">
                <a:solidFill>
                  <a:srgbClr val="FF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личного вклада </a:t>
            </a:r>
            <a:r>
              <a:rPr lang="ru-RU" sz="28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в </a:t>
            </a:r>
            <a:r>
              <a:rPr lang="ru-RU" sz="2800" dirty="0">
                <a:solidFill>
                  <a:srgbClr val="FF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повышение качества образования</a:t>
            </a:r>
            <a:r>
              <a:rPr lang="ru-RU" sz="28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, </a:t>
            </a:r>
            <a:r>
              <a:rPr lang="ru-RU" sz="2800" dirty="0">
                <a:solidFill>
                  <a:srgbClr val="FF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совершенствования</a:t>
            </a:r>
            <a:r>
              <a:rPr lang="ru-RU" sz="2800" spc="-55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методов</a:t>
            </a:r>
            <a:r>
              <a:rPr lang="ru-RU" sz="2800" spc="-7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обучения</a:t>
            </a:r>
            <a:r>
              <a:rPr lang="ru-RU" sz="2800" spc="-55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и</a:t>
            </a:r>
            <a:r>
              <a:rPr lang="ru-RU" sz="2800" spc="-5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воспитания, и </a:t>
            </a:r>
            <a:r>
              <a:rPr lang="ru-RU" sz="2800" dirty="0">
                <a:solidFill>
                  <a:srgbClr val="FF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продуктивного использования новых образовательных технологий,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транслирования </a:t>
            </a:r>
            <a:r>
              <a:rPr lang="ru-RU" sz="2800" dirty="0" smtClean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в </a:t>
            </a:r>
            <a:r>
              <a:rPr lang="ru-RU" sz="28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педагогических коллективах </a:t>
            </a:r>
            <a:r>
              <a:rPr lang="ru-RU" sz="2800" dirty="0">
                <a:solidFill>
                  <a:srgbClr val="FF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опыта </a:t>
            </a:r>
            <a:r>
              <a:rPr lang="ru-RU" sz="28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практических результатов</a:t>
            </a:r>
            <a:r>
              <a:rPr lang="ru-RU" sz="2800" spc="-8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своей</a:t>
            </a:r>
            <a:r>
              <a:rPr lang="ru-RU" sz="2800" spc="-8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профессиональной</a:t>
            </a:r>
            <a:r>
              <a:rPr lang="ru-RU" sz="2800" spc="-8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деятельности, в том числе </a:t>
            </a:r>
            <a:r>
              <a:rPr lang="ru-RU" sz="2800" dirty="0">
                <a:solidFill>
                  <a:srgbClr val="FF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экспериментальной и инновационной;</a:t>
            </a:r>
          </a:p>
          <a:p>
            <a:pPr marL="92075" marR="119380" algn="just">
              <a:lnSpc>
                <a:spcPct val="97000"/>
              </a:lnSpc>
              <a:spcBef>
                <a:spcPts val="615"/>
              </a:spcBef>
            </a:pPr>
            <a:r>
              <a:rPr lang="ru-RU" sz="28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- активного </a:t>
            </a:r>
            <a:r>
              <a:rPr lang="ru-RU" sz="2800" dirty="0">
                <a:solidFill>
                  <a:srgbClr val="FF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участия в работе методических </a:t>
            </a:r>
            <a:r>
              <a:rPr lang="ru-RU" sz="2800" spc="-10" dirty="0">
                <a:solidFill>
                  <a:srgbClr val="FF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объединений</a:t>
            </a:r>
            <a:r>
              <a:rPr lang="ru-RU" sz="2800" spc="-70" dirty="0">
                <a:solidFill>
                  <a:srgbClr val="FF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800" spc="-1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педагогических</a:t>
            </a:r>
            <a:r>
              <a:rPr lang="ru-RU" sz="2800" spc="-7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800" spc="-1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работников</a:t>
            </a:r>
            <a:r>
              <a:rPr lang="ru-RU" sz="2800" spc="-7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800" spc="-1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организаций, </a:t>
            </a:r>
            <a:r>
              <a:rPr lang="ru-RU" sz="28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в </a:t>
            </a:r>
            <a:r>
              <a:rPr lang="ru-RU" sz="2800" dirty="0">
                <a:solidFill>
                  <a:srgbClr val="FF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разработке программно-методического сопровождения</a:t>
            </a:r>
            <a:r>
              <a:rPr lang="ru-RU" sz="2800" spc="-80" dirty="0">
                <a:solidFill>
                  <a:srgbClr val="FF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образовательного</a:t>
            </a:r>
            <a:r>
              <a:rPr lang="ru-RU" sz="2800" spc="-8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процесса, </a:t>
            </a:r>
            <a:r>
              <a:rPr lang="ru-RU" sz="2800" dirty="0">
                <a:solidFill>
                  <a:srgbClr val="FF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профессиональных конкурсах</a:t>
            </a:r>
            <a:r>
              <a:rPr lang="ru-RU" sz="28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 flipV="1">
            <a:off x="395756" y="325708"/>
            <a:ext cx="113324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prstClr val="black"/>
                </a:solidFill>
              </a:rPr>
              <a:t> 36. </a:t>
            </a:r>
            <a:r>
              <a:rPr lang="ru-RU" sz="2400" dirty="0">
                <a:solidFill>
                  <a:srgbClr val="FF0000"/>
                </a:solidFill>
              </a:rPr>
              <a:t>Высшая </a:t>
            </a:r>
            <a:r>
              <a:rPr lang="ru-RU" sz="2400" dirty="0"/>
              <a:t>квалификационная категория педагогическим работникам устанавливается на основе </a:t>
            </a:r>
            <a:r>
              <a:rPr lang="ru-RU" sz="2400" b="1" dirty="0">
                <a:solidFill>
                  <a:srgbClr val="0070C0"/>
                </a:solidFill>
              </a:rPr>
              <a:t>следующих показателей их профессиональной деятельности:</a:t>
            </a:r>
          </a:p>
        </p:txBody>
      </p:sp>
    </p:spTree>
    <p:extLst>
      <p:ext uri="{BB962C8B-B14F-4D97-AF65-F5344CB8AC3E}">
        <p14:creationId xmlns:p14="http://schemas.microsoft.com/office/powerpoint/2010/main" xmlns="" val="1682926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>
            <a:spLocks/>
          </p:cNvSpPr>
          <p:nvPr/>
        </p:nvSpPr>
        <p:spPr bwMode="auto">
          <a:xfrm>
            <a:off x="463296" y="1253175"/>
            <a:ext cx="6108193" cy="5285737"/>
          </a:xfrm>
          <a:custGeom>
            <a:avLst/>
            <a:gdLst/>
            <a:ahLst/>
            <a:cxnLst>
              <a:cxn ang="0">
                <a:pos x="0" y="543"/>
              </a:cxn>
              <a:cxn ang="0">
                <a:pos x="0" y="517"/>
              </a:cxn>
              <a:cxn ang="0">
                <a:pos x="6" y="461"/>
              </a:cxn>
              <a:cxn ang="0">
                <a:pos x="17" y="408"/>
              </a:cxn>
              <a:cxn ang="0">
                <a:pos x="33" y="357"/>
              </a:cxn>
              <a:cxn ang="0">
                <a:pos x="53" y="309"/>
              </a:cxn>
              <a:cxn ang="0">
                <a:pos x="79" y="261"/>
              </a:cxn>
              <a:cxn ang="0">
                <a:pos x="109" y="219"/>
              </a:cxn>
              <a:cxn ang="0">
                <a:pos x="142" y="178"/>
              </a:cxn>
              <a:cxn ang="0">
                <a:pos x="178" y="142"/>
              </a:cxn>
              <a:cxn ang="0">
                <a:pos x="219" y="109"/>
              </a:cxn>
              <a:cxn ang="0">
                <a:pos x="261" y="79"/>
              </a:cxn>
              <a:cxn ang="0">
                <a:pos x="308" y="54"/>
              </a:cxn>
              <a:cxn ang="0">
                <a:pos x="357" y="33"/>
              </a:cxn>
              <a:cxn ang="0">
                <a:pos x="408" y="17"/>
              </a:cxn>
              <a:cxn ang="0">
                <a:pos x="461" y="6"/>
              </a:cxn>
              <a:cxn ang="0">
                <a:pos x="516" y="2"/>
              </a:cxn>
              <a:cxn ang="0">
                <a:pos x="543" y="0"/>
              </a:cxn>
              <a:cxn ang="0">
                <a:pos x="600" y="3"/>
              </a:cxn>
              <a:cxn ang="0">
                <a:pos x="653" y="11"/>
              </a:cxn>
              <a:cxn ang="0">
                <a:pos x="705" y="25"/>
              </a:cxn>
              <a:cxn ang="0">
                <a:pos x="756" y="43"/>
              </a:cxn>
              <a:cxn ang="0">
                <a:pos x="803" y="66"/>
              </a:cxn>
              <a:cxn ang="0">
                <a:pos x="847" y="93"/>
              </a:cxn>
              <a:cxn ang="0">
                <a:pos x="890" y="124"/>
              </a:cxn>
              <a:cxn ang="0">
                <a:pos x="927" y="159"/>
              </a:cxn>
              <a:cxn ang="0">
                <a:pos x="964" y="198"/>
              </a:cxn>
              <a:cxn ang="0">
                <a:pos x="995" y="239"/>
              </a:cxn>
              <a:cxn ang="0">
                <a:pos x="1022" y="285"/>
              </a:cxn>
              <a:cxn ang="0">
                <a:pos x="1044" y="332"/>
              </a:cxn>
              <a:cxn ang="0">
                <a:pos x="1063" y="383"/>
              </a:cxn>
              <a:cxn ang="0">
                <a:pos x="1077" y="435"/>
              </a:cxn>
              <a:cxn ang="0">
                <a:pos x="1085" y="488"/>
              </a:cxn>
              <a:cxn ang="0">
                <a:pos x="1088" y="543"/>
              </a:cxn>
              <a:cxn ang="0">
                <a:pos x="0" y="3159"/>
              </a:cxn>
            </a:cxnLst>
            <a:rect l="0" t="0" r="r" b="b"/>
            <a:pathLst>
              <a:path w="1088" h="3159">
                <a:moveTo>
                  <a:pt x="0" y="3159"/>
                </a:moveTo>
                <a:lnTo>
                  <a:pt x="0" y="543"/>
                </a:lnTo>
                <a:lnTo>
                  <a:pt x="0" y="543"/>
                </a:lnTo>
                <a:lnTo>
                  <a:pt x="0" y="517"/>
                </a:lnTo>
                <a:lnTo>
                  <a:pt x="3" y="488"/>
                </a:lnTo>
                <a:lnTo>
                  <a:pt x="6" y="461"/>
                </a:lnTo>
                <a:lnTo>
                  <a:pt x="11" y="435"/>
                </a:lnTo>
                <a:lnTo>
                  <a:pt x="17" y="408"/>
                </a:lnTo>
                <a:lnTo>
                  <a:pt x="25" y="383"/>
                </a:lnTo>
                <a:lnTo>
                  <a:pt x="33" y="357"/>
                </a:lnTo>
                <a:lnTo>
                  <a:pt x="42" y="332"/>
                </a:lnTo>
                <a:lnTo>
                  <a:pt x="53" y="309"/>
                </a:lnTo>
                <a:lnTo>
                  <a:pt x="66" y="285"/>
                </a:lnTo>
                <a:lnTo>
                  <a:pt x="79" y="261"/>
                </a:lnTo>
                <a:lnTo>
                  <a:pt x="93" y="239"/>
                </a:lnTo>
                <a:lnTo>
                  <a:pt x="109" y="219"/>
                </a:lnTo>
                <a:lnTo>
                  <a:pt x="124" y="198"/>
                </a:lnTo>
                <a:lnTo>
                  <a:pt x="142" y="178"/>
                </a:lnTo>
                <a:lnTo>
                  <a:pt x="159" y="159"/>
                </a:lnTo>
                <a:lnTo>
                  <a:pt x="178" y="142"/>
                </a:lnTo>
                <a:lnTo>
                  <a:pt x="198" y="124"/>
                </a:lnTo>
                <a:lnTo>
                  <a:pt x="219" y="109"/>
                </a:lnTo>
                <a:lnTo>
                  <a:pt x="239" y="93"/>
                </a:lnTo>
                <a:lnTo>
                  <a:pt x="261" y="79"/>
                </a:lnTo>
                <a:lnTo>
                  <a:pt x="285" y="66"/>
                </a:lnTo>
                <a:lnTo>
                  <a:pt x="308" y="54"/>
                </a:lnTo>
                <a:lnTo>
                  <a:pt x="332" y="43"/>
                </a:lnTo>
                <a:lnTo>
                  <a:pt x="357" y="33"/>
                </a:lnTo>
                <a:lnTo>
                  <a:pt x="383" y="25"/>
                </a:lnTo>
                <a:lnTo>
                  <a:pt x="408" y="17"/>
                </a:lnTo>
                <a:lnTo>
                  <a:pt x="434" y="11"/>
                </a:lnTo>
                <a:lnTo>
                  <a:pt x="461" y="6"/>
                </a:lnTo>
                <a:lnTo>
                  <a:pt x="488" y="3"/>
                </a:lnTo>
                <a:lnTo>
                  <a:pt x="516" y="2"/>
                </a:lnTo>
                <a:lnTo>
                  <a:pt x="543" y="0"/>
                </a:lnTo>
                <a:lnTo>
                  <a:pt x="543" y="0"/>
                </a:lnTo>
                <a:lnTo>
                  <a:pt x="571" y="2"/>
                </a:lnTo>
                <a:lnTo>
                  <a:pt x="600" y="3"/>
                </a:lnTo>
                <a:lnTo>
                  <a:pt x="627" y="6"/>
                </a:lnTo>
                <a:lnTo>
                  <a:pt x="653" y="11"/>
                </a:lnTo>
                <a:lnTo>
                  <a:pt x="680" y="17"/>
                </a:lnTo>
                <a:lnTo>
                  <a:pt x="705" y="25"/>
                </a:lnTo>
                <a:lnTo>
                  <a:pt x="731" y="33"/>
                </a:lnTo>
                <a:lnTo>
                  <a:pt x="756" y="43"/>
                </a:lnTo>
                <a:lnTo>
                  <a:pt x="779" y="54"/>
                </a:lnTo>
                <a:lnTo>
                  <a:pt x="803" y="66"/>
                </a:lnTo>
                <a:lnTo>
                  <a:pt x="825" y="79"/>
                </a:lnTo>
                <a:lnTo>
                  <a:pt x="847" y="93"/>
                </a:lnTo>
                <a:lnTo>
                  <a:pt x="869" y="109"/>
                </a:lnTo>
                <a:lnTo>
                  <a:pt x="890" y="124"/>
                </a:lnTo>
                <a:lnTo>
                  <a:pt x="908" y="142"/>
                </a:lnTo>
                <a:lnTo>
                  <a:pt x="927" y="159"/>
                </a:lnTo>
                <a:lnTo>
                  <a:pt x="946" y="178"/>
                </a:lnTo>
                <a:lnTo>
                  <a:pt x="964" y="198"/>
                </a:lnTo>
                <a:lnTo>
                  <a:pt x="979" y="219"/>
                </a:lnTo>
                <a:lnTo>
                  <a:pt x="995" y="239"/>
                </a:lnTo>
                <a:lnTo>
                  <a:pt x="1009" y="261"/>
                </a:lnTo>
                <a:lnTo>
                  <a:pt x="1022" y="285"/>
                </a:lnTo>
                <a:lnTo>
                  <a:pt x="1034" y="309"/>
                </a:lnTo>
                <a:lnTo>
                  <a:pt x="1044" y="332"/>
                </a:lnTo>
                <a:lnTo>
                  <a:pt x="1055" y="357"/>
                </a:lnTo>
                <a:lnTo>
                  <a:pt x="1063" y="383"/>
                </a:lnTo>
                <a:lnTo>
                  <a:pt x="1071" y="408"/>
                </a:lnTo>
                <a:lnTo>
                  <a:pt x="1077" y="435"/>
                </a:lnTo>
                <a:lnTo>
                  <a:pt x="1082" y="461"/>
                </a:lnTo>
                <a:lnTo>
                  <a:pt x="1085" y="488"/>
                </a:lnTo>
                <a:lnTo>
                  <a:pt x="1086" y="517"/>
                </a:lnTo>
                <a:lnTo>
                  <a:pt x="1088" y="543"/>
                </a:lnTo>
                <a:lnTo>
                  <a:pt x="1088" y="3159"/>
                </a:lnTo>
                <a:lnTo>
                  <a:pt x="0" y="3159"/>
                </a:lnTo>
                <a:close/>
              </a:path>
            </a:pathLst>
          </a:custGeom>
          <a:solidFill>
            <a:srgbClr val="BFA25E">
              <a:alpha val="50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959065" y="1307759"/>
            <a:ext cx="4957011" cy="5231154"/>
          </a:xfrm>
          <a:custGeom>
            <a:avLst/>
            <a:gdLst/>
            <a:ahLst/>
            <a:cxnLst>
              <a:cxn ang="0">
                <a:pos x="0" y="543"/>
              </a:cxn>
              <a:cxn ang="0">
                <a:pos x="0" y="517"/>
              </a:cxn>
              <a:cxn ang="0">
                <a:pos x="6" y="461"/>
              </a:cxn>
              <a:cxn ang="0">
                <a:pos x="16" y="408"/>
              </a:cxn>
              <a:cxn ang="0">
                <a:pos x="33" y="357"/>
              </a:cxn>
              <a:cxn ang="0">
                <a:pos x="54" y="309"/>
              </a:cxn>
              <a:cxn ang="0">
                <a:pos x="79" y="261"/>
              </a:cxn>
              <a:cxn ang="0">
                <a:pos x="107" y="219"/>
              </a:cxn>
              <a:cxn ang="0">
                <a:pos x="140" y="178"/>
              </a:cxn>
              <a:cxn ang="0">
                <a:pos x="178" y="142"/>
              </a:cxn>
              <a:cxn ang="0">
                <a:pos x="217" y="109"/>
              </a:cxn>
              <a:cxn ang="0">
                <a:pos x="262" y="79"/>
              </a:cxn>
              <a:cxn ang="0">
                <a:pos x="307" y="54"/>
              </a:cxn>
              <a:cxn ang="0">
                <a:pos x="356" y="33"/>
              </a:cxn>
              <a:cxn ang="0">
                <a:pos x="408" y="17"/>
              </a:cxn>
              <a:cxn ang="0">
                <a:pos x="460" y="6"/>
              </a:cxn>
              <a:cxn ang="0">
                <a:pos x="515" y="2"/>
              </a:cxn>
              <a:cxn ang="0">
                <a:pos x="543" y="0"/>
              </a:cxn>
              <a:cxn ang="0">
                <a:pos x="599" y="3"/>
              </a:cxn>
              <a:cxn ang="0">
                <a:pos x="652" y="11"/>
              </a:cxn>
              <a:cxn ang="0">
                <a:pos x="706" y="25"/>
              </a:cxn>
              <a:cxn ang="0">
                <a:pos x="754" y="43"/>
              </a:cxn>
              <a:cxn ang="0">
                <a:pos x="802" y="66"/>
              </a:cxn>
              <a:cxn ang="0">
                <a:pos x="847" y="93"/>
              </a:cxn>
              <a:cxn ang="0">
                <a:pos x="888" y="124"/>
              </a:cxn>
              <a:cxn ang="0">
                <a:pos x="928" y="159"/>
              </a:cxn>
              <a:cxn ang="0">
                <a:pos x="962" y="198"/>
              </a:cxn>
              <a:cxn ang="0">
                <a:pos x="994" y="239"/>
              </a:cxn>
              <a:cxn ang="0">
                <a:pos x="1021" y="285"/>
              </a:cxn>
              <a:cxn ang="0">
                <a:pos x="1044" y="332"/>
              </a:cxn>
              <a:cxn ang="0">
                <a:pos x="1063" y="383"/>
              </a:cxn>
              <a:cxn ang="0">
                <a:pos x="1076" y="435"/>
              </a:cxn>
              <a:cxn ang="0">
                <a:pos x="1084" y="488"/>
              </a:cxn>
              <a:cxn ang="0">
                <a:pos x="1087" y="543"/>
              </a:cxn>
              <a:cxn ang="0">
                <a:pos x="0" y="3159"/>
              </a:cxn>
            </a:cxnLst>
            <a:rect l="0" t="0" r="r" b="b"/>
            <a:pathLst>
              <a:path w="1087" h="3159">
                <a:moveTo>
                  <a:pt x="0" y="3159"/>
                </a:moveTo>
                <a:lnTo>
                  <a:pt x="0" y="543"/>
                </a:lnTo>
                <a:lnTo>
                  <a:pt x="0" y="543"/>
                </a:lnTo>
                <a:lnTo>
                  <a:pt x="0" y="517"/>
                </a:lnTo>
                <a:lnTo>
                  <a:pt x="2" y="488"/>
                </a:lnTo>
                <a:lnTo>
                  <a:pt x="6" y="461"/>
                </a:lnTo>
                <a:lnTo>
                  <a:pt x="11" y="435"/>
                </a:lnTo>
                <a:lnTo>
                  <a:pt x="16" y="408"/>
                </a:lnTo>
                <a:lnTo>
                  <a:pt x="24" y="383"/>
                </a:lnTo>
                <a:lnTo>
                  <a:pt x="33" y="357"/>
                </a:lnTo>
                <a:lnTo>
                  <a:pt x="43" y="332"/>
                </a:lnTo>
                <a:lnTo>
                  <a:pt x="54" y="309"/>
                </a:lnTo>
                <a:lnTo>
                  <a:pt x="65" y="285"/>
                </a:lnTo>
                <a:lnTo>
                  <a:pt x="79" y="261"/>
                </a:lnTo>
                <a:lnTo>
                  <a:pt x="93" y="239"/>
                </a:lnTo>
                <a:lnTo>
                  <a:pt x="107" y="219"/>
                </a:lnTo>
                <a:lnTo>
                  <a:pt x="123" y="198"/>
                </a:lnTo>
                <a:lnTo>
                  <a:pt x="140" y="178"/>
                </a:lnTo>
                <a:lnTo>
                  <a:pt x="159" y="159"/>
                </a:lnTo>
                <a:lnTo>
                  <a:pt x="178" y="142"/>
                </a:lnTo>
                <a:lnTo>
                  <a:pt x="197" y="124"/>
                </a:lnTo>
                <a:lnTo>
                  <a:pt x="217" y="109"/>
                </a:lnTo>
                <a:lnTo>
                  <a:pt x="239" y="93"/>
                </a:lnTo>
                <a:lnTo>
                  <a:pt x="262" y="79"/>
                </a:lnTo>
                <a:lnTo>
                  <a:pt x="284" y="66"/>
                </a:lnTo>
                <a:lnTo>
                  <a:pt x="307" y="54"/>
                </a:lnTo>
                <a:lnTo>
                  <a:pt x="331" y="43"/>
                </a:lnTo>
                <a:lnTo>
                  <a:pt x="356" y="33"/>
                </a:lnTo>
                <a:lnTo>
                  <a:pt x="381" y="25"/>
                </a:lnTo>
                <a:lnTo>
                  <a:pt x="408" y="17"/>
                </a:lnTo>
                <a:lnTo>
                  <a:pt x="433" y="11"/>
                </a:lnTo>
                <a:lnTo>
                  <a:pt x="460" y="6"/>
                </a:lnTo>
                <a:lnTo>
                  <a:pt x="488" y="3"/>
                </a:lnTo>
                <a:lnTo>
                  <a:pt x="515" y="2"/>
                </a:lnTo>
                <a:lnTo>
                  <a:pt x="543" y="0"/>
                </a:lnTo>
                <a:lnTo>
                  <a:pt x="543" y="0"/>
                </a:lnTo>
                <a:lnTo>
                  <a:pt x="572" y="2"/>
                </a:lnTo>
                <a:lnTo>
                  <a:pt x="599" y="3"/>
                </a:lnTo>
                <a:lnTo>
                  <a:pt x="625" y="6"/>
                </a:lnTo>
                <a:lnTo>
                  <a:pt x="652" y="11"/>
                </a:lnTo>
                <a:lnTo>
                  <a:pt x="679" y="17"/>
                </a:lnTo>
                <a:lnTo>
                  <a:pt x="706" y="25"/>
                </a:lnTo>
                <a:lnTo>
                  <a:pt x="731" y="33"/>
                </a:lnTo>
                <a:lnTo>
                  <a:pt x="754" y="43"/>
                </a:lnTo>
                <a:lnTo>
                  <a:pt x="780" y="54"/>
                </a:lnTo>
                <a:lnTo>
                  <a:pt x="802" y="66"/>
                </a:lnTo>
                <a:lnTo>
                  <a:pt x="825" y="79"/>
                </a:lnTo>
                <a:lnTo>
                  <a:pt x="847" y="93"/>
                </a:lnTo>
                <a:lnTo>
                  <a:pt x="868" y="109"/>
                </a:lnTo>
                <a:lnTo>
                  <a:pt x="888" y="124"/>
                </a:lnTo>
                <a:lnTo>
                  <a:pt x="909" y="142"/>
                </a:lnTo>
                <a:lnTo>
                  <a:pt x="928" y="159"/>
                </a:lnTo>
                <a:lnTo>
                  <a:pt x="945" y="178"/>
                </a:lnTo>
                <a:lnTo>
                  <a:pt x="962" y="198"/>
                </a:lnTo>
                <a:lnTo>
                  <a:pt x="980" y="219"/>
                </a:lnTo>
                <a:lnTo>
                  <a:pt x="994" y="239"/>
                </a:lnTo>
                <a:lnTo>
                  <a:pt x="1008" y="261"/>
                </a:lnTo>
                <a:lnTo>
                  <a:pt x="1021" y="285"/>
                </a:lnTo>
                <a:lnTo>
                  <a:pt x="1033" y="309"/>
                </a:lnTo>
                <a:lnTo>
                  <a:pt x="1044" y="332"/>
                </a:lnTo>
                <a:lnTo>
                  <a:pt x="1054" y="357"/>
                </a:lnTo>
                <a:lnTo>
                  <a:pt x="1063" y="383"/>
                </a:lnTo>
                <a:lnTo>
                  <a:pt x="1069" y="408"/>
                </a:lnTo>
                <a:lnTo>
                  <a:pt x="1076" y="435"/>
                </a:lnTo>
                <a:lnTo>
                  <a:pt x="1080" y="461"/>
                </a:lnTo>
                <a:lnTo>
                  <a:pt x="1084" y="488"/>
                </a:lnTo>
                <a:lnTo>
                  <a:pt x="1087" y="517"/>
                </a:lnTo>
                <a:lnTo>
                  <a:pt x="1087" y="543"/>
                </a:lnTo>
                <a:lnTo>
                  <a:pt x="1087" y="3159"/>
                </a:lnTo>
                <a:lnTo>
                  <a:pt x="0" y="3159"/>
                </a:lnTo>
                <a:close/>
              </a:path>
            </a:pathLst>
          </a:custGeom>
          <a:solidFill>
            <a:srgbClr val="BFA25E">
              <a:alpha val="50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69A2F11-600D-44D7-A0E2-CE2D3B9D58E9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23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9A2F11-600D-44D7-A0E2-CE2D3B9D58E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9A2F11-600D-44D7-A0E2-CE2D3B9D58E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9A2F11-600D-44D7-A0E2-CE2D3B9D58E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2561000" y="1363170"/>
            <a:ext cx="224809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6F252D"/>
                </a:solidFill>
              </a:rPr>
              <a:t>высшая категория</a:t>
            </a:r>
            <a:endParaRPr lang="ru-RU" b="1" dirty="0">
              <a:solidFill>
                <a:srgbClr val="6F252D"/>
              </a:solidFill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8771986" y="1455828"/>
            <a:ext cx="186391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6F252D"/>
                </a:solidFill>
              </a:rPr>
              <a:t>Первая категория</a:t>
            </a:r>
            <a:endParaRPr lang="ru-RU" b="1" dirty="0">
              <a:solidFill>
                <a:srgbClr val="6F252D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043756" y="1915389"/>
            <a:ext cx="48723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/>
              <a:t>стабильных положительных результатов освоения обучающимися </a:t>
            </a:r>
            <a:r>
              <a:rPr lang="ru-RU" sz="1400" dirty="0" smtClean="0"/>
              <a:t>образовательных программ</a:t>
            </a:r>
            <a:r>
              <a:rPr lang="ru-RU" sz="1400" dirty="0"/>
              <a:t>, в том числе </a:t>
            </a:r>
            <a:r>
              <a:rPr lang="ru-RU" sz="1600" b="1" dirty="0">
                <a:solidFill>
                  <a:srgbClr val="0070C0"/>
                </a:solidFill>
              </a:rPr>
              <a:t>в области искусств, физической культуры и спорта</a:t>
            </a:r>
            <a:r>
              <a:rPr lang="ru-RU" sz="1400" dirty="0"/>
              <a:t>, по </a:t>
            </a:r>
            <a:r>
              <a:rPr lang="ru-RU" sz="1400" dirty="0" smtClean="0"/>
              <a:t>итогам мониторингов </a:t>
            </a:r>
            <a:r>
              <a:rPr lang="ru-RU" sz="1400" dirty="0"/>
              <a:t>и иных форм контроля, проводимых организацией;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/>
              <a:t>стабильных положительных результатов освоения обучающимися </a:t>
            </a:r>
            <a:r>
              <a:rPr lang="ru-RU" sz="1400" dirty="0" smtClean="0"/>
              <a:t>образовательных программ </a:t>
            </a:r>
            <a:r>
              <a:rPr lang="ru-RU" sz="1400" dirty="0"/>
              <a:t>по итогам мониторинга системы образования, проводимого в порядке, </a:t>
            </a:r>
            <a:r>
              <a:rPr lang="ru-RU" sz="1400" dirty="0" smtClean="0"/>
              <a:t>установленном Правительством </a:t>
            </a:r>
            <a:r>
              <a:rPr lang="ru-RU" sz="1400" dirty="0"/>
              <a:t>Российской </a:t>
            </a:r>
            <a:r>
              <a:rPr lang="ru-RU" sz="1400" dirty="0" smtClean="0"/>
              <a:t>Федерации;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/>
              <a:t>выявления развития у обучающихся способностей к научной (интеллектуальной</a:t>
            </a:r>
            <a:r>
              <a:rPr lang="ru-RU" sz="1400" dirty="0" smtClean="0"/>
              <a:t>), творческой</a:t>
            </a:r>
            <a:r>
              <a:rPr lang="ru-RU" sz="1400" dirty="0"/>
              <a:t>, физкультурно-спортивной деятельности;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/>
              <a:t>личного вклада в повышение качества образования, совершенствования методов обучения </a:t>
            </a:r>
            <a:r>
              <a:rPr lang="ru-RU" sz="1400" dirty="0" smtClean="0"/>
              <a:t>и воспитания</a:t>
            </a:r>
            <a:r>
              <a:rPr lang="ru-RU" sz="1400" dirty="0"/>
              <a:t>, транслирования в педагогических коллективах опыта практических </a:t>
            </a:r>
            <a:r>
              <a:rPr lang="ru-RU" sz="1400" dirty="0" smtClean="0"/>
              <a:t>результатов своей </a:t>
            </a:r>
            <a:r>
              <a:rPr lang="ru-RU" sz="1400" dirty="0"/>
              <a:t>профессиональной деятельности, активного участия в работе методических </a:t>
            </a:r>
            <a:r>
              <a:rPr lang="ru-RU" sz="1400" dirty="0" smtClean="0"/>
              <a:t>объединений</a:t>
            </a:r>
            <a:r>
              <a:rPr lang="en-US" sz="1400" dirty="0" smtClean="0"/>
              <a:t> </a:t>
            </a:r>
            <a:r>
              <a:rPr lang="ru-RU" sz="1400" dirty="0" smtClean="0"/>
              <a:t>педагогических </a:t>
            </a:r>
            <a:r>
              <a:rPr lang="ru-RU" sz="1400" dirty="0"/>
              <a:t>работников организации.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94829" y="1719662"/>
            <a:ext cx="59766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/>
              <a:t>достижения обучающимися положительной динамики результатов </a:t>
            </a:r>
            <a:r>
              <a:rPr lang="ru-RU" sz="1400" dirty="0" smtClean="0"/>
              <a:t>освоения образовательных </a:t>
            </a:r>
            <a:r>
              <a:rPr lang="ru-RU" sz="1400" dirty="0"/>
              <a:t>программ</a:t>
            </a:r>
            <a:r>
              <a:rPr lang="ru-RU" sz="1600" dirty="0"/>
              <a:t>, </a:t>
            </a:r>
            <a:r>
              <a:rPr lang="ru-RU" sz="1600" b="1" dirty="0">
                <a:solidFill>
                  <a:srgbClr val="0070C0"/>
                </a:solidFill>
              </a:rPr>
              <a:t>в том числе в области искусств, физической культуры и спорта</a:t>
            </a:r>
            <a:r>
              <a:rPr lang="ru-RU" sz="1600" dirty="0"/>
              <a:t>, </a:t>
            </a:r>
            <a:r>
              <a:rPr lang="ru-RU" sz="1400" dirty="0" smtClean="0"/>
              <a:t>по</a:t>
            </a:r>
            <a:r>
              <a:rPr lang="en-US" sz="1400" dirty="0" smtClean="0"/>
              <a:t> </a:t>
            </a:r>
            <a:r>
              <a:rPr lang="ru-RU" sz="1400" dirty="0" smtClean="0"/>
              <a:t>итогам </a:t>
            </a:r>
            <a:r>
              <a:rPr lang="ru-RU" sz="1400" dirty="0"/>
              <a:t>мониторингов, проводимых организацией;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/>
              <a:t>достижения обучающимися положительных результатов освоения </a:t>
            </a:r>
            <a:r>
              <a:rPr lang="ru-RU" sz="1400" dirty="0" smtClean="0"/>
              <a:t>образовательных программ </a:t>
            </a:r>
            <a:r>
              <a:rPr lang="ru-RU" sz="1400" dirty="0"/>
              <a:t>по итогам мониторинга системы образования, проводимого в порядке, </a:t>
            </a:r>
            <a:r>
              <a:rPr lang="ru-RU" sz="1400" dirty="0" smtClean="0"/>
              <a:t>установленном Правительством </a:t>
            </a:r>
            <a:r>
              <a:rPr lang="ru-RU" sz="1400" dirty="0"/>
              <a:t>Российской </a:t>
            </a:r>
            <a:r>
              <a:rPr lang="ru-RU" sz="1400" dirty="0" smtClean="0"/>
              <a:t>Федерации;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/>
              <a:t>выявления и развития способностей обучающихся в научной (интеллектуальной</a:t>
            </a:r>
            <a:r>
              <a:rPr lang="ru-RU" sz="1400" dirty="0" smtClean="0"/>
              <a:t>),</a:t>
            </a:r>
            <a:r>
              <a:rPr lang="en-US" sz="1400" dirty="0" smtClean="0"/>
              <a:t> </a:t>
            </a:r>
            <a:r>
              <a:rPr lang="ru-RU" sz="1400" dirty="0" smtClean="0"/>
              <a:t>творческой</a:t>
            </a:r>
            <a:r>
              <a:rPr lang="ru-RU" sz="1400" dirty="0"/>
              <a:t>, физкультурно-спортивной деятельности, а также их участия в олимпиадах</a:t>
            </a:r>
            <a:r>
              <a:rPr lang="ru-RU" sz="1400" dirty="0" smtClean="0"/>
              <a:t>,</a:t>
            </a:r>
            <a:r>
              <a:rPr lang="en-US" sz="1400" dirty="0" smtClean="0"/>
              <a:t> </a:t>
            </a:r>
            <a:r>
              <a:rPr lang="ru-RU" sz="1400" dirty="0" smtClean="0"/>
              <a:t>конкурсах</a:t>
            </a:r>
            <a:r>
              <a:rPr lang="ru-RU" sz="1400" dirty="0"/>
              <a:t>, фестивалях, соревнованиях;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/>
              <a:t>личного вклада в повышение качества образования, </a:t>
            </a:r>
            <a:r>
              <a:rPr lang="ru-RU" sz="1400" dirty="0" smtClean="0"/>
              <a:t>совершенствования </a:t>
            </a:r>
            <a:r>
              <a:rPr lang="ru-RU" sz="1400" dirty="0"/>
              <a:t>методов обучения </a:t>
            </a:r>
            <a:r>
              <a:rPr lang="ru-RU" sz="1400" dirty="0" smtClean="0"/>
              <a:t>и воспитания</a:t>
            </a:r>
            <a:r>
              <a:rPr lang="ru-RU" sz="1400" dirty="0"/>
              <a:t>, и продуктивного использования новых образовательных технологий</a:t>
            </a:r>
            <a:r>
              <a:rPr lang="ru-RU" sz="1400" dirty="0" smtClean="0"/>
              <a:t>, транслирования </a:t>
            </a:r>
            <a:r>
              <a:rPr lang="ru-RU" sz="1400" dirty="0"/>
              <a:t>в педагогических коллективах опыта практических результатов </a:t>
            </a:r>
            <a:r>
              <a:rPr lang="ru-RU" sz="1400" dirty="0" smtClean="0"/>
              <a:t>своей профессиональной </a:t>
            </a:r>
            <a:r>
              <a:rPr lang="ru-RU" sz="1400" dirty="0"/>
              <a:t>деятельности, в том числе экспериментальной и инновационной;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/>
              <a:t>активного участия в работе методических объединений педагогических </a:t>
            </a:r>
            <a:r>
              <a:rPr lang="ru-RU" sz="1400" dirty="0" smtClean="0"/>
              <a:t>работников организаций</a:t>
            </a:r>
            <a:r>
              <a:rPr lang="ru-RU" sz="1400" dirty="0"/>
              <a:t>, в разработке программно-методического сопровождения </a:t>
            </a:r>
            <a:r>
              <a:rPr lang="ru-RU" sz="1400" dirty="0" smtClean="0"/>
              <a:t>образовательного процесса</a:t>
            </a:r>
            <a:r>
              <a:rPr lang="ru-RU" sz="1400" dirty="0"/>
              <a:t>, профессиональных конкурсах.</a:t>
            </a:r>
          </a:p>
        </p:txBody>
      </p:sp>
    </p:spTree>
    <p:extLst>
      <p:ext uri="{BB962C8B-B14F-4D97-AF65-F5344CB8AC3E}">
        <p14:creationId xmlns:p14="http://schemas.microsoft.com/office/powerpoint/2010/main" xmlns="" val="3747443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354888" y="6309321"/>
            <a:ext cx="2133600" cy="365125"/>
          </a:xfrm>
        </p:spPr>
        <p:txBody>
          <a:bodyPr/>
          <a:lstStyle/>
          <a:p>
            <a:fld id="{B46B9D09-C74D-4F7A-A3BD-940A6A18E41D}" type="slidenum">
              <a:rPr lang="ru-RU" sz="1800">
                <a:solidFill>
                  <a:srgbClr val="4BACC6">
                    <a:lumMod val="75000"/>
                  </a:srgbClr>
                </a:solidFill>
              </a:rPr>
              <a:pPr/>
              <a:t>14</a:t>
            </a:fld>
            <a:endParaRPr lang="ru-RU" sz="1800" dirty="0">
              <a:solidFill>
                <a:srgbClr val="4BACC6">
                  <a:lumMod val="75000"/>
                </a:srgbClr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927D97B3-9C85-4CE9-A431-9951C4AF6EFE}"/>
              </a:ext>
            </a:extLst>
          </p:cNvPr>
          <p:cNvSpPr/>
          <p:nvPr/>
        </p:nvSpPr>
        <p:spPr>
          <a:xfrm>
            <a:off x="439851" y="1081945"/>
            <a:ext cx="1124856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Arial" pitchFamily="34" charset="0"/>
                <a:cs typeface="Arial" pitchFamily="34" charset="0"/>
              </a:rPr>
              <a:t>37. </a:t>
            </a:r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Оценка профессиональной деятельности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педагогических работников в целях установления квалификационной категории осуществляется аттестационной комиссией </a:t>
            </a:r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 основе результатов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их работы, </a:t>
            </a:r>
            <a:r>
              <a:rPr lang="ru-RU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соответствующих показателям</a:t>
            </a:r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предусмотренным пунктами 35, 36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настоящего Порядка, </a:t>
            </a:r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 условии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, что их </a:t>
            </a:r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деятельность связана с соответствующими направлениями работы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833621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354888" y="6309321"/>
            <a:ext cx="2133600" cy="365125"/>
          </a:xfrm>
        </p:spPr>
        <p:txBody>
          <a:bodyPr/>
          <a:lstStyle/>
          <a:p>
            <a:fld id="{B46B9D09-C74D-4F7A-A3BD-940A6A18E41D}" type="slidenum">
              <a:rPr lang="ru-RU" sz="1800">
                <a:solidFill>
                  <a:srgbClr val="4BACC6">
                    <a:lumMod val="75000"/>
                  </a:srgbClr>
                </a:solidFill>
              </a:rPr>
              <a:pPr/>
              <a:t>15</a:t>
            </a:fld>
            <a:endParaRPr lang="ru-RU" sz="1800" dirty="0">
              <a:solidFill>
                <a:srgbClr val="4BACC6">
                  <a:lumMod val="75000"/>
                </a:srgb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97907" y="586578"/>
            <a:ext cx="11055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38. По результатам аттестации аттестационная комиссия принимает одно из следующих решений:</a:t>
            </a: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установить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первую квалификационную категорию, высшую </a:t>
            </a: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квалификационную категорию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(указывается должность педагогического работника, по которой устанавливается квалификационная категория);</a:t>
            </a:r>
          </a:p>
          <a:p>
            <a:pPr marL="342900" indent="-342900"/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отказать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в установлении первой квалификационной категории, высшей </a:t>
            </a: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квалификационной категории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(указывается должность, по которой педагогическому работнику отказывается в установлении квалификационной категории).</a:t>
            </a:r>
            <a:endParaRPr lang="ru-RU" sz="2800" dirty="0"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48958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354888" y="6309321"/>
            <a:ext cx="2133600" cy="365125"/>
          </a:xfrm>
        </p:spPr>
        <p:txBody>
          <a:bodyPr/>
          <a:lstStyle/>
          <a:p>
            <a:fld id="{B46B9D09-C74D-4F7A-A3BD-940A6A18E41D}" type="slidenum">
              <a:rPr lang="ru-RU" sz="1800">
                <a:solidFill>
                  <a:srgbClr val="4BACC6">
                    <a:lumMod val="75000"/>
                  </a:srgbClr>
                </a:solidFill>
              </a:rPr>
              <a:pPr/>
              <a:t>16</a:t>
            </a:fld>
            <a:endParaRPr lang="ru-RU" sz="1800" dirty="0">
              <a:solidFill>
                <a:srgbClr val="4BACC6">
                  <a:lumMod val="75000"/>
                </a:srgb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86000" y="439483"/>
            <a:ext cx="1153806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39. </a:t>
            </a:r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Решение аттестационной комиссией принимается в отсутствие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аттестуемого педагогического работника </a:t>
            </a:r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открытым голосованием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большинством голосов присутствующих на заседании членов аттестационной комиссии. </a:t>
            </a:r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 равенстве голосов аттестационная комиссия принимает решение об установлении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педагогическому работнику первой квалификационной категории, высшей </a:t>
            </a:r>
            <a:r>
              <a:rPr lang="ru-RU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квалификационной категории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При прохождении аттестации педагогический работник, являющийся членом аттестационной комиссии, не участвует в голосовании по своей кандидатуре.</a:t>
            </a: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Результаты аттестации педагогического работника, </a:t>
            </a:r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непосредственно присутствующего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на заседании аттестационной комиссии, </a:t>
            </a:r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сообщаются ему после подведения итогов голосования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Решение аттестационной комиссии вступает в силу со дня его вынесения и </a:t>
            </a:r>
            <a:r>
              <a:rPr lang="ru-RU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является основанием для дифференциации оплаты труда педагогических работников.</a:t>
            </a:r>
          </a:p>
        </p:txBody>
      </p:sp>
    </p:spTree>
    <p:extLst>
      <p:ext uri="{BB962C8B-B14F-4D97-AF65-F5344CB8AC3E}">
        <p14:creationId xmlns:p14="http://schemas.microsoft.com/office/powerpoint/2010/main" xmlns="" val="39505316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354888" y="6309321"/>
            <a:ext cx="2133600" cy="365125"/>
          </a:xfrm>
        </p:spPr>
        <p:txBody>
          <a:bodyPr/>
          <a:lstStyle/>
          <a:p>
            <a:fld id="{B46B9D09-C74D-4F7A-A3BD-940A6A18E41D}" type="slidenum">
              <a:rPr lang="ru-RU" sz="1800">
                <a:solidFill>
                  <a:srgbClr val="4BACC6">
                    <a:lumMod val="75000"/>
                  </a:srgbClr>
                </a:solidFill>
              </a:rPr>
              <a:pPr/>
              <a:t>17</a:t>
            </a:fld>
            <a:endParaRPr lang="ru-RU" sz="1800" dirty="0">
              <a:solidFill>
                <a:srgbClr val="4BACC6">
                  <a:lumMod val="75000"/>
                </a:srgb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9248" y="530628"/>
            <a:ext cx="1107255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/>
            <a:r>
              <a:rPr lang="ru-RU" sz="3200" dirty="0">
                <a:latin typeface="Arial" pitchFamily="34" charset="0"/>
                <a:ea typeface="Calibri"/>
                <a:cs typeface="Arial" pitchFamily="34" charset="0"/>
              </a:rPr>
              <a:t>40. При принятии в отношении педагогического работника, имеющего первую квалификационную категорию, решения аттестационной комиссии </a:t>
            </a:r>
            <a:r>
              <a:rPr lang="ru-RU" sz="3200" dirty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об отказе в установлении высшей </a:t>
            </a:r>
            <a:r>
              <a:rPr lang="ru-RU" sz="3200" dirty="0">
                <a:latin typeface="Arial" pitchFamily="34" charset="0"/>
                <a:ea typeface="Calibri"/>
                <a:cs typeface="Arial" pitchFamily="34" charset="0"/>
              </a:rPr>
              <a:t>квалификационной категории, за ним </a:t>
            </a:r>
            <a:r>
              <a:rPr lang="ru-RU" sz="3200" dirty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сохраняется первая квалификационная категория</a:t>
            </a:r>
            <a:r>
              <a:rPr lang="ru-RU" sz="3200" dirty="0">
                <a:latin typeface="Arial" pitchFamily="34" charset="0"/>
                <a:ea typeface="Calibri"/>
                <a:cs typeface="Arial" pitchFamily="34" charset="0"/>
              </a:rPr>
              <a:t>.</a:t>
            </a:r>
          </a:p>
          <a:p>
            <a:pPr indent="342900" algn="just"/>
            <a:r>
              <a:rPr lang="ru-RU" sz="3200" dirty="0">
                <a:latin typeface="Arial" pitchFamily="34" charset="0"/>
                <a:ea typeface="Calibri"/>
                <a:cs typeface="Arial" pitchFamily="34" charset="0"/>
              </a:rPr>
              <a:t>41. Педагогические работники, которым </a:t>
            </a:r>
            <a:r>
              <a:rPr lang="ru-RU" sz="3200" b="1" dirty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отказано</a:t>
            </a:r>
            <a:r>
              <a:rPr lang="ru-RU" sz="3200" dirty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3200" b="1" dirty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в установлении квалификационной категории</a:t>
            </a:r>
            <a:r>
              <a:rPr lang="ru-RU" sz="3200" b="1" dirty="0">
                <a:latin typeface="Arial" pitchFamily="34" charset="0"/>
                <a:ea typeface="Calibri"/>
                <a:cs typeface="Arial" pitchFamily="34" charset="0"/>
              </a:rPr>
              <a:t>,</a:t>
            </a:r>
            <a:r>
              <a:rPr lang="ru-RU" sz="3200" dirty="0">
                <a:latin typeface="Arial" pitchFamily="34" charset="0"/>
                <a:ea typeface="Calibri"/>
                <a:cs typeface="Arial" pitchFamily="34" charset="0"/>
              </a:rPr>
              <a:t> обращаются по их желанию в аттестационную комиссию с заявлением о проведении аттестации на ту же квалификационную категорию </a:t>
            </a:r>
            <a:r>
              <a:rPr lang="ru-RU" sz="3200" b="1" dirty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не ранее чем через год </a:t>
            </a:r>
            <a:r>
              <a:rPr lang="ru-RU" sz="3200" dirty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со дня принятия </a:t>
            </a:r>
            <a:r>
              <a:rPr lang="ru-RU" sz="3200" dirty="0">
                <a:latin typeface="Arial" pitchFamily="34" charset="0"/>
                <a:ea typeface="Calibri"/>
                <a:cs typeface="Arial" pitchFamily="34" charset="0"/>
              </a:rPr>
              <a:t>аттестационной комиссией соответствующего решения.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4151331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354888" y="6309321"/>
            <a:ext cx="2133600" cy="365125"/>
          </a:xfrm>
        </p:spPr>
        <p:txBody>
          <a:bodyPr/>
          <a:lstStyle/>
          <a:p>
            <a:fld id="{B46B9D09-C74D-4F7A-A3BD-940A6A18E41D}" type="slidenum">
              <a:rPr lang="ru-RU" sz="1800">
                <a:solidFill>
                  <a:srgbClr val="4BACC6">
                    <a:lumMod val="75000"/>
                  </a:srgbClr>
                </a:solidFill>
              </a:rPr>
              <a:pPr/>
              <a:t>18</a:t>
            </a:fld>
            <a:endParaRPr lang="ru-RU" sz="1800" dirty="0">
              <a:solidFill>
                <a:srgbClr val="4BACC6">
                  <a:lumMod val="75000"/>
                </a:srgb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6240" y="375437"/>
            <a:ext cx="11530838" cy="569386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42. На основании решений аттестационных комиссий о результатах аттестации педагогических работников органы, </a:t>
            </a: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указанные в пункте 25 настоящего Порядка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 издают соответствующие </a:t>
            </a:r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распорядительные акты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об установлении педагогическим работникам первой квалификационной категории, высшей квалификационной категории со дня вынесения решения аттестационной комиссией, которые </a:t>
            </a:r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размещаются на официальных сайтах указанных органов в сети "Интернет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".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3"/>
              </a:rPr>
              <a:t>https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3"/>
              </a:rPr>
              <a:t>://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3"/>
              </a:rPr>
              <a:t>clck.ru/36CxG3</a:t>
            </a:r>
            <a:endParaRPr lang="ru-RU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На основании указанных распорядительных актов </a:t>
            </a:r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работодатели вносят соответствующие записи в трудовые книжки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педагогических работников и (или) в сведения об их трудовой деятельности.</a:t>
            </a:r>
            <a:endParaRPr lang="ru-RU" sz="2800" dirty="0"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03669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354888" y="6309321"/>
            <a:ext cx="2133600" cy="365125"/>
          </a:xfrm>
        </p:spPr>
        <p:txBody>
          <a:bodyPr/>
          <a:lstStyle/>
          <a:p>
            <a:fld id="{B46B9D09-C74D-4F7A-A3BD-940A6A18E41D}" type="slidenum">
              <a:rPr lang="ru-RU" sz="1800">
                <a:solidFill>
                  <a:srgbClr val="4BACC6">
                    <a:lumMod val="75000"/>
                  </a:srgbClr>
                </a:solidFill>
              </a:rPr>
              <a:pPr/>
              <a:t>19</a:t>
            </a:fld>
            <a:endParaRPr lang="ru-RU" sz="1800" dirty="0">
              <a:solidFill>
                <a:srgbClr val="4BACC6">
                  <a:lumMod val="75000"/>
                </a:srgb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3071664" y="488432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сайт </a:t>
            </a:r>
            <a:r>
              <a:rPr lang="ru-RU" sz="2400" b="1" dirty="0">
                <a:solidFill>
                  <a:prstClr val="black"/>
                </a:solidFill>
              </a:rPr>
              <a:t>ТОИПКРО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2574" y="467253"/>
            <a:ext cx="9462052" cy="6221623"/>
          </a:xfrm>
          <a:prstGeom prst="rect">
            <a:avLst/>
          </a:prstGeom>
        </p:spPr>
      </p:pic>
      <p:sp>
        <p:nvSpPr>
          <p:cNvPr id="8" name="Стрелка вправо 7"/>
          <p:cNvSpPr/>
          <p:nvPr/>
        </p:nvSpPr>
        <p:spPr>
          <a:xfrm>
            <a:off x="1847528" y="5445224"/>
            <a:ext cx="936104" cy="216024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1422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69A2F11-600D-44D7-A0E2-CE2D3B9D58E9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23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9A2F11-600D-44D7-A0E2-CE2D3B9D58E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9A2F11-600D-44D7-A0E2-CE2D3B9D58E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9A2F11-600D-44D7-A0E2-CE2D3B9D58E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57252" y="2071297"/>
            <a:ext cx="2748995" cy="2758708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454035" y="3020519"/>
            <a:ext cx="28522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6F252D"/>
                </a:solidFill>
              </a:rPr>
              <a:t>Важные </a:t>
            </a:r>
            <a:r>
              <a:rPr lang="ru-RU" sz="2800" dirty="0" smtClean="0">
                <a:solidFill>
                  <a:srgbClr val="6F252D"/>
                </a:solidFill>
              </a:rPr>
              <a:t>изменения</a:t>
            </a:r>
            <a:endParaRPr lang="ru-RU" sz="2800" dirty="0">
              <a:solidFill>
                <a:srgbClr val="6F252D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9488" y="2085606"/>
            <a:ext cx="421717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854746"/>
                </a:solidFill>
              </a:rPr>
              <a:t>в комиссию по аттестации на первую и высшую </a:t>
            </a:r>
            <a:r>
              <a:rPr lang="ru-RU" sz="2800" dirty="0" smtClean="0">
                <a:solidFill>
                  <a:srgbClr val="854746"/>
                </a:solidFill>
              </a:rPr>
              <a:t>категории </a:t>
            </a:r>
            <a:r>
              <a:rPr lang="ru-RU" sz="2800" dirty="0">
                <a:solidFill>
                  <a:srgbClr val="854746"/>
                </a:solidFill>
              </a:rPr>
              <a:t>должно входить не менее 7 человек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609967" y="5086729"/>
            <a:ext cx="907060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6F252D"/>
                </a:solidFill>
              </a:rPr>
              <a:t>с </a:t>
            </a:r>
            <a:r>
              <a:rPr lang="ru-RU" sz="2800" dirty="0">
                <a:solidFill>
                  <a:srgbClr val="6F252D"/>
                </a:solidFill>
              </a:rPr>
              <a:t>1 сентября 2023 </a:t>
            </a:r>
            <a:r>
              <a:rPr lang="ru-RU" sz="2800" dirty="0" smtClean="0">
                <a:solidFill>
                  <a:srgbClr val="6F252D"/>
                </a:solidFill>
              </a:rPr>
              <a:t>года</a:t>
            </a:r>
          </a:p>
          <a:p>
            <a:pPr algn="ctr"/>
            <a:r>
              <a:rPr lang="ru-RU" sz="2800" dirty="0" smtClean="0">
                <a:solidFill>
                  <a:srgbClr val="6F252D"/>
                </a:solidFill>
              </a:rPr>
              <a:t> срок действия квалификационных </a:t>
            </a:r>
          </a:p>
          <a:p>
            <a:pPr algn="ctr"/>
            <a:r>
              <a:rPr lang="ru-RU" sz="2800" dirty="0" smtClean="0">
                <a:solidFill>
                  <a:srgbClr val="6F252D"/>
                </a:solidFill>
              </a:rPr>
              <a:t>категорий не установлен</a:t>
            </a:r>
            <a:endParaRPr lang="ru-RU" sz="2800" b="1" dirty="0">
              <a:solidFill>
                <a:srgbClr val="6F252D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856865" y="2071297"/>
            <a:ext cx="481091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dirty="0">
                <a:solidFill>
                  <a:srgbClr val="854746"/>
                </a:solidFill>
              </a:rPr>
              <a:t>убран срок 2 года </a:t>
            </a:r>
            <a:r>
              <a:rPr lang="ru-RU" sz="2800" dirty="0" smtClean="0">
                <a:solidFill>
                  <a:srgbClr val="854746"/>
                </a:solidFill>
              </a:rPr>
              <a:t>для получения </a:t>
            </a:r>
            <a:r>
              <a:rPr lang="ru-RU" sz="2800" dirty="0">
                <a:solidFill>
                  <a:srgbClr val="854746"/>
                </a:solidFill>
              </a:rPr>
              <a:t>высшей квалификационной </a:t>
            </a:r>
            <a:endParaRPr lang="ru-RU" sz="2800" dirty="0" smtClean="0">
              <a:solidFill>
                <a:srgbClr val="854746"/>
              </a:solidFill>
            </a:endParaRPr>
          </a:p>
          <a:p>
            <a:pPr algn="r"/>
            <a:r>
              <a:rPr lang="ru-RU" sz="2800" dirty="0" smtClean="0">
                <a:solidFill>
                  <a:srgbClr val="854746"/>
                </a:solidFill>
              </a:rPr>
              <a:t>категории </a:t>
            </a:r>
            <a:r>
              <a:rPr lang="ru-RU" sz="2800" dirty="0">
                <a:solidFill>
                  <a:srgbClr val="854746"/>
                </a:solidFill>
              </a:rPr>
              <a:t>после </a:t>
            </a:r>
            <a:endParaRPr lang="ru-RU" sz="2800" dirty="0" smtClean="0">
              <a:solidFill>
                <a:srgbClr val="854746"/>
              </a:solidFill>
            </a:endParaRPr>
          </a:p>
          <a:p>
            <a:pPr algn="r"/>
            <a:r>
              <a:rPr lang="ru-RU" sz="2800" dirty="0" smtClean="0">
                <a:solidFill>
                  <a:srgbClr val="854746"/>
                </a:solidFill>
              </a:rPr>
              <a:t>получения </a:t>
            </a:r>
            <a:r>
              <a:rPr lang="ru-RU" sz="2800" dirty="0">
                <a:solidFill>
                  <a:srgbClr val="854746"/>
                </a:solidFill>
              </a:rPr>
              <a:t>первой </a:t>
            </a:r>
            <a:endParaRPr lang="ru-RU" sz="2800" dirty="0" smtClean="0">
              <a:solidFill>
                <a:srgbClr val="854746"/>
              </a:solidFill>
            </a:endParaRPr>
          </a:p>
          <a:p>
            <a:pPr algn="r"/>
            <a:r>
              <a:rPr lang="ru-RU" sz="2800" dirty="0" smtClean="0">
                <a:solidFill>
                  <a:srgbClr val="854746"/>
                </a:solidFill>
              </a:rPr>
              <a:t>категории</a:t>
            </a:r>
            <a:endParaRPr lang="ru-RU" sz="2800" dirty="0">
              <a:solidFill>
                <a:srgbClr val="8547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18242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354888" y="6309321"/>
            <a:ext cx="2133600" cy="365125"/>
          </a:xfrm>
        </p:spPr>
        <p:txBody>
          <a:bodyPr/>
          <a:lstStyle/>
          <a:p>
            <a:fld id="{B46B9D09-C74D-4F7A-A3BD-940A6A18E41D}" type="slidenum">
              <a:rPr lang="ru-RU" sz="1800">
                <a:solidFill>
                  <a:srgbClr val="4BACC6">
                    <a:lumMod val="75000"/>
                  </a:srgbClr>
                </a:solidFill>
              </a:rPr>
              <a:pPr/>
              <a:t>20</a:t>
            </a:fld>
            <a:endParaRPr lang="ru-RU" sz="1800" dirty="0">
              <a:solidFill>
                <a:srgbClr val="4BACC6">
                  <a:lumMod val="75000"/>
                </a:srgb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85210918"/>
              </p:ext>
            </p:extLst>
          </p:nvPr>
        </p:nvGraphicFramePr>
        <p:xfrm>
          <a:off x="881149" y="1119471"/>
          <a:ext cx="10540538" cy="46939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540538">
                  <a:extLst>
                    <a:ext uri="{9D8B030D-6E8A-4147-A177-3AD203B41FA5}">
                      <a16:colId xmlns:a16="http://schemas.microsoft.com/office/drawing/2014/main" xmlns="" val="2783418260"/>
                    </a:ext>
                  </a:extLst>
                </a:gridCol>
              </a:tblGrid>
              <a:tr h="1563811">
                <a:tc>
                  <a:txBody>
                    <a:bodyPr/>
                    <a:lstStyle/>
                    <a:p>
                      <a:pPr marL="0" marR="64325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43.</a:t>
                      </a:r>
                      <a:r>
                        <a:rPr lang="ru-RU" sz="2800" spc="-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Результаты</a:t>
                      </a:r>
                      <a:r>
                        <a:rPr lang="ru-RU" sz="2800" spc="-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аттестации</a:t>
                      </a:r>
                      <a:r>
                        <a:rPr lang="ru-RU" sz="2800" spc="-45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в</a:t>
                      </a:r>
                      <a:r>
                        <a:rPr lang="ru-RU" sz="2800" spc="-55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целях</a:t>
                      </a:r>
                      <a:r>
                        <a:rPr lang="ru-RU" sz="2800" spc="-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установления квалификационной</a:t>
                      </a:r>
                      <a:r>
                        <a:rPr lang="ru-RU" sz="2800" spc="-7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категории</a:t>
                      </a:r>
                      <a:r>
                        <a:rPr lang="ru-RU" sz="2800" spc="-6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(первой,</a:t>
                      </a:r>
                      <a:r>
                        <a:rPr lang="ru-RU" sz="2800" spc="-7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высшей) педагогический работник 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вправе обжаловать 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в</a:t>
                      </a:r>
                      <a:r>
                        <a:rPr lang="ru-RU" sz="2800" spc="-7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соответствии</a:t>
                      </a:r>
                      <a:r>
                        <a:rPr lang="ru-RU" sz="2800" spc="-7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с</a:t>
                      </a:r>
                      <a:r>
                        <a:rPr lang="ru-RU" sz="2800" spc="-75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законодательством</a:t>
                      </a:r>
                      <a:r>
                        <a:rPr lang="ru-RU" sz="2800" spc="-7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spc="-25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РФ.</a:t>
                      </a:r>
                    </a:p>
                    <a:p>
                      <a:pPr mar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02186359"/>
                  </a:ext>
                </a:extLst>
              </a:tr>
              <a:tr h="2073221"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44.</a:t>
                      </a:r>
                      <a:r>
                        <a:rPr lang="ru-RU" sz="2800" spc="-6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Квалификационные</a:t>
                      </a:r>
                      <a:r>
                        <a:rPr lang="ru-RU" sz="2800" spc="-6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категории</a:t>
                      </a:r>
                      <a:r>
                        <a:rPr lang="ru-RU" sz="2800" spc="-35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(первая,</a:t>
                      </a:r>
                      <a:r>
                        <a:rPr lang="ru-RU" sz="2800" spc="-45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высшая), установленные педагогическим работникам, 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сохраняются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при переходе в другую организацию,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в том числе расположенную в другом субъекте РФ, </a:t>
                      </a: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а</a:t>
                      </a:r>
                      <a:r>
                        <a:rPr lang="ru-RU" sz="2800" b="1" spc="-50" dirty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также</a:t>
                      </a:r>
                      <a:r>
                        <a:rPr lang="ru-RU" sz="2800" b="1" spc="-50" dirty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являются</a:t>
                      </a:r>
                      <a:r>
                        <a:rPr lang="ru-RU" sz="2800" b="1" spc="-55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основанием</a:t>
                      </a:r>
                      <a:r>
                        <a:rPr lang="ru-RU" sz="2800" b="1" spc="-5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для</a:t>
                      </a:r>
                      <a:r>
                        <a:rPr lang="ru-RU" sz="2800" b="1" spc="-55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дифференциации оплаты труда педагогических работников.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69436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403307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69A2F11-600D-44D7-A0E2-CE2D3B9D58E9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3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9A2F11-600D-44D7-A0E2-CE2D3B9D58E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9A2F11-600D-44D7-A0E2-CE2D3B9D58E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6" name="Freeform 6"/>
          <p:cNvSpPr>
            <a:spLocks/>
          </p:cNvSpPr>
          <p:nvPr/>
        </p:nvSpPr>
        <p:spPr bwMode="auto">
          <a:xfrm>
            <a:off x="0" y="3233542"/>
            <a:ext cx="3581400" cy="3624458"/>
          </a:xfrm>
          <a:custGeom>
            <a:avLst/>
            <a:gdLst/>
            <a:ahLst/>
            <a:cxnLst>
              <a:cxn ang="0">
                <a:pos x="380" y="0"/>
              </a:cxn>
              <a:cxn ang="0">
                <a:pos x="188" y="6"/>
              </a:cxn>
              <a:cxn ang="0">
                <a:pos x="0" y="28"/>
              </a:cxn>
              <a:cxn ang="0">
                <a:pos x="2792" y="2862"/>
              </a:cxn>
              <a:cxn ang="0">
                <a:pos x="2808" y="2760"/>
              </a:cxn>
              <a:cxn ang="0">
                <a:pos x="2826" y="2552"/>
              </a:cxn>
              <a:cxn ang="0">
                <a:pos x="2828" y="2448"/>
              </a:cxn>
              <a:cxn ang="0">
                <a:pos x="2824" y="2322"/>
              </a:cxn>
              <a:cxn ang="0">
                <a:pos x="2814" y="2196"/>
              </a:cxn>
              <a:cxn ang="0">
                <a:pos x="2800" y="2074"/>
              </a:cxn>
              <a:cxn ang="0">
                <a:pos x="2778" y="1954"/>
              </a:cxn>
              <a:cxn ang="0">
                <a:pos x="2750" y="1836"/>
              </a:cxn>
              <a:cxn ang="0">
                <a:pos x="2718" y="1720"/>
              </a:cxn>
              <a:cxn ang="0">
                <a:pos x="2678" y="1606"/>
              </a:cxn>
              <a:cxn ang="0">
                <a:pos x="2636" y="1494"/>
              </a:cxn>
              <a:cxn ang="0">
                <a:pos x="2586" y="1386"/>
              </a:cxn>
              <a:cxn ang="0">
                <a:pos x="2532" y="1280"/>
              </a:cxn>
              <a:cxn ang="0">
                <a:pos x="2474" y="1178"/>
              </a:cxn>
              <a:cxn ang="0">
                <a:pos x="2410" y="1078"/>
              </a:cxn>
              <a:cxn ang="0">
                <a:pos x="2342" y="982"/>
              </a:cxn>
              <a:cxn ang="0">
                <a:pos x="2268" y="890"/>
              </a:cxn>
              <a:cxn ang="0">
                <a:pos x="2192" y="802"/>
              </a:cxn>
              <a:cxn ang="0">
                <a:pos x="2110" y="716"/>
              </a:cxn>
              <a:cxn ang="0">
                <a:pos x="2026" y="636"/>
              </a:cxn>
              <a:cxn ang="0">
                <a:pos x="1936" y="558"/>
              </a:cxn>
              <a:cxn ang="0">
                <a:pos x="1844" y="486"/>
              </a:cxn>
              <a:cxn ang="0">
                <a:pos x="1748" y="418"/>
              </a:cxn>
              <a:cxn ang="0">
                <a:pos x="1650" y="354"/>
              </a:cxn>
              <a:cxn ang="0">
                <a:pos x="1546" y="294"/>
              </a:cxn>
              <a:cxn ang="0">
                <a:pos x="1442" y="240"/>
              </a:cxn>
              <a:cxn ang="0">
                <a:pos x="1332" y="192"/>
              </a:cxn>
              <a:cxn ang="0">
                <a:pos x="1222" y="148"/>
              </a:cxn>
              <a:cxn ang="0">
                <a:pos x="1108" y="110"/>
              </a:cxn>
              <a:cxn ang="0">
                <a:pos x="992" y="76"/>
              </a:cxn>
              <a:cxn ang="0">
                <a:pos x="874" y="50"/>
              </a:cxn>
              <a:cxn ang="0">
                <a:pos x="754" y="28"/>
              </a:cxn>
              <a:cxn ang="0">
                <a:pos x="630" y="12"/>
              </a:cxn>
              <a:cxn ang="0">
                <a:pos x="506" y="2"/>
              </a:cxn>
              <a:cxn ang="0">
                <a:pos x="380" y="0"/>
              </a:cxn>
            </a:cxnLst>
            <a:rect l="0" t="0" r="r" b="b"/>
            <a:pathLst>
              <a:path w="2828" h="2862">
                <a:moveTo>
                  <a:pt x="380" y="0"/>
                </a:moveTo>
                <a:lnTo>
                  <a:pt x="380" y="0"/>
                </a:lnTo>
                <a:lnTo>
                  <a:pt x="284" y="2"/>
                </a:lnTo>
                <a:lnTo>
                  <a:pt x="188" y="6"/>
                </a:lnTo>
                <a:lnTo>
                  <a:pt x="94" y="16"/>
                </a:lnTo>
                <a:lnTo>
                  <a:pt x="0" y="28"/>
                </a:lnTo>
                <a:lnTo>
                  <a:pt x="0" y="2862"/>
                </a:lnTo>
                <a:lnTo>
                  <a:pt x="2792" y="2862"/>
                </a:lnTo>
                <a:lnTo>
                  <a:pt x="2792" y="2862"/>
                </a:lnTo>
                <a:lnTo>
                  <a:pt x="2808" y="2760"/>
                </a:lnTo>
                <a:lnTo>
                  <a:pt x="2818" y="2656"/>
                </a:lnTo>
                <a:lnTo>
                  <a:pt x="2826" y="2552"/>
                </a:lnTo>
                <a:lnTo>
                  <a:pt x="2828" y="2448"/>
                </a:lnTo>
                <a:lnTo>
                  <a:pt x="2828" y="2448"/>
                </a:lnTo>
                <a:lnTo>
                  <a:pt x="2826" y="2384"/>
                </a:lnTo>
                <a:lnTo>
                  <a:pt x="2824" y="2322"/>
                </a:lnTo>
                <a:lnTo>
                  <a:pt x="2820" y="2258"/>
                </a:lnTo>
                <a:lnTo>
                  <a:pt x="2814" y="2196"/>
                </a:lnTo>
                <a:lnTo>
                  <a:pt x="2808" y="2136"/>
                </a:lnTo>
                <a:lnTo>
                  <a:pt x="2800" y="2074"/>
                </a:lnTo>
                <a:lnTo>
                  <a:pt x="2790" y="2014"/>
                </a:lnTo>
                <a:lnTo>
                  <a:pt x="2778" y="1954"/>
                </a:lnTo>
                <a:lnTo>
                  <a:pt x="2764" y="1894"/>
                </a:lnTo>
                <a:lnTo>
                  <a:pt x="2750" y="1836"/>
                </a:lnTo>
                <a:lnTo>
                  <a:pt x="2734" y="1778"/>
                </a:lnTo>
                <a:lnTo>
                  <a:pt x="2718" y="1720"/>
                </a:lnTo>
                <a:lnTo>
                  <a:pt x="2698" y="1662"/>
                </a:lnTo>
                <a:lnTo>
                  <a:pt x="2678" y="1606"/>
                </a:lnTo>
                <a:lnTo>
                  <a:pt x="2658" y="1550"/>
                </a:lnTo>
                <a:lnTo>
                  <a:pt x="2636" y="1494"/>
                </a:lnTo>
                <a:lnTo>
                  <a:pt x="2612" y="1440"/>
                </a:lnTo>
                <a:lnTo>
                  <a:pt x="2586" y="1386"/>
                </a:lnTo>
                <a:lnTo>
                  <a:pt x="2560" y="1332"/>
                </a:lnTo>
                <a:lnTo>
                  <a:pt x="2532" y="1280"/>
                </a:lnTo>
                <a:lnTo>
                  <a:pt x="2504" y="1228"/>
                </a:lnTo>
                <a:lnTo>
                  <a:pt x="2474" y="1178"/>
                </a:lnTo>
                <a:lnTo>
                  <a:pt x="2442" y="1128"/>
                </a:lnTo>
                <a:lnTo>
                  <a:pt x="2410" y="1078"/>
                </a:lnTo>
                <a:lnTo>
                  <a:pt x="2376" y="1030"/>
                </a:lnTo>
                <a:lnTo>
                  <a:pt x="2342" y="982"/>
                </a:lnTo>
                <a:lnTo>
                  <a:pt x="2306" y="936"/>
                </a:lnTo>
                <a:lnTo>
                  <a:pt x="2268" y="890"/>
                </a:lnTo>
                <a:lnTo>
                  <a:pt x="2230" y="846"/>
                </a:lnTo>
                <a:lnTo>
                  <a:pt x="2192" y="802"/>
                </a:lnTo>
                <a:lnTo>
                  <a:pt x="2152" y="758"/>
                </a:lnTo>
                <a:lnTo>
                  <a:pt x="2110" y="716"/>
                </a:lnTo>
                <a:lnTo>
                  <a:pt x="2068" y="676"/>
                </a:lnTo>
                <a:lnTo>
                  <a:pt x="2026" y="636"/>
                </a:lnTo>
                <a:lnTo>
                  <a:pt x="1982" y="596"/>
                </a:lnTo>
                <a:lnTo>
                  <a:pt x="1936" y="558"/>
                </a:lnTo>
                <a:lnTo>
                  <a:pt x="1892" y="522"/>
                </a:lnTo>
                <a:lnTo>
                  <a:pt x="1844" y="486"/>
                </a:lnTo>
                <a:lnTo>
                  <a:pt x="1796" y="450"/>
                </a:lnTo>
                <a:lnTo>
                  <a:pt x="1748" y="418"/>
                </a:lnTo>
                <a:lnTo>
                  <a:pt x="1700" y="384"/>
                </a:lnTo>
                <a:lnTo>
                  <a:pt x="1650" y="354"/>
                </a:lnTo>
                <a:lnTo>
                  <a:pt x="1598" y="324"/>
                </a:lnTo>
                <a:lnTo>
                  <a:pt x="1546" y="294"/>
                </a:lnTo>
                <a:lnTo>
                  <a:pt x="1494" y="268"/>
                </a:lnTo>
                <a:lnTo>
                  <a:pt x="1442" y="240"/>
                </a:lnTo>
                <a:lnTo>
                  <a:pt x="1388" y="216"/>
                </a:lnTo>
                <a:lnTo>
                  <a:pt x="1332" y="192"/>
                </a:lnTo>
                <a:lnTo>
                  <a:pt x="1278" y="170"/>
                </a:lnTo>
                <a:lnTo>
                  <a:pt x="1222" y="148"/>
                </a:lnTo>
                <a:lnTo>
                  <a:pt x="1166" y="128"/>
                </a:lnTo>
                <a:lnTo>
                  <a:pt x="1108" y="110"/>
                </a:lnTo>
                <a:lnTo>
                  <a:pt x="1050" y="92"/>
                </a:lnTo>
                <a:lnTo>
                  <a:pt x="992" y="76"/>
                </a:lnTo>
                <a:lnTo>
                  <a:pt x="934" y="62"/>
                </a:lnTo>
                <a:lnTo>
                  <a:pt x="874" y="50"/>
                </a:lnTo>
                <a:lnTo>
                  <a:pt x="814" y="38"/>
                </a:lnTo>
                <a:lnTo>
                  <a:pt x="754" y="28"/>
                </a:lnTo>
                <a:lnTo>
                  <a:pt x="692" y="18"/>
                </a:lnTo>
                <a:lnTo>
                  <a:pt x="630" y="12"/>
                </a:lnTo>
                <a:lnTo>
                  <a:pt x="568" y="6"/>
                </a:lnTo>
                <a:lnTo>
                  <a:pt x="506" y="2"/>
                </a:lnTo>
                <a:lnTo>
                  <a:pt x="444" y="0"/>
                </a:lnTo>
                <a:lnTo>
                  <a:pt x="380" y="0"/>
                </a:lnTo>
                <a:lnTo>
                  <a:pt x="380" y="0"/>
                </a:lnTo>
                <a:close/>
              </a:path>
            </a:pathLst>
          </a:custGeom>
          <a:solidFill>
            <a:srgbClr val="6F252D">
              <a:alpha val="20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7" name="Freeform 7"/>
          <p:cNvSpPr>
            <a:spLocks/>
          </p:cNvSpPr>
          <p:nvPr/>
        </p:nvSpPr>
        <p:spPr bwMode="auto">
          <a:xfrm>
            <a:off x="0" y="4103238"/>
            <a:ext cx="2705100" cy="2754762"/>
          </a:xfrm>
          <a:custGeom>
            <a:avLst/>
            <a:gdLst/>
            <a:ahLst/>
            <a:cxnLst>
              <a:cxn ang="0">
                <a:pos x="380" y="0"/>
              </a:cxn>
              <a:cxn ang="0">
                <a:pos x="380" y="0"/>
              </a:cxn>
              <a:cxn ang="0">
                <a:pos x="332" y="0"/>
              </a:cxn>
              <a:cxn ang="0">
                <a:pos x="282" y="2"/>
              </a:cxn>
              <a:cxn ang="0">
                <a:pos x="234" y="6"/>
              </a:cxn>
              <a:cxn ang="0">
                <a:pos x="186" y="12"/>
              </a:cxn>
              <a:cxn ang="0">
                <a:pos x="138" y="20"/>
              </a:cxn>
              <a:cxn ang="0">
                <a:pos x="92" y="28"/>
              </a:cxn>
              <a:cxn ang="0">
                <a:pos x="46" y="38"/>
              </a:cxn>
              <a:cxn ang="0">
                <a:pos x="0" y="50"/>
              </a:cxn>
              <a:cxn ang="0">
                <a:pos x="0" y="1886"/>
              </a:cxn>
              <a:cxn ang="0">
                <a:pos x="1792" y="1886"/>
              </a:cxn>
              <a:cxn ang="0">
                <a:pos x="1792" y="1886"/>
              </a:cxn>
              <a:cxn ang="0">
                <a:pos x="1806" y="1836"/>
              </a:cxn>
              <a:cxn ang="0">
                <a:pos x="1818" y="1786"/>
              </a:cxn>
              <a:cxn ang="0">
                <a:pos x="1828" y="1734"/>
              </a:cxn>
              <a:cxn ang="0">
                <a:pos x="1836" y="1682"/>
              </a:cxn>
              <a:cxn ang="0">
                <a:pos x="1844" y="1630"/>
              </a:cxn>
              <a:cxn ang="0">
                <a:pos x="1848" y="1578"/>
              </a:cxn>
              <a:cxn ang="0">
                <a:pos x="1850" y="1524"/>
              </a:cxn>
              <a:cxn ang="0">
                <a:pos x="1852" y="1472"/>
              </a:cxn>
              <a:cxn ang="0">
                <a:pos x="1852" y="1472"/>
              </a:cxn>
              <a:cxn ang="0">
                <a:pos x="1850" y="1396"/>
              </a:cxn>
              <a:cxn ang="0">
                <a:pos x="1844" y="1320"/>
              </a:cxn>
              <a:cxn ang="0">
                <a:pos x="1834" y="1248"/>
              </a:cxn>
              <a:cxn ang="0">
                <a:pos x="1822" y="1174"/>
              </a:cxn>
              <a:cxn ang="0">
                <a:pos x="1806" y="1104"/>
              </a:cxn>
              <a:cxn ang="0">
                <a:pos x="1786" y="1034"/>
              </a:cxn>
              <a:cxn ang="0">
                <a:pos x="1762" y="966"/>
              </a:cxn>
              <a:cxn ang="0">
                <a:pos x="1736" y="898"/>
              </a:cxn>
              <a:cxn ang="0">
                <a:pos x="1706" y="834"/>
              </a:cxn>
              <a:cxn ang="0">
                <a:pos x="1674" y="770"/>
              </a:cxn>
              <a:cxn ang="0">
                <a:pos x="1638" y="708"/>
              </a:cxn>
              <a:cxn ang="0">
                <a:pos x="1600" y="648"/>
              </a:cxn>
              <a:cxn ang="0">
                <a:pos x="1560" y="590"/>
              </a:cxn>
              <a:cxn ang="0">
                <a:pos x="1516" y="536"/>
              </a:cxn>
              <a:cxn ang="0">
                <a:pos x="1470" y="482"/>
              </a:cxn>
              <a:cxn ang="0">
                <a:pos x="1420" y="430"/>
              </a:cxn>
              <a:cxn ang="0">
                <a:pos x="1370" y="382"/>
              </a:cxn>
              <a:cxn ang="0">
                <a:pos x="1316" y="336"/>
              </a:cxn>
              <a:cxn ang="0">
                <a:pos x="1260" y="292"/>
              </a:cxn>
              <a:cxn ang="0">
                <a:pos x="1204" y="250"/>
              </a:cxn>
              <a:cxn ang="0">
                <a:pos x="1144" y="212"/>
              </a:cxn>
              <a:cxn ang="0">
                <a:pos x="1082" y="178"/>
              </a:cxn>
              <a:cxn ang="0">
                <a:pos x="1018" y="144"/>
              </a:cxn>
              <a:cxn ang="0">
                <a:pos x="954" y="116"/>
              </a:cxn>
              <a:cxn ang="0">
                <a:pos x="886" y="88"/>
              </a:cxn>
              <a:cxn ang="0">
                <a:pos x="818" y="66"/>
              </a:cxn>
              <a:cxn ang="0">
                <a:pos x="748" y="46"/>
              </a:cxn>
              <a:cxn ang="0">
                <a:pos x="678" y="30"/>
              </a:cxn>
              <a:cxn ang="0">
                <a:pos x="604" y="16"/>
              </a:cxn>
              <a:cxn ang="0">
                <a:pos x="530" y="6"/>
              </a:cxn>
              <a:cxn ang="0">
                <a:pos x="456" y="2"/>
              </a:cxn>
              <a:cxn ang="0">
                <a:pos x="380" y="0"/>
              </a:cxn>
              <a:cxn ang="0">
                <a:pos x="380" y="0"/>
              </a:cxn>
            </a:cxnLst>
            <a:rect l="0" t="0" r="r" b="b"/>
            <a:pathLst>
              <a:path w="1852" h="1886">
                <a:moveTo>
                  <a:pt x="380" y="0"/>
                </a:moveTo>
                <a:lnTo>
                  <a:pt x="380" y="0"/>
                </a:lnTo>
                <a:lnTo>
                  <a:pt x="332" y="0"/>
                </a:lnTo>
                <a:lnTo>
                  <a:pt x="282" y="2"/>
                </a:lnTo>
                <a:lnTo>
                  <a:pt x="234" y="6"/>
                </a:lnTo>
                <a:lnTo>
                  <a:pt x="186" y="12"/>
                </a:lnTo>
                <a:lnTo>
                  <a:pt x="138" y="20"/>
                </a:lnTo>
                <a:lnTo>
                  <a:pt x="92" y="28"/>
                </a:lnTo>
                <a:lnTo>
                  <a:pt x="46" y="38"/>
                </a:lnTo>
                <a:lnTo>
                  <a:pt x="0" y="50"/>
                </a:lnTo>
                <a:lnTo>
                  <a:pt x="0" y="1886"/>
                </a:lnTo>
                <a:lnTo>
                  <a:pt x="1792" y="1886"/>
                </a:lnTo>
                <a:lnTo>
                  <a:pt x="1792" y="1886"/>
                </a:lnTo>
                <a:lnTo>
                  <a:pt x="1806" y="1836"/>
                </a:lnTo>
                <a:lnTo>
                  <a:pt x="1818" y="1786"/>
                </a:lnTo>
                <a:lnTo>
                  <a:pt x="1828" y="1734"/>
                </a:lnTo>
                <a:lnTo>
                  <a:pt x="1836" y="1682"/>
                </a:lnTo>
                <a:lnTo>
                  <a:pt x="1844" y="1630"/>
                </a:lnTo>
                <a:lnTo>
                  <a:pt x="1848" y="1578"/>
                </a:lnTo>
                <a:lnTo>
                  <a:pt x="1850" y="1524"/>
                </a:lnTo>
                <a:lnTo>
                  <a:pt x="1852" y="1472"/>
                </a:lnTo>
                <a:lnTo>
                  <a:pt x="1852" y="1472"/>
                </a:lnTo>
                <a:lnTo>
                  <a:pt x="1850" y="1396"/>
                </a:lnTo>
                <a:lnTo>
                  <a:pt x="1844" y="1320"/>
                </a:lnTo>
                <a:lnTo>
                  <a:pt x="1834" y="1248"/>
                </a:lnTo>
                <a:lnTo>
                  <a:pt x="1822" y="1174"/>
                </a:lnTo>
                <a:lnTo>
                  <a:pt x="1806" y="1104"/>
                </a:lnTo>
                <a:lnTo>
                  <a:pt x="1786" y="1034"/>
                </a:lnTo>
                <a:lnTo>
                  <a:pt x="1762" y="966"/>
                </a:lnTo>
                <a:lnTo>
                  <a:pt x="1736" y="898"/>
                </a:lnTo>
                <a:lnTo>
                  <a:pt x="1706" y="834"/>
                </a:lnTo>
                <a:lnTo>
                  <a:pt x="1674" y="770"/>
                </a:lnTo>
                <a:lnTo>
                  <a:pt x="1638" y="708"/>
                </a:lnTo>
                <a:lnTo>
                  <a:pt x="1600" y="648"/>
                </a:lnTo>
                <a:lnTo>
                  <a:pt x="1560" y="590"/>
                </a:lnTo>
                <a:lnTo>
                  <a:pt x="1516" y="536"/>
                </a:lnTo>
                <a:lnTo>
                  <a:pt x="1470" y="482"/>
                </a:lnTo>
                <a:lnTo>
                  <a:pt x="1420" y="430"/>
                </a:lnTo>
                <a:lnTo>
                  <a:pt x="1370" y="382"/>
                </a:lnTo>
                <a:lnTo>
                  <a:pt x="1316" y="336"/>
                </a:lnTo>
                <a:lnTo>
                  <a:pt x="1260" y="292"/>
                </a:lnTo>
                <a:lnTo>
                  <a:pt x="1204" y="250"/>
                </a:lnTo>
                <a:lnTo>
                  <a:pt x="1144" y="212"/>
                </a:lnTo>
                <a:lnTo>
                  <a:pt x="1082" y="178"/>
                </a:lnTo>
                <a:lnTo>
                  <a:pt x="1018" y="144"/>
                </a:lnTo>
                <a:lnTo>
                  <a:pt x="954" y="116"/>
                </a:lnTo>
                <a:lnTo>
                  <a:pt x="886" y="88"/>
                </a:lnTo>
                <a:lnTo>
                  <a:pt x="818" y="66"/>
                </a:lnTo>
                <a:lnTo>
                  <a:pt x="748" y="46"/>
                </a:lnTo>
                <a:lnTo>
                  <a:pt x="678" y="30"/>
                </a:lnTo>
                <a:lnTo>
                  <a:pt x="604" y="16"/>
                </a:lnTo>
                <a:lnTo>
                  <a:pt x="530" y="6"/>
                </a:lnTo>
                <a:lnTo>
                  <a:pt x="456" y="2"/>
                </a:lnTo>
                <a:lnTo>
                  <a:pt x="380" y="0"/>
                </a:lnTo>
                <a:lnTo>
                  <a:pt x="380" y="0"/>
                </a:lnTo>
                <a:close/>
              </a:path>
            </a:pathLst>
          </a:custGeom>
          <a:solidFill>
            <a:srgbClr val="6F252D">
              <a:alpha val="40000"/>
            </a:srgbClr>
          </a:solidFill>
          <a:ln w="9525">
            <a:noFill/>
            <a:round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" name="Freeform 8"/>
          <p:cNvSpPr>
            <a:spLocks/>
          </p:cNvSpPr>
          <p:nvPr/>
        </p:nvSpPr>
        <p:spPr bwMode="auto">
          <a:xfrm>
            <a:off x="0" y="5214917"/>
            <a:ext cx="1581150" cy="1643083"/>
          </a:xfrm>
          <a:custGeom>
            <a:avLst/>
            <a:gdLst/>
            <a:ahLst/>
            <a:cxnLst>
              <a:cxn ang="0">
                <a:pos x="380" y="0"/>
              </a:cxn>
              <a:cxn ang="0">
                <a:pos x="324" y="2"/>
              </a:cxn>
              <a:cxn ang="0">
                <a:pos x="268" y="12"/>
              </a:cxn>
              <a:cxn ang="0">
                <a:pos x="216" y="28"/>
              </a:cxn>
              <a:cxn ang="0">
                <a:pos x="166" y="50"/>
              </a:cxn>
              <a:cxn ang="0">
                <a:pos x="118" y="76"/>
              </a:cxn>
              <a:cxn ang="0">
                <a:pos x="76" y="106"/>
              </a:cxn>
              <a:cxn ang="0">
                <a:pos x="36" y="142"/>
              </a:cxn>
              <a:cxn ang="0">
                <a:pos x="0" y="182"/>
              </a:cxn>
              <a:cxn ang="0">
                <a:pos x="0" y="792"/>
              </a:cxn>
              <a:cxn ang="0">
                <a:pos x="56" y="852"/>
              </a:cxn>
              <a:cxn ang="0">
                <a:pos x="122" y="902"/>
              </a:cxn>
              <a:cxn ang="0">
                <a:pos x="640" y="902"/>
              </a:cxn>
              <a:cxn ang="0">
                <a:pos x="688" y="866"/>
              </a:cxn>
              <a:cxn ang="0">
                <a:pos x="734" y="824"/>
              </a:cxn>
              <a:cxn ang="0">
                <a:pos x="772" y="778"/>
              </a:cxn>
              <a:cxn ang="0">
                <a:pos x="806" y="728"/>
              </a:cxn>
              <a:cxn ang="0">
                <a:pos x="832" y="672"/>
              </a:cxn>
              <a:cxn ang="0">
                <a:pos x="852" y="614"/>
              </a:cxn>
              <a:cxn ang="0">
                <a:pos x="864" y="552"/>
              </a:cxn>
              <a:cxn ang="0">
                <a:pos x="868" y="488"/>
              </a:cxn>
              <a:cxn ang="0">
                <a:pos x="868" y="462"/>
              </a:cxn>
              <a:cxn ang="0">
                <a:pos x="862" y="412"/>
              </a:cxn>
              <a:cxn ang="0">
                <a:pos x="852" y="366"/>
              </a:cxn>
              <a:cxn ang="0">
                <a:pos x="830" y="298"/>
              </a:cxn>
              <a:cxn ang="0">
                <a:pos x="786" y="214"/>
              </a:cxn>
              <a:cxn ang="0">
                <a:pos x="726" y="142"/>
              </a:cxn>
              <a:cxn ang="0">
                <a:pos x="654" y="82"/>
              </a:cxn>
              <a:cxn ang="0">
                <a:pos x="570" y="38"/>
              </a:cxn>
              <a:cxn ang="0">
                <a:pos x="502" y="14"/>
              </a:cxn>
              <a:cxn ang="0">
                <a:pos x="454" y="4"/>
              </a:cxn>
              <a:cxn ang="0">
                <a:pos x="406" y="0"/>
              </a:cxn>
              <a:cxn ang="0">
                <a:pos x="380" y="0"/>
              </a:cxn>
            </a:cxnLst>
            <a:rect l="0" t="0" r="r" b="b"/>
            <a:pathLst>
              <a:path w="868" h="902">
                <a:moveTo>
                  <a:pt x="380" y="0"/>
                </a:moveTo>
                <a:lnTo>
                  <a:pt x="380" y="0"/>
                </a:lnTo>
                <a:lnTo>
                  <a:pt x="352" y="0"/>
                </a:lnTo>
                <a:lnTo>
                  <a:pt x="324" y="2"/>
                </a:lnTo>
                <a:lnTo>
                  <a:pt x="296" y="6"/>
                </a:lnTo>
                <a:lnTo>
                  <a:pt x="268" y="12"/>
                </a:lnTo>
                <a:lnTo>
                  <a:pt x="242" y="20"/>
                </a:lnTo>
                <a:lnTo>
                  <a:pt x="216" y="28"/>
                </a:lnTo>
                <a:lnTo>
                  <a:pt x="190" y="38"/>
                </a:lnTo>
                <a:lnTo>
                  <a:pt x="166" y="50"/>
                </a:lnTo>
                <a:lnTo>
                  <a:pt x="142" y="62"/>
                </a:lnTo>
                <a:lnTo>
                  <a:pt x="118" y="76"/>
                </a:lnTo>
                <a:lnTo>
                  <a:pt x="96" y="90"/>
                </a:lnTo>
                <a:lnTo>
                  <a:pt x="76" y="106"/>
                </a:lnTo>
                <a:lnTo>
                  <a:pt x="54" y="124"/>
                </a:lnTo>
                <a:lnTo>
                  <a:pt x="36" y="142"/>
                </a:lnTo>
                <a:lnTo>
                  <a:pt x="18" y="162"/>
                </a:lnTo>
                <a:lnTo>
                  <a:pt x="0" y="182"/>
                </a:lnTo>
                <a:lnTo>
                  <a:pt x="0" y="792"/>
                </a:lnTo>
                <a:lnTo>
                  <a:pt x="0" y="792"/>
                </a:lnTo>
                <a:lnTo>
                  <a:pt x="26" y="824"/>
                </a:lnTo>
                <a:lnTo>
                  <a:pt x="56" y="852"/>
                </a:lnTo>
                <a:lnTo>
                  <a:pt x="88" y="878"/>
                </a:lnTo>
                <a:lnTo>
                  <a:pt x="122" y="902"/>
                </a:lnTo>
                <a:lnTo>
                  <a:pt x="640" y="902"/>
                </a:lnTo>
                <a:lnTo>
                  <a:pt x="640" y="902"/>
                </a:lnTo>
                <a:lnTo>
                  <a:pt x="664" y="884"/>
                </a:lnTo>
                <a:lnTo>
                  <a:pt x="688" y="866"/>
                </a:lnTo>
                <a:lnTo>
                  <a:pt x="712" y="846"/>
                </a:lnTo>
                <a:lnTo>
                  <a:pt x="734" y="824"/>
                </a:lnTo>
                <a:lnTo>
                  <a:pt x="754" y="802"/>
                </a:lnTo>
                <a:lnTo>
                  <a:pt x="772" y="778"/>
                </a:lnTo>
                <a:lnTo>
                  <a:pt x="790" y="754"/>
                </a:lnTo>
                <a:lnTo>
                  <a:pt x="806" y="728"/>
                </a:lnTo>
                <a:lnTo>
                  <a:pt x="820" y="700"/>
                </a:lnTo>
                <a:lnTo>
                  <a:pt x="832" y="672"/>
                </a:lnTo>
                <a:lnTo>
                  <a:pt x="842" y="644"/>
                </a:lnTo>
                <a:lnTo>
                  <a:pt x="852" y="614"/>
                </a:lnTo>
                <a:lnTo>
                  <a:pt x="858" y="582"/>
                </a:lnTo>
                <a:lnTo>
                  <a:pt x="864" y="552"/>
                </a:lnTo>
                <a:lnTo>
                  <a:pt x="868" y="520"/>
                </a:lnTo>
                <a:lnTo>
                  <a:pt x="868" y="488"/>
                </a:lnTo>
                <a:lnTo>
                  <a:pt x="868" y="488"/>
                </a:lnTo>
                <a:lnTo>
                  <a:pt x="868" y="462"/>
                </a:lnTo>
                <a:lnTo>
                  <a:pt x="866" y="438"/>
                </a:lnTo>
                <a:lnTo>
                  <a:pt x="862" y="412"/>
                </a:lnTo>
                <a:lnTo>
                  <a:pt x="858" y="388"/>
                </a:lnTo>
                <a:lnTo>
                  <a:pt x="852" y="366"/>
                </a:lnTo>
                <a:lnTo>
                  <a:pt x="846" y="342"/>
                </a:lnTo>
                <a:lnTo>
                  <a:pt x="830" y="298"/>
                </a:lnTo>
                <a:lnTo>
                  <a:pt x="810" y="254"/>
                </a:lnTo>
                <a:lnTo>
                  <a:pt x="786" y="214"/>
                </a:lnTo>
                <a:lnTo>
                  <a:pt x="756" y="176"/>
                </a:lnTo>
                <a:lnTo>
                  <a:pt x="726" y="142"/>
                </a:lnTo>
                <a:lnTo>
                  <a:pt x="690" y="110"/>
                </a:lnTo>
                <a:lnTo>
                  <a:pt x="654" y="82"/>
                </a:lnTo>
                <a:lnTo>
                  <a:pt x="614" y="58"/>
                </a:lnTo>
                <a:lnTo>
                  <a:pt x="570" y="38"/>
                </a:lnTo>
                <a:lnTo>
                  <a:pt x="526" y="22"/>
                </a:lnTo>
                <a:lnTo>
                  <a:pt x="502" y="14"/>
                </a:lnTo>
                <a:lnTo>
                  <a:pt x="478" y="10"/>
                </a:lnTo>
                <a:lnTo>
                  <a:pt x="454" y="4"/>
                </a:lnTo>
                <a:lnTo>
                  <a:pt x="430" y="2"/>
                </a:lnTo>
                <a:lnTo>
                  <a:pt x="406" y="0"/>
                </a:lnTo>
                <a:lnTo>
                  <a:pt x="380" y="0"/>
                </a:lnTo>
                <a:lnTo>
                  <a:pt x="380" y="0"/>
                </a:lnTo>
                <a:close/>
              </a:path>
            </a:pathLst>
          </a:custGeom>
          <a:solidFill>
            <a:srgbClr val="6F252D"/>
          </a:solidFill>
          <a:ln w="9525">
            <a:noFill/>
            <a:round/>
            <a:headEnd/>
            <a:tailEnd/>
          </a:ln>
          <a:effectLst>
            <a:outerShdw blurRad="63500" dist="50800" algn="l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 flipV="1">
            <a:off x="1022344" y="2646507"/>
            <a:ext cx="21515" cy="3367447"/>
          </a:xfrm>
          <a:prstGeom prst="line">
            <a:avLst/>
          </a:prstGeom>
          <a:ln w="25400" cap="rnd">
            <a:solidFill>
              <a:srgbClr val="6F252D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1043859" y="2646507"/>
            <a:ext cx="1628775" cy="1588"/>
          </a:xfrm>
          <a:prstGeom prst="straightConnector1">
            <a:avLst/>
          </a:prstGeom>
          <a:ln w="25400">
            <a:solidFill>
              <a:srgbClr val="6F252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746547" y="2183963"/>
            <a:ext cx="70878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854746"/>
                </a:solidFill>
              </a:rPr>
              <a:t>Письмо </a:t>
            </a:r>
            <a:r>
              <a:rPr lang="ru-RU" sz="2800" dirty="0" err="1">
                <a:solidFill>
                  <a:srgbClr val="854746"/>
                </a:solidFill>
              </a:rPr>
              <a:t>Минпросвещения</a:t>
            </a:r>
            <a:r>
              <a:rPr lang="ru-RU" sz="2800" dirty="0">
                <a:solidFill>
                  <a:srgbClr val="854746"/>
                </a:solidFill>
              </a:rPr>
              <a:t> России от 16.06.2023 № </a:t>
            </a:r>
            <a:r>
              <a:rPr lang="ru-RU" sz="2800" dirty="0" smtClean="0">
                <a:solidFill>
                  <a:srgbClr val="854746"/>
                </a:solidFill>
              </a:rPr>
              <a:t>08-1202 "</a:t>
            </a:r>
            <a:r>
              <a:rPr lang="ru-RU" sz="2800" dirty="0">
                <a:solidFill>
                  <a:srgbClr val="854746"/>
                </a:solidFill>
              </a:rPr>
              <a:t>О направлении разъяснений (о положениях Порядка проведения аттестации педагогических работников организаций, осуществляющих образовательную деятельность)"</a:t>
            </a:r>
          </a:p>
        </p:txBody>
      </p:sp>
      <p:pic>
        <p:nvPicPr>
          <p:cNvPr id="20" name="image36.jpe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982200" y="2648577"/>
            <a:ext cx="1816509" cy="1793173"/>
          </a:xfrm>
          <a:prstGeom prst="rect">
            <a:avLst/>
          </a:prstGeom>
          <a:solidFill>
            <a:srgbClr val="6F252D"/>
          </a:solidFill>
          <a:ln>
            <a:solidFill>
              <a:srgbClr val="854746"/>
            </a:solidFill>
          </a:ln>
        </p:spPr>
      </p:pic>
    </p:spTree>
    <p:extLst>
      <p:ext uri="{BB962C8B-B14F-4D97-AF65-F5344CB8AC3E}">
        <p14:creationId xmlns:p14="http://schemas.microsoft.com/office/powerpoint/2010/main" xmlns="" val="232606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9A2F11-600D-44D7-A0E2-CE2D3B9D58E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Номер слайда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9A2F11-600D-44D7-A0E2-CE2D3B9D58E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Номер слайда 1"/>
          <p:cNvSpPr txBox="1">
            <a:spLocks/>
          </p:cNvSpPr>
          <p:nvPr/>
        </p:nvSpPr>
        <p:spPr>
          <a:xfrm>
            <a:off x="10936224" y="6356350"/>
            <a:ext cx="417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9A2F11-600D-44D7-A0E2-CE2D3B9D58E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4" name="Рисунок 5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09786" y="246391"/>
            <a:ext cx="5694158" cy="101202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14093" y="2529751"/>
            <a:ext cx="2292154" cy="2300253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718633" y="3111345"/>
            <a:ext cx="28522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6F252D"/>
                </a:solidFill>
              </a:rPr>
              <a:t>Важные </a:t>
            </a:r>
            <a:r>
              <a:rPr lang="ru-RU" sz="2800" dirty="0" smtClean="0">
                <a:solidFill>
                  <a:srgbClr val="6F252D"/>
                </a:solidFill>
              </a:rPr>
              <a:t>изменения</a:t>
            </a:r>
            <a:endParaRPr lang="ru-RU" sz="2800" dirty="0">
              <a:solidFill>
                <a:srgbClr val="6F252D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15456" y="1603239"/>
            <a:ext cx="451029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6F252D"/>
                </a:solidFill>
              </a:rPr>
              <a:t>заявление на </a:t>
            </a:r>
            <a:r>
              <a:rPr lang="ru-RU" sz="2800" dirty="0" smtClean="0">
                <a:solidFill>
                  <a:srgbClr val="6F252D"/>
                </a:solidFill>
              </a:rPr>
              <a:t>кв. </a:t>
            </a:r>
            <a:r>
              <a:rPr lang="ru-RU" sz="2800" dirty="0">
                <a:solidFill>
                  <a:srgbClr val="6F252D"/>
                </a:solidFill>
              </a:rPr>
              <a:t>категорию можно подать и после истечения срока ее действия, а получить высшую категорию </a:t>
            </a:r>
            <a:r>
              <a:rPr lang="ru-RU" sz="2800" dirty="0" smtClean="0">
                <a:solidFill>
                  <a:srgbClr val="6F252D"/>
                </a:solidFill>
              </a:rPr>
              <a:t>можно, если педагог имеет (имел) </a:t>
            </a:r>
            <a:r>
              <a:rPr lang="ru-RU" sz="2800" dirty="0">
                <a:solidFill>
                  <a:srgbClr val="6F252D"/>
                </a:solidFill>
              </a:rPr>
              <a:t>по одной из должностей первую или высшую </a:t>
            </a:r>
            <a:r>
              <a:rPr lang="ru-RU" sz="2800" dirty="0" smtClean="0">
                <a:solidFill>
                  <a:srgbClr val="6F252D"/>
                </a:solidFill>
              </a:rPr>
              <a:t>кв. категорию</a:t>
            </a:r>
            <a:endParaRPr lang="ru-RU" sz="2800" dirty="0">
              <a:solidFill>
                <a:srgbClr val="6F252D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288890" y="1717637"/>
            <a:ext cx="45851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dirty="0">
                <a:solidFill>
                  <a:srgbClr val="6F252D"/>
                </a:solidFill>
              </a:rPr>
              <a:t>при подаче заявления </a:t>
            </a:r>
            <a:r>
              <a:rPr lang="ru-RU" sz="2800" dirty="0" smtClean="0">
                <a:solidFill>
                  <a:srgbClr val="6F252D"/>
                </a:solidFill>
              </a:rPr>
              <a:t>на </a:t>
            </a:r>
          </a:p>
          <a:p>
            <a:pPr algn="r"/>
            <a:r>
              <a:rPr lang="ru-RU" sz="2800" dirty="0" smtClean="0">
                <a:solidFill>
                  <a:srgbClr val="6F252D"/>
                </a:solidFill>
              </a:rPr>
              <a:t>категорию </a:t>
            </a:r>
            <a:r>
              <a:rPr lang="ru-RU" sz="2800" dirty="0">
                <a:solidFill>
                  <a:srgbClr val="6F252D"/>
                </a:solidFill>
              </a:rPr>
              <a:t>педагоги </a:t>
            </a:r>
            <a:r>
              <a:rPr lang="ru-RU" sz="2800" dirty="0" smtClean="0">
                <a:solidFill>
                  <a:srgbClr val="6F252D"/>
                </a:solidFill>
              </a:rPr>
              <a:t>сообщают сведения </a:t>
            </a:r>
            <a:r>
              <a:rPr lang="ru-RU" sz="2800" u="sng" dirty="0" smtClean="0">
                <a:solidFill>
                  <a:srgbClr val="6F252D"/>
                </a:solidFill>
              </a:rPr>
              <a:t>об </a:t>
            </a:r>
            <a:r>
              <a:rPr lang="ru-RU" sz="2800" u="sng" dirty="0">
                <a:solidFill>
                  <a:srgbClr val="6F252D"/>
                </a:solidFill>
              </a:rPr>
              <a:t>уровне </a:t>
            </a:r>
            <a:r>
              <a:rPr lang="ru-RU" sz="2800" u="sng" dirty="0" smtClean="0">
                <a:solidFill>
                  <a:srgbClr val="6F252D"/>
                </a:solidFill>
              </a:rPr>
              <a:t>образования </a:t>
            </a:r>
          </a:p>
          <a:p>
            <a:pPr algn="r"/>
            <a:r>
              <a:rPr lang="ru-RU" sz="2800" dirty="0" smtClean="0">
                <a:solidFill>
                  <a:srgbClr val="6F252D"/>
                </a:solidFill>
              </a:rPr>
              <a:t>(квалификации), </a:t>
            </a:r>
          </a:p>
          <a:p>
            <a:pPr algn="r"/>
            <a:r>
              <a:rPr lang="ru-RU" sz="2800" b="1" dirty="0" smtClean="0">
                <a:solidFill>
                  <a:srgbClr val="6F252D"/>
                </a:solidFill>
              </a:rPr>
              <a:t>результатах </a:t>
            </a:r>
            <a:r>
              <a:rPr lang="ru-RU" sz="2800" b="1" dirty="0">
                <a:solidFill>
                  <a:srgbClr val="6F252D"/>
                </a:solidFill>
              </a:rPr>
              <a:t>профессиональной </a:t>
            </a:r>
            <a:r>
              <a:rPr lang="ru-RU" sz="2800" dirty="0">
                <a:solidFill>
                  <a:srgbClr val="6F252D"/>
                </a:solidFill>
              </a:rPr>
              <a:t>деятельности </a:t>
            </a:r>
            <a:r>
              <a:rPr lang="ru-RU" sz="2800" dirty="0" smtClean="0">
                <a:solidFill>
                  <a:srgbClr val="6F252D"/>
                </a:solidFill>
              </a:rPr>
              <a:t>в организациях</a:t>
            </a:r>
            <a:endParaRPr lang="ru-RU" sz="2800" dirty="0">
              <a:solidFill>
                <a:srgbClr val="6F252D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54435" y="5402243"/>
            <a:ext cx="42561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6F252D"/>
                </a:solidFill>
              </a:rPr>
              <a:t>результаты аттестации вносят в </a:t>
            </a:r>
            <a:r>
              <a:rPr lang="ru-RU" sz="2800" dirty="0">
                <a:solidFill>
                  <a:srgbClr val="6F252D"/>
                </a:solidFill>
              </a:rPr>
              <a:t>трудовые </a:t>
            </a:r>
            <a:r>
              <a:rPr lang="ru-RU" sz="2800" dirty="0" smtClean="0">
                <a:solidFill>
                  <a:srgbClr val="6F252D"/>
                </a:solidFill>
              </a:rPr>
              <a:t>книжки</a:t>
            </a:r>
            <a:endParaRPr lang="ru-RU" sz="2800" dirty="0">
              <a:solidFill>
                <a:srgbClr val="6F25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1806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354888" y="6309321"/>
            <a:ext cx="2133600" cy="365125"/>
          </a:xfrm>
        </p:spPr>
        <p:txBody>
          <a:bodyPr/>
          <a:lstStyle/>
          <a:p>
            <a:fld id="{B46B9D09-C74D-4F7A-A3BD-940A6A18E41D}" type="slidenum">
              <a:rPr lang="ru-RU" sz="1800">
                <a:solidFill>
                  <a:schemeClr val="accent5">
                    <a:lumMod val="75000"/>
                  </a:schemeClr>
                </a:solidFill>
              </a:rPr>
              <a:pPr/>
              <a:t>4</a:t>
            </a:fld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1040" y="2111432"/>
            <a:ext cx="10789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>
                <a:latin typeface="Arial" pitchFamily="34" charset="0"/>
                <a:cs typeface="Arial" pitchFamily="34" charset="0"/>
              </a:rPr>
              <a:t>24. Аттестация педагогических работников в целях установления </a:t>
            </a:r>
            <a:r>
              <a: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первой или высшей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квалификационной категории проводится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по их желанию.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303005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>
            <a:extLst>
              <a:ext uri="{FF2B5EF4-FFF2-40B4-BE49-F238E27FC236}">
                <a16:creationId xmlns:a16="http://schemas.microsoft.com/office/drawing/2014/main" xmlns="" id="{A6481456-68CB-4C78-936A-C90833FB7D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t="27488" b="7500"/>
          <a:stretch/>
        </p:blipFill>
        <p:spPr>
          <a:xfrm>
            <a:off x="894522" y="3823804"/>
            <a:ext cx="10257182" cy="2554545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9D09-C74D-4F7A-A3BD-940A6A18E41D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95739" y="476248"/>
            <a:ext cx="1099267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/>
            <a:r>
              <a:rPr lang="ru-RU" sz="2400" dirty="0">
                <a:latin typeface="Arial" pitchFamily="34" charset="0"/>
                <a:ea typeface="Calibri"/>
                <a:cs typeface="Arial" pitchFamily="34" charset="0"/>
              </a:rPr>
              <a:t>27. Аттестация педагогических работников проводится </a:t>
            </a:r>
            <a:r>
              <a:rPr lang="ru-RU" sz="2400" b="1" u="sng" dirty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на основании их заявлений,</a:t>
            </a:r>
            <a:r>
              <a:rPr lang="ru-RU" sz="2400" dirty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ea typeface="Calibri"/>
                <a:cs typeface="Arial" pitchFamily="34" charset="0"/>
              </a:rPr>
              <a:t>подаваемых непосредственно в аттестационную комиссию, либо направленных в адрес аттестационной комиссии по почте письмом с уведомлением о вручении или с уведомлением в форме электронного документа с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использованием информационно-телекоммуникационных сетей общего пользования</a:t>
            </a:r>
            <a:r>
              <a:rPr lang="ru-RU" sz="2400" dirty="0">
                <a:latin typeface="Arial" pitchFamily="34" charset="0"/>
                <a:ea typeface="Calibri"/>
                <a:cs typeface="Arial" pitchFamily="34" charset="0"/>
              </a:rPr>
              <a:t>, в том числе сети «Интернет», либо посредством ЕПГУ.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(В Томской области посредством электронной системы «Аттестация»).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7752184" y="4365104"/>
            <a:ext cx="1656184" cy="576064"/>
          </a:xfrm>
          <a:prstGeom prst="straightConnector1">
            <a:avLst/>
          </a:prstGeom>
          <a:ln w="139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8433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354888" y="6309321"/>
            <a:ext cx="2133600" cy="365125"/>
          </a:xfrm>
        </p:spPr>
        <p:txBody>
          <a:bodyPr/>
          <a:lstStyle/>
          <a:p>
            <a:fld id="{B46B9D09-C74D-4F7A-A3BD-940A6A18E41D}" type="slidenum">
              <a:rPr lang="ru-RU" sz="1800">
                <a:solidFill>
                  <a:srgbClr val="4BACC6">
                    <a:lumMod val="75000"/>
                  </a:srgbClr>
                </a:solidFill>
              </a:rPr>
              <a:pPr/>
              <a:t>6</a:t>
            </a:fld>
            <a:endParaRPr lang="ru-RU" sz="1800" dirty="0">
              <a:solidFill>
                <a:srgbClr val="4BACC6">
                  <a:lumMod val="75000"/>
                </a:srgb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18643" y="636396"/>
            <a:ext cx="111224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28.	В заявлении </a:t>
            </a:r>
            <a:r>
              <a:rPr 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аттестационную комиссию</a:t>
            </a:r>
          </a:p>
          <a:p>
            <a:r>
              <a:rPr lang="ru-RU" sz="2800" dirty="0">
                <a:latin typeface="Arial" pitchFamily="34" charset="0"/>
                <a:cs typeface="Arial" pitchFamily="34" charset="0"/>
              </a:rPr>
              <a:t>педагогические работники сообщают сведения 	</a:t>
            </a:r>
          </a:p>
          <a:p>
            <a:pPr marL="342900" indent="-342900">
              <a:buFontTx/>
              <a:buChar char="-"/>
            </a:pPr>
            <a:r>
              <a:rPr 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 уровне образования (квалификации), </a:t>
            </a:r>
          </a:p>
          <a:p>
            <a:pPr marL="342900" indent="-342900">
              <a:buFontTx/>
              <a:buChar char="-"/>
            </a:pPr>
            <a:r>
              <a:rPr 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результатах профессиональной деятельности в организациях,</a:t>
            </a:r>
          </a:p>
          <a:p>
            <a:pPr marL="342900" indent="-342900">
              <a:buFontTx/>
              <a:buChar char="-"/>
            </a:pPr>
            <a:r>
              <a:rPr 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 имеющихся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квалификационных категориях,</a:t>
            </a:r>
          </a:p>
          <a:p>
            <a:pPr marL="342900" indent="-342900">
              <a:buFontTx/>
              <a:buChar char="-"/>
            </a:pP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а также </a:t>
            </a:r>
            <a:r>
              <a:rPr 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указывают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должность, по которой они желают пройти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аттестацию</a:t>
            </a: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indent="342900" algn="just"/>
            <a:r>
              <a:rPr lang="ru-RU" sz="2800" dirty="0">
                <a:latin typeface="Arial" pitchFamily="34" charset="0"/>
                <a:ea typeface="Calibri"/>
                <a:cs typeface="Arial" pitchFamily="34" charset="0"/>
              </a:rPr>
              <a:t>29. Заявления о проведении аттестации подаются педагогическими работниками </a:t>
            </a:r>
            <a:r>
              <a:rPr lang="ru-RU" sz="2800" dirty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независимо от продолжительности их работы в образовательной организации</a:t>
            </a:r>
            <a:r>
              <a:rPr lang="ru-RU" sz="2800" dirty="0">
                <a:latin typeface="Arial" pitchFamily="34" charset="0"/>
                <a:ea typeface="Calibri"/>
                <a:cs typeface="Arial" pitchFamily="34" charset="0"/>
              </a:rPr>
              <a:t>, в том числе в период нахождения в отпуске по уходу за ребенком.</a:t>
            </a:r>
          </a:p>
        </p:txBody>
      </p:sp>
    </p:spTree>
    <p:extLst>
      <p:ext uri="{BB962C8B-B14F-4D97-AF65-F5344CB8AC3E}">
        <p14:creationId xmlns:p14="http://schemas.microsoft.com/office/powerpoint/2010/main" xmlns="" val="3064727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354888" y="6309321"/>
            <a:ext cx="2133600" cy="365125"/>
          </a:xfrm>
        </p:spPr>
        <p:txBody>
          <a:bodyPr/>
          <a:lstStyle/>
          <a:p>
            <a:fld id="{B46B9D09-C74D-4F7A-A3BD-940A6A18E41D}" type="slidenum">
              <a:rPr lang="ru-RU" sz="1800">
                <a:solidFill>
                  <a:srgbClr val="4BACC6">
                    <a:lumMod val="75000"/>
                  </a:srgbClr>
                </a:solidFill>
              </a:rPr>
              <a:pPr/>
              <a:t>7</a:t>
            </a:fld>
            <a:endParaRPr lang="ru-RU" sz="1800" dirty="0">
              <a:solidFill>
                <a:srgbClr val="4BACC6">
                  <a:lumMod val="75000"/>
                </a:srgbClr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8E911822-A5C3-462A-A09F-A1ABC0094327}"/>
              </a:ext>
            </a:extLst>
          </p:cNvPr>
          <p:cNvSpPr/>
          <p:nvPr/>
        </p:nvSpPr>
        <p:spPr>
          <a:xfrm>
            <a:off x="636104" y="714895"/>
            <a:ext cx="10992679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 algn="ctr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Заявление</a:t>
            </a:r>
          </a:p>
          <a:p>
            <a:pPr marR="12700" algn="ctr"/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tabLst>
                <a:tab pos="4935855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Прошу аттестовать меня в 20__ году на _____ квалификационную категорию по должности ____________.</a:t>
            </a:r>
          </a:p>
          <a:p>
            <a:pPr indent="450215" algn="just">
              <a:tabLst>
                <a:tab pos="4935855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настоящее время имею ________ квалификационную категорию, по должности _________________________ ___________________ (указать реквизиты распорядительного акта об установлении квалификационной категории - дата, № и орган, издавший документ)/либо: квалификационной категории не имею.</a:t>
            </a:r>
          </a:p>
          <a:p>
            <a:pPr indent="450215" algn="just">
              <a:tabLst>
                <a:tab pos="4935855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Прошу провести аттестацию в____________________ (очной, дистанционной) форме.</a:t>
            </a:r>
          </a:p>
          <a:p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образования: </a:t>
            </a:r>
          </a:p>
          <a:p>
            <a:pPr indent="450215" algn="just"/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какое образовательное учреждение окончил(а), год окончания ______________</a:t>
            </a:r>
          </a:p>
          <a:p>
            <a:pPr indent="450215" algn="just"/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полученная квалификация ____________________________________</a:t>
            </a:r>
          </a:p>
          <a:p>
            <a:pPr indent="450215" algn="just">
              <a:tabLst>
                <a:tab pos="4935855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Аттестацию на заседании аттестационной комиссии прошу провести в моем присутствии/ либо: без моего присутствия.</a:t>
            </a:r>
          </a:p>
          <a:p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Приложение:</a:t>
            </a:r>
          </a:p>
          <a:p>
            <a:pPr indent="-342900" algn="just">
              <a:buFont typeface="PT Astra Serif" panose="020A0603040505020204" pitchFamily="18" charset="-52"/>
              <a:buChar char="–"/>
              <a:tabLst>
                <a:tab pos="457200" algn="l"/>
              </a:tabLst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профессиональной деятельности согласно п. 35 или 36 Порядка.</a:t>
            </a:r>
          </a:p>
          <a:p>
            <a:pPr algn="just">
              <a:tabLst>
                <a:tab pos="2694305" algn="l"/>
              </a:tabLs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>
              <a:tabLst>
                <a:tab pos="2694305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«___» ___________ 20__ г.					_________________</a:t>
            </a:r>
          </a:p>
          <a:p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подпись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6035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354888" y="6309321"/>
            <a:ext cx="2133600" cy="365125"/>
          </a:xfrm>
        </p:spPr>
        <p:txBody>
          <a:bodyPr/>
          <a:lstStyle/>
          <a:p>
            <a:fld id="{B46B9D09-C74D-4F7A-A3BD-940A6A18E41D}" type="slidenum">
              <a:rPr lang="ru-RU" sz="1800">
                <a:solidFill>
                  <a:srgbClr val="4BACC6">
                    <a:lumMod val="75000"/>
                  </a:srgbClr>
                </a:solidFill>
              </a:rPr>
              <a:pPr/>
              <a:t>8</a:t>
            </a:fld>
            <a:endParaRPr lang="ru-RU" sz="1800" dirty="0">
              <a:solidFill>
                <a:srgbClr val="4BACC6">
                  <a:lumMod val="75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14400" y="467349"/>
            <a:ext cx="10893287" cy="224676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30. Заявления 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в аттестационную 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комиссию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проведении аттестации в целях установления </a:t>
            </a:r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высшей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квалификационной категории подаются педагогическими работниками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имеющими (имевшими) по одной из должностей первую или высшую квалификационную категорию.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93913" y="3318570"/>
            <a:ext cx="1083365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31. Заявления в аттестационную комиссию рассматриваются в срок </a:t>
            </a:r>
            <a:r>
              <a:rPr 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более 30 календарных дней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со дня их получения, в течение которого </a:t>
            </a:r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определяется конкретный срок проведения аттестации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для каждого педагогического работника индивидуально, а также осуществляется письменное уведомление педагогических работников </a:t>
            </a:r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 сроке, формах и способах проведения аттестации.</a:t>
            </a:r>
          </a:p>
        </p:txBody>
      </p:sp>
    </p:spTree>
    <p:extLst>
      <p:ext uri="{BB962C8B-B14F-4D97-AF65-F5344CB8AC3E}">
        <p14:creationId xmlns:p14="http://schemas.microsoft.com/office/powerpoint/2010/main" xmlns="" val="4050902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354888" y="6309321"/>
            <a:ext cx="2133600" cy="365125"/>
          </a:xfrm>
        </p:spPr>
        <p:txBody>
          <a:bodyPr/>
          <a:lstStyle/>
          <a:p>
            <a:fld id="{B46B9D09-C74D-4F7A-A3BD-940A6A18E41D}" type="slidenum">
              <a:rPr lang="ru-RU" sz="1800">
                <a:solidFill>
                  <a:srgbClr val="4BACC6">
                    <a:lumMod val="75000"/>
                  </a:srgbClr>
                </a:solidFill>
              </a:rPr>
              <a:pPr/>
              <a:t>9</a:t>
            </a:fld>
            <a:endParaRPr lang="ru-RU" sz="1800" dirty="0">
              <a:solidFill>
                <a:srgbClr val="4BACC6">
                  <a:lumMod val="75000"/>
                </a:srgb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18052" y="302359"/>
            <a:ext cx="11509513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/>
            <a:r>
              <a:rPr lang="ru-RU" sz="2800" b="1" dirty="0">
                <a:solidFill>
                  <a:srgbClr val="0070C0"/>
                </a:solidFill>
                <a:latin typeface="Arial" pitchFamily="34" charset="0"/>
                <a:ea typeface="Calibri"/>
                <a:cs typeface="Arial" pitchFamily="34" charset="0"/>
              </a:rPr>
              <a:t>Проведение аттестации педагогических работников, </a:t>
            </a:r>
            <a:r>
              <a:rPr lang="ru-RU" sz="2800" b="1" dirty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имеющих государственные награды</a:t>
            </a:r>
            <a:r>
              <a:rPr lang="ru-RU" sz="2800" b="1" dirty="0">
                <a:solidFill>
                  <a:srgbClr val="0070C0"/>
                </a:solidFill>
                <a:latin typeface="Arial" pitchFamily="34" charset="0"/>
                <a:ea typeface="Calibri"/>
                <a:cs typeface="Arial" pitchFamily="34" charset="0"/>
              </a:rPr>
              <a:t>, почетные звания, ведомственные знаки отличия и иные награды, полученные за достижения в педагогической деятельности, либо являющихся призерами конкурсов профессионального мастерства, в целях установления первой или высшей квалификационной категории </a:t>
            </a:r>
            <a:r>
              <a:rPr lang="ru-RU" sz="2800" b="1" u="sng" dirty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осуществляется на основе сведений, подтверждающих наличие </a:t>
            </a:r>
            <a:r>
              <a:rPr lang="ru-RU" sz="2800" b="1" dirty="0">
                <a:solidFill>
                  <a:srgbClr val="0070C0"/>
                </a:solidFill>
                <a:latin typeface="Arial" pitchFamily="34" charset="0"/>
                <a:ea typeface="Calibri"/>
                <a:cs typeface="Arial" pitchFamily="34" charset="0"/>
              </a:rPr>
              <a:t>у педагогических работников наград, званий, знаков отличия, сведений о награждениях за участие в профессиональных конкурсах</a:t>
            </a:r>
            <a:endParaRPr lang="ru-RU" sz="2800" b="1" dirty="0">
              <a:solidFill>
                <a:srgbClr val="C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indent="342900" algn="just"/>
            <a:endParaRPr lang="ru-RU" sz="2800" dirty="0">
              <a:solidFill>
                <a:srgbClr val="C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indent="342900" algn="just"/>
            <a:r>
              <a:rPr lang="ru-RU" sz="2800" dirty="0">
                <a:latin typeface="Arial" pitchFamily="34" charset="0"/>
                <a:ea typeface="Calibri"/>
                <a:cs typeface="Arial" pitchFamily="34" charset="0"/>
              </a:rPr>
              <a:t>32. </a:t>
            </a:r>
            <a:r>
              <a:rPr lang="ru-RU" sz="2800" b="1" dirty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Продолжительность аттестации </a:t>
            </a:r>
            <a:r>
              <a:rPr lang="ru-RU" sz="2800" dirty="0">
                <a:latin typeface="Arial" pitchFamily="34" charset="0"/>
                <a:ea typeface="Calibri"/>
                <a:cs typeface="Arial" pitchFamily="34" charset="0"/>
              </a:rPr>
              <a:t>для каждого педагогического работника от начала ее проведения и до принятия решения аттестационной комиссией составляет </a:t>
            </a:r>
            <a:r>
              <a:rPr lang="ru-RU" sz="2800" dirty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не более 60 календарных дней</a:t>
            </a:r>
            <a:r>
              <a:rPr lang="ru-RU" sz="2800" dirty="0">
                <a:latin typeface="Arial" pitchFamily="34" charset="0"/>
                <a:ea typeface="Calibri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0942172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7619</TotalTime>
  <Words>1590</Words>
  <Application>Microsoft Office PowerPoint</Application>
  <PresentationFormat>Произвольный</PresentationFormat>
  <Paragraphs>147</Paragraphs>
  <Slides>21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Е. В. Ковалева</dc:creator>
  <cp:lastModifiedBy>9</cp:lastModifiedBy>
  <cp:revision>154</cp:revision>
  <cp:lastPrinted>2023-07-20T04:21:50Z</cp:lastPrinted>
  <dcterms:created xsi:type="dcterms:W3CDTF">2023-05-12T06:41:17Z</dcterms:created>
  <dcterms:modified xsi:type="dcterms:W3CDTF">2023-10-24T14:47:49Z</dcterms:modified>
</cp:coreProperties>
</file>