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6" r:id="rId5"/>
    <p:sldId id="258" r:id="rId6"/>
    <p:sldId id="287" r:id="rId7"/>
    <p:sldId id="288" r:id="rId8"/>
    <p:sldId id="275" r:id="rId9"/>
    <p:sldId id="278" r:id="rId10"/>
    <p:sldId id="257" r:id="rId11"/>
    <p:sldId id="281" r:id="rId12"/>
    <p:sldId id="285" r:id="rId13"/>
    <p:sldId id="283" r:id="rId14"/>
    <p:sldId id="284" r:id="rId15"/>
    <p:sldId id="259" r:id="rId16"/>
    <p:sldId id="286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57A8"/>
    <a:srgbClr val="7FC6ED"/>
    <a:srgbClr val="197DCE"/>
    <a:srgbClr val="9E0B4B"/>
    <a:srgbClr val="BC7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55" autoAdjust="0"/>
    <p:restoredTop sz="94274" autoAdjust="0"/>
  </p:normalViewPr>
  <p:slideViewPr>
    <p:cSldViewPr snapToGrid="0" showGuides="1">
      <p:cViewPr>
        <p:scale>
          <a:sx n="95" d="100"/>
          <a:sy n="95" d="100"/>
        </p:scale>
        <p:origin x="-114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21.03.2023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21.03.2023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01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5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=""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=""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=""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=""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=""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=""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=""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=""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=""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=""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=""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=""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=""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=""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=""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95" y="1158883"/>
            <a:ext cx="6678742" cy="1885755"/>
          </a:xfrm>
        </p:spPr>
        <p:txBody>
          <a:bodyPr rtlCol="0"/>
          <a:lstStyle/>
          <a:p>
            <a:pPr rtl="0"/>
            <a:r>
              <a:rPr lang="ru-RU" sz="2800" dirty="0"/>
              <a:t>«КАК ДОСТУЧАТЬСЯ ДО СЕРДЕЦ?»</a:t>
            </a:r>
            <a:br>
              <a:rPr lang="ru-RU" sz="2800" dirty="0"/>
            </a:br>
            <a:r>
              <a:rPr lang="ru-RU" sz="2800" dirty="0"/>
              <a:t>Актуальная методика духовно-нравственного воспитания в учебном процессе.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092" y="3621947"/>
            <a:ext cx="3380765" cy="1193334"/>
          </a:xfrm>
        </p:spPr>
        <p:txBody>
          <a:bodyPr rtlCol="0">
            <a:noAutofit/>
          </a:bodyPr>
          <a:lstStyle/>
          <a:p>
            <a:pPr rtl="0"/>
            <a:r>
              <a:rPr lang="ru-RU" sz="1600" dirty="0"/>
              <a:t>Авторский методический семинар: практика приобщения подростков к традиционным ценностям и смыслам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3092" y="5222515"/>
            <a:ext cx="2873231" cy="618001"/>
          </a:xfrm>
        </p:spPr>
        <p:txBody>
          <a:bodyPr rtlCol="0"/>
          <a:lstStyle/>
          <a:p>
            <a:r>
              <a:rPr lang="ru-RU" sz="1800" b="1" dirty="0">
                <a:latin typeface="Arial Narrow" panose="020B0606020202030204" pitchFamily="34" charset="0"/>
              </a:rPr>
              <a:t>Программа 2023 год.</a:t>
            </a:r>
            <a:br>
              <a:rPr lang="ru-RU" sz="1800" b="1" dirty="0">
                <a:latin typeface="Arial Narrow" panose="020B0606020202030204" pitchFamily="34" charset="0"/>
              </a:rPr>
            </a:br>
            <a:r>
              <a:rPr lang="ru-RU" sz="2000" b="1" dirty="0">
                <a:latin typeface="Arial Narrow" panose="020B0606020202030204" pitchFamily="34" charset="0"/>
              </a:rPr>
              <a:t>САНКТ-ПЕТЕРБУРГ</a:t>
            </a:r>
            <a:r>
              <a:rPr lang="ru-RU" sz="1600" b="1" dirty="0">
                <a:latin typeface="+mj-lt"/>
              </a:rPr>
              <a:t/>
            </a:r>
            <a:br>
              <a:rPr lang="ru-RU" sz="1600" b="1" dirty="0">
                <a:latin typeface="+mj-lt"/>
              </a:rPr>
            </a:br>
            <a:endParaRPr lang="ru-RU" sz="1600" b="1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5438B0D-65D9-45D8-9B95-75B00A9F6B2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-85" t="-3948" r="15133" b="3948"/>
          <a:stretch/>
        </p:blipFill>
        <p:spPr>
          <a:xfrm>
            <a:off x="4606076" y="0"/>
            <a:ext cx="7585924" cy="5949573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08A49A7-D59A-4A2C-876A-F64407E3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10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9151821-EB3B-4F2C-ACF2-ECC9E4F3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45" y="452727"/>
            <a:ext cx="12069118" cy="945498"/>
          </a:xfrm>
        </p:spPr>
        <p:txBody>
          <a:bodyPr>
            <a:noAutofit/>
          </a:bodyPr>
          <a:lstStyle/>
          <a:p>
            <a:r>
              <a:rPr lang="ru-RU" sz="2400" dirty="0"/>
              <a:t>Инициатива и организация областного </a:t>
            </a:r>
            <a:br>
              <a:rPr lang="ru-RU" sz="2400" dirty="0"/>
            </a:br>
            <a:r>
              <a:rPr lang="ru-RU" sz="2400" dirty="0"/>
              <a:t>фестиваля «Кузбасс за жизнь» 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CC8499F0-4330-470E-BF2C-DE4708D9D2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2758" y="2647753"/>
            <a:ext cx="5181600" cy="345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45A2C580-FB3B-488B-8314-730710006C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2045" y="1964181"/>
            <a:ext cx="4664279" cy="3101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54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0BD135E-48C4-42C0-8965-40E4E147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11</a:t>
            </a:fld>
            <a:endParaRPr lang="ru-RU" noProof="0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7AD6563F-8F2D-45B2-BBCC-91229906C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21000"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368" y="2534252"/>
            <a:ext cx="4515679" cy="3009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189DFD8-4D13-4B9E-A4A1-A319D789F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13741" t="9614" b="30679"/>
          <a:stretch/>
        </p:blipFill>
        <p:spPr>
          <a:xfrm>
            <a:off x="5949634" y="4293522"/>
            <a:ext cx="4515678" cy="2084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Заголовок 3">
            <a:extLst>
              <a:ext uri="{FF2B5EF4-FFF2-40B4-BE49-F238E27FC236}">
                <a16:creationId xmlns="" xmlns:a16="http://schemas.microsoft.com/office/drawing/2014/main" id="{18C1414A-D02F-40F3-9498-AD45626E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78" y="430197"/>
            <a:ext cx="9050338" cy="944562"/>
          </a:xfrm>
        </p:spPr>
        <p:txBody>
          <a:bodyPr>
            <a:noAutofit/>
          </a:bodyPr>
          <a:lstStyle/>
          <a:p>
            <a:r>
              <a:rPr lang="ru-RU" sz="2400" dirty="0"/>
              <a:t>Выездные авторские </a:t>
            </a:r>
            <a:br>
              <a:rPr lang="ru-RU" sz="2400" dirty="0"/>
            </a:br>
            <a:r>
              <a:rPr lang="ru-RU" sz="2400" dirty="0"/>
              <a:t>семинары и мастер-классы</a:t>
            </a:r>
          </a:p>
        </p:txBody>
      </p:sp>
      <p:pic>
        <p:nvPicPr>
          <p:cNvPr id="2050" name="Picture 2" descr="D:\Фото для проекта\ПИТЕР СЕМИНАР 10.12.22\Семинар 10.12.22\DSC_022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8" r="-385"/>
          <a:stretch/>
        </p:blipFill>
        <p:spPr bwMode="auto">
          <a:xfrm>
            <a:off x="5485857" y="1545870"/>
            <a:ext cx="4582592" cy="26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1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51" y="797828"/>
            <a:ext cx="10515600" cy="676275"/>
          </a:xfrm>
        </p:spPr>
        <p:txBody>
          <a:bodyPr rtlCol="0"/>
          <a:lstStyle/>
          <a:p>
            <a:pPr rtl="0"/>
            <a:r>
              <a:rPr lang="ru-RU" dirty="0"/>
              <a:t>НАГРАДЫ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ACA2F07-EC71-4913-B0E6-5AD10F430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5" y="1753325"/>
            <a:ext cx="3048769" cy="43068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B078EFB-8F71-4319-BAC0-7A0B0DB89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59" y="2184840"/>
            <a:ext cx="3067136" cy="43068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320DBFC-B611-496C-B1AD-0E8BFA61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272" y="2464060"/>
            <a:ext cx="3067136" cy="43068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8AF9780-7645-44F9-A09B-B35A3F01C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716" y="1753325"/>
            <a:ext cx="3048769" cy="43068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EC054BC-9D5A-4909-A853-19F104271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133" y="2184840"/>
            <a:ext cx="3066373" cy="4306847"/>
          </a:xfrm>
          <a:prstGeom prst="rect">
            <a:avLst/>
          </a:prstGeom>
        </p:spPr>
      </p:pic>
      <p:pic>
        <p:nvPicPr>
          <p:cNvPr id="15" name="Picture 5" descr="C:\Users\User\Desktop\Фото\IMG-20211014-WA0003.jpg">
            <a:extLst>
              <a:ext uri="{FF2B5EF4-FFF2-40B4-BE49-F238E27FC236}">
                <a16:creationId xmlns="" xmlns:a16="http://schemas.microsoft.com/office/drawing/2014/main" id="{7324D62D-DF9B-46A3-85C9-D4ACBB41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20" y="2464061"/>
            <a:ext cx="3066372" cy="430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16" name="Picture 2" descr="C:\Users\User\Desktop\Фото\IMG-20211014-WA0008.jpg">
            <a:extLst>
              <a:ext uri="{FF2B5EF4-FFF2-40B4-BE49-F238E27FC236}">
                <a16:creationId xmlns="" xmlns:a16="http://schemas.microsoft.com/office/drawing/2014/main" id="{A85B5D25-1E6A-434D-8607-6E6F660B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90"/>
            <a:ext cx="4334759" cy="65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40E7A63-5976-4C49-B4C0-4632D5D5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53" y="136635"/>
            <a:ext cx="4666628" cy="65660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B1D0AE3-AA57-4269-8786-9318EB030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686" y="136773"/>
            <a:ext cx="4546711" cy="6569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45EF5D-EB65-4924-A86A-9A0B472D4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878" y="145990"/>
            <a:ext cx="4666628" cy="65722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AE3E994-73E5-4B80-AA57-BE5B50863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831" y="158602"/>
            <a:ext cx="4604169" cy="65597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BCB7488-6A1F-4225-BF62-ADDB337EC7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155" y="2188396"/>
            <a:ext cx="5263445" cy="3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90" y="1189670"/>
            <a:ext cx="5763236" cy="782638"/>
          </a:xfrm>
        </p:spPr>
        <p:txBody>
          <a:bodyPr rtlCol="0">
            <a:noAutofit/>
          </a:bodyPr>
          <a:lstStyle/>
          <a:p>
            <a:pPr rtl="0"/>
            <a:r>
              <a:rPr lang="ru-RU" sz="2000" dirty="0"/>
              <a:t>Ведущая</a:t>
            </a:r>
            <a:br>
              <a:rPr lang="ru-RU" sz="2000" dirty="0"/>
            </a:br>
            <a:r>
              <a:rPr lang="ru-RU" sz="3600" dirty="0"/>
              <a:t>МАРИНА КАРТАВАЯ</a:t>
            </a:r>
            <a:endParaRPr lang="ru-RU" sz="3200" dirty="0"/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190" y="2494098"/>
            <a:ext cx="4857580" cy="1241571"/>
          </a:xfrm>
        </p:spPr>
        <p:txBody>
          <a:bodyPr rtlCol="0"/>
          <a:lstStyle/>
          <a:p>
            <a:pPr rtl="0"/>
            <a:r>
              <a:rPr lang="ru-RU" sz="1700" dirty="0"/>
              <a:t>Методист по работе с учащимися в направлении «духовно-нравственное воспитание», филолог, руководитель просветительской программы «Достучаться до сердец» (КУЗБАСС)</a:t>
            </a:r>
          </a:p>
          <a:p>
            <a:pPr rtl="0"/>
            <a:endParaRPr lang="ru-RU" sz="170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DD2790B-AC76-457A-BCB5-3E68F230E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838470"/>
            <a:ext cx="5763236" cy="2706620"/>
          </a:xfrm>
        </p:spPr>
        <p:txBody>
          <a:bodyPr rtlCol="0">
            <a:noAutofit/>
          </a:bodyPr>
          <a:lstStyle/>
          <a:p>
            <a:pPr rtl="0"/>
            <a:r>
              <a:rPr lang="ru-RU" sz="1600" b="1" dirty="0">
                <a:solidFill>
                  <a:srgbClr val="B457A8"/>
                </a:solidFill>
              </a:rPr>
              <a:t>лауреат по СФО Всероссийского конкурса </a:t>
            </a:r>
            <a:br>
              <a:rPr lang="ru-RU" sz="1600" b="1" dirty="0">
                <a:solidFill>
                  <a:srgbClr val="B457A8"/>
                </a:solidFill>
              </a:rPr>
            </a:br>
            <a:r>
              <a:rPr lang="ru-RU" sz="1600" b="1" dirty="0">
                <a:solidFill>
                  <a:srgbClr val="B457A8"/>
                </a:solidFill>
              </a:rPr>
              <a:t>«За нравственный подвиг учителя» 2018 г.</a:t>
            </a:r>
          </a:p>
          <a:p>
            <a:pPr rtl="0"/>
            <a:r>
              <a:rPr lang="ru-RU" sz="1600" b="1" dirty="0">
                <a:solidFill>
                  <a:srgbClr val="B457A8"/>
                </a:solidFill>
              </a:rPr>
              <a:t>лауреат Всероссийского конкурса </a:t>
            </a:r>
            <a:br>
              <a:rPr lang="ru-RU" sz="1600" b="1" dirty="0">
                <a:solidFill>
                  <a:srgbClr val="B457A8"/>
                </a:solidFill>
              </a:rPr>
            </a:br>
            <a:r>
              <a:rPr lang="ru-RU" sz="1600" b="1" dirty="0">
                <a:solidFill>
                  <a:srgbClr val="B457A8"/>
                </a:solidFill>
              </a:rPr>
              <a:t>«Серафимовский учитель» 2019 г.</a:t>
            </a:r>
          </a:p>
          <a:p>
            <a:r>
              <a:rPr lang="ru-RU" sz="1600" b="1" dirty="0">
                <a:solidFill>
                  <a:srgbClr val="B457A8"/>
                </a:solidFill>
              </a:rPr>
              <a:t>победитель конкурса проектов на фестивале </a:t>
            </a:r>
            <a:br>
              <a:rPr lang="ru-RU" sz="1600" b="1" dirty="0">
                <a:solidFill>
                  <a:srgbClr val="B457A8"/>
                </a:solidFill>
              </a:rPr>
            </a:br>
            <a:r>
              <a:rPr lang="ru-RU" sz="1600" b="1" dirty="0">
                <a:solidFill>
                  <a:srgbClr val="B457A8"/>
                </a:solidFill>
              </a:rPr>
              <a:t>«За жизнь» 2016 г.</a:t>
            </a:r>
          </a:p>
          <a:p>
            <a:pPr rtl="0"/>
            <a:r>
              <a:rPr lang="ru-RU" sz="1600" b="1" dirty="0">
                <a:solidFill>
                  <a:srgbClr val="B457A8"/>
                </a:solidFill>
              </a:rPr>
              <a:t>победитель конкурса проектов в номинации </a:t>
            </a:r>
            <a:br>
              <a:rPr lang="ru-RU" sz="1600" b="1" dirty="0">
                <a:solidFill>
                  <a:srgbClr val="B457A8"/>
                </a:solidFill>
              </a:rPr>
            </a:br>
            <a:r>
              <a:rPr lang="ru-RU" sz="1600" b="1" dirty="0">
                <a:solidFill>
                  <a:srgbClr val="B457A8"/>
                </a:solidFill>
              </a:rPr>
              <a:t>Просвещение на фестивале «Спаси жизнь-2021</a:t>
            </a:r>
            <a:r>
              <a:rPr lang="ru-RU" sz="1600" b="1" dirty="0" smtClean="0">
                <a:solidFill>
                  <a:srgbClr val="B457A8"/>
                </a:solidFill>
              </a:rPr>
              <a:t>»</a:t>
            </a:r>
          </a:p>
          <a:p>
            <a:pPr rtl="0"/>
            <a:r>
              <a:rPr lang="ru-RU" sz="1600" b="1" dirty="0" smtClean="0">
                <a:solidFill>
                  <a:srgbClr val="B457A8"/>
                </a:solidFill>
              </a:rPr>
              <a:t>Лауреат Всероссийского конкурса Национальная премия «Семейная реликвия 2022 г.»</a:t>
            </a:r>
            <a:endParaRPr lang="ru-RU" sz="1600" b="1" dirty="0">
              <a:solidFill>
                <a:srgbClr val="B457A8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4D35AD8-622B-498D-AA9A-16A3E61B9F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1306" t="2663" r="1306" b="17015"/>
          <a:stretch/>
        </p:blipFill>
        <p:spPr>
          <a:xfrm>
            <a:off x="5771770" y="1483675"/>
            <a:ext cx="6421408" cy="3438427"/>
          </a:xfrm>
        </p:spPr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D0DE2A0-406B-40E2-8126-CF2BC85B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9BD9B2A-D2E5-40B7-9BF0-356C3D2E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44" y="427434"/>
            <a:ext cx="9050518" cy="945498"/>
          </a:xfrm>
        </p:spPr>
        <p:txBody>
          <a:bodyPr/>
          <a:lstStyle/>
          <a:p>
            <a:r>
              <a:rPr lang="ru-RU" dirty="0"/>
              <a:t>ПРОГРАММА МЕРОПРИЯТИЯ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7D248B3-F93C-468C-9DF4-A733FB74D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44" y="1696560"/>
            <a:ext cx="11126911" cy="1078787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опыта просветительской работы с учащимися 13-17 лет 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духовно-нравственному воспитанию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методики проведения классных часов по ценностным темам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E6161D7-3843-4038-9BB9-65048ADD1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2114" y="5933373"/>
            <a:ext cx="4318987" cy="85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Цикл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видеобесед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«Подросток: территория души»</a:t>
            </a:r>
            <a:endParaRPr lang="ru-RU" sz="1800" i="1" dirty="0"/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3C633EAB-2D82-4182-B086-017CA5872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41401" y="5933373"/>
            <a:ext cx="5465639" cy="691859"/>
          </a:xfrm>
        </p:spPr>
        <p:txBody>
          <a:bodyPr/>
          <a:lstStyle/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Интерактивно-дискуссионные мероприятия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«Курс на крепкую семью»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04843E0-3A55-4134-B964-DEF63C3D4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263" y="2861760"/>
            <a:ext cx="5106257" cy="3049517"/>
          </a:xfrm>
          <a:prstGeom prst="rect">
            <a:avLst/>
          </a:prstGeom>
        </p:spPr>
      </p:pic>
      <p:pic>
        <p:nvPicPr>
          <p:cNvPr id="1027" name="Picture 3" descr="D:\Фото для проекта\ПИТЕР СЕМИНАР 10.12.22\Семинар 10.12.22\DSC_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2" y="2863780"/>
            <a:ext cx="4371034" cy="291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89056D9-0604-4BDE-BAC0-F279206A27F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3546" t="-11884" r="34447" b="-3157"/>
          <a:stretch/>
        </p:blipFill>
        <p:spPr>
          <a:xfrm>
            <a:off x="1396782" y="-236306"/>
            <a:ext cx="4484988" cy="6544638"/>
          </a:xfrm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0C588C1F-F941-4DE2-9924-E8BFADE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231" y="676056"/>
            <a:ext cx="5084437" cy="782638"/>
          </a:xfrm>
        </p:spPr>
        <p:txBody>
          <a:bodyPr>
            <a:normAutofit fontScale="90000"/>
          </a:bodyPr>
          <a:lstStyle/>
          <a:p>
            <a:r>
              <a:rPr lang="ru-RU" dirty="0"/>
              <a:t>Актуальность программы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17E1813-1492-401C-991F-4F079D18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4</a:t>
            </a:fld>
            <a:endParaRPr lang="ru-RU" noProof="0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6912A16-CC50-4CF0-B3EA-8BB974773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6689" y="2050475"/>
            <a:ext cx="5211522" cy="4494163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Психологическая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:</a:t>
            </a:r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i="1" dirty="0">
                <a:latin typeface="Cambria" pitchFamily="18" charset="0"/>
              </a:rPr>
              <a:t>кризис идентичности</a:t>
            </a:r>
            <a:r>
              <a:rPr lang="ru-RU" sz="2000" dirty="0">
                <a:latin typeface="Cambria" pitchFamily="18" charset="0"/>
              </a:rPr>
              <a:t>; </a:t>
            </a: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Социальная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: </a:t>
            </a:r>
            <a:r>
              <a:rPr lang="ru-RU" sz="2000" i="1" dirty="0">
                <a:latin typeface="Cambria" pitchFamily="18" charset="0"/>
              </a:rPr>
              <a:t>самоопределение себя среди людей, как  сверстников, </a:t>
            </a:r>
            <a:r>
              <a:rPr lang="ru-RU" sz="2000" i="1" dirty="0" smtClean="0">
                <a:latin typeface="Cambria" pitchFamily="18" charset="0"/>
              </a:rPr>
              <a:t>так </a:t>
            </a:r>
            <a:r>
              <a:rPr lang="ru-RU" sz="2000" i="1" dirty="0">
                <a:latin typeface="Cambria" pitchFamily="18" charset="0"/>
              </a:rPr>
              <a:t>и взрослых;</a:t>
            </a: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Душевная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:</a:t>
            </a:r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i="1" dirty="0">
                <a:latin typeface="Cambria" pitchFamily="18" charset="0"/>
              </a:rPr>
              <a:t>волненья чувств, томления, эмоциональные  «качели», </a:t>
            </a:r>
            <a:r>
              <a:rPr lang="ru-RU" sz="2000" i="1" dirty="0" smtClean="0">
                <a:latin typeface="Cambria" pitchFamily="18" charset="0"/>
              </a:rPr>
              <a:t>склонность </a:t>
            </a:r>
            <a:r>
              <a:rPr lang="ru-RU" sz="2000" i="1" dirty="0">
                <a:latin typeface="Cambria" pitchFamily="18" charset="0"/>
              </a:rPr>
              <a:t>все пробовать и оправдывать;</a:t>
            </a: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Духовная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:</a:t>
            </a:r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i="1" dirty="0">
                <a:latin typeface="Cambria" pitchFamily="18" charset="0"/>
              </a:rPr>
              <a:t>неосвоенность заповедей и ценностей;</a:t>
            </a: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Мировоззренческая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: </a:t>
            </a:r>
            <a:r>
              <a:rPr lang="ru-RU" sz="2000" i="1" dirty="0">
                <a:latin typeface="Cambria" pitchFamily="18" charset="0"/>
              </a:rPr>
              <a:t>многополярный мир, в котором </a:t>
            </a:r>
            <a:r>
              <a:rPr lang="ru-RU" sz="2000" i="1" dirty="0" smtClean="0">
                <a:latin typeface="Cambria" pitchFamily="18" charset="0"/>
              </a:rPr>
              <a:t>разрешено и допустимо исповедовать </a:t>
            </a:r>
            <a:r>
              <a:rPr lang="ru-RU" sz="2000" i="1" dirty="0">
                <a:latin typeface="Cambria" pitchFamily="18" charset="0"/>
              </a:rPr>
              <a:t>разные </a:t>
            </a:r>
            <a:r>
              <a:rPr lang="ru-RU" sz="2000" i="1" dirty="0" smtClean="0">
                <a:latin typeface="Cambria" pitchFamily="18" charset="0"/>
              </a:rPr>
              <a:t>позиции, вплоть до разрушительных;</a:t>
            </a:r>
            <a:endParaRPr lang="ru-RU" sz="2000" i="1" dirty="0">
              <a:latin typeface="Cambria" pitchFamily="18" charset="0"/>
            </a:endParaRP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«Злоба дня»: </a:t>
            </a:r>
            <a:r>
              <a:rPr lang="ru-RU" sz="2000" i="1" dirty="0">
                <a:latin typeface="Cambria" pitchFamily="18" charset="0"/>
              </a:rPr>
              <a:t>вызовы против души, обусловленные </a:t>
            </a:r>
            <a:r>
              <a:rPr lang="ru-RU" sz="2000" i="1" dirty="0" smtClean="0">
                <a:latin typeface="Cambria" pitchFamily="18" charset="0"/>
              </a:rPr>
              <a:t>потоком информационного </a:t>
            </a:r>
            <a:r>
              <a:rPr lang="ru-RU" sz="2000" i="1" dirty="0">
                <a:latin typeface="Cambria" pitchFamily="18" charset="0"/>
              </a:rPr>
              <a:t>мусора, «мусорное» сознание!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13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B1B233B-5564-4FF4-9362-6C41C788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88327DB-484F-4857-83B1-7789B1AF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700317"/>
            <a:ext cx="9966121" cy="94549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ВАЖНОСТЬ ПРОВЕДЕНИЯ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ЗАНЯТИЙ В ЦИКЛЕ «ПОДРОСТОК: ТЕРРИТОРИЯ ДУШИ»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04FCFCE-D006-4D99-BD9B-EEEE1CD83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087" y="2256638"/>
            <a:ext cx="5157787" cy="3387547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пренебрежительного и хамского отношения к учителям 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девиантного поведения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подростковых суицидов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7C6FEEB6-B059-416A-9877-C39F1457B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4386" y="3708298"/>
            <a:ext cx="5183188" cy="3387547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преодоление</a:t>
            </a:r>
            <a:r>
              <a:rPr lang="ru-RU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матерной брани в лексиконе школьников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 зависимостей, ранней и безответственной половой жизни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3E17F8-E30F-4B83-AE2B-97B66F73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89072" y="2256638"/>
            <a:ext cx="5933787" cy="314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Стрелка: прямо со сплошной заливкой">
            <a:extLst>
              <a:ext uri="{FF2B5EF4-FFF2-40B4-BE49-F238E27FC236}">
                <a16:creationId xmlns="" xmlns:a16="http://schemas.microsoft.com/office/drawing/2014/main" id="{4F8E9398-BCD8-4C8C-946C-83051FFA8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10950">
            <a:off x="4472863" y="4923920"/>
            <a:ext cx="1414804" cy="16551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E65B266-399E-4910-87C1-3651EE293549}"/>
              </a:ext>
            </a:extLst>
          </p:cNvPr>
          <p:cNvSpPr txBox="1"/>
          <p:nvPr/>
        </p:nvSpPr>
        <p:spPr>
          <a:xfrm>
            <a:off x="814386" y="5920334"/>
            <a:ext cx="4050791" cy="523220"/>
          </a:xfrm>
          <a:prstGeom prst="rect">
            <a:avLst/>
          </a:prstGeom>
          <a:noFill/>
          <a:ln>
            <a:solidFill>
              <a:srgbClr val="B457A8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ПРЕКРАТИМ ВМЕСТЕ</a:t>
            </a:r>
          </a:p>
        </p:txBody>
      </p:sp>
    </p:spTree>
    <p:extLst>
      <p:ext uri="{BB962C8B-B14F-4D97-AF65-F5344CB8AC3E}">
        <p14:creationId xmlns:p14="http://schemas.microsoft.com/office/powerpoint/2010/main" val="157760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C0BE30-E58F-4675-B894-62D5C93F5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1"/>
          <a:stretch/>
        </p:blipFill>
        <p:spPr>
          <a:xfrm>
            <a:off x="0" y="1977960"/>
            <a:ext cx="6837027" cy="486252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B1B233B-5564-4FF4-9362-6C41C788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88327DB-484F-4857-83B1-7789B1AF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5" y="694254"/>
            <a:ext cx="9050518" cy="693853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НАШЕЙ ПРАКТИКЕ: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04FCFCE-D006-4D99-BD9B-EEEE1CD83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066" y="1870720"/>
            <a:ext cx="10846075" cy="394609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B45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Достигается правильное понимание таких </a:t>
            </a:r>
            <a:r>
              <a:rPr lang="ru-RU" sz="2400" b="1" dirty="0" smtClean="0">
                <a:solidFill>
                  <a:srgbClr val="B45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понятий</a:t>
            </a:r>
            <a:r>
              <a:rPr lang="ru-RU" sz="2400" dirty="0" smtClean="0">
                <a:solidFill>
                  <a:srgbClr val="B45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400" b="1" dirty="0">
              <a:solidFill>
                <a:srgbClr val="197DCE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sz="3000" b="1" dirty="0">
                <a:solidFill>
                  <a:srgbClr val="197DC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УВАЖЕНИЕ К РОДИТЕЛЯМ И </a:t>
            </a:r>
            <a:r>
              <a:rPr lang="ru-RU" sz="3000" b="1" dirty="0" smtClean="0">
                <a:solidFill>
                  <a:srgbClr val="197DC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СТАРШИМ,</a:t>
            </a:r>
            <a:endParaRPr lang="ru-RU" sz="3000" b="1" dirty="0">
              <a:solidFill>
                <a:srgbClr val="197DCE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sz="3000" b="1" dirty="0" smtClean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ЦЕЛОМУДРИЕ</a:t>
            </a:r>
            <a:r>
              <a:rPr lang="ru-RU" sz="3000" b="1" dirty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СУПРУЖЕСКАЯ ВЕРНОСТЬ</a:t>
            </a:r>
            <a:r>
              <a:rPr lang="ru-RU" sz="3000" b="1" dirty="0" smtClean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endParaRPr lang="ru-RU" sz="3000" b="1" dirty="0">
              <a:solidFill>
                <a:srgbClr val="197DCE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sz="3000" b="1" dirty="0">
                <a:solidFill>
                  <a:srgbClr val="197DC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СЕМЬЯ</a:t>
            </a:r>
            <a:r>
              <a:rPr lang="ru-RU" sz="3000" b="1" dirty="0" smtClean="0">
                <a:solidFill>
                  <a:srgbClr val="197DC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ЦЕННОСТЬ </a:t>
            </a:r>
            <a:r>
              <a:rPr lang="ru-RU" sz="3000" b="1" dirty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ЗАЧАТОЙ ЖИЗНИ</a:t>
            </a:r>
            <a:r>
              <a:rPr lang="ru-RU" sz="3000" b="1" dirty="0">
                <a:solidFill>
                  <a:srgbClr val="197DC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endParaRPr lang="ru-RU" sz="3000" b="1" dirty="0">
              <a:solidFill>
                <a:srgbClr val="197DCE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sz="3000" b="1" dirty="0" smtClean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ОТВЕТСТВЕННОСТЬ</a:t>
            </a:r>
            <a:r>
              <a:rPr lang="ru-RU" sz="3000" b="1" dirty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3000" b="1" dirty="0" smtClean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МУЖЕСТВО,</a:t>
            </a:r>
          </a:p>
          <a:p>
            <a:pPr marL="0" indent="0" algn="r">
              <a:buNone/>
            </a:pPr>
            <a:r>
              <a:rPr lang="ru-RU" sz="3000" b="1" dirty="0" smtClean="0">
                <a:solidFill>
                  <a:srgbClr val="197DC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ЧЕСТЬ, СОВЕСТЬ, СИЛА ДУХА</a:t>
            </a:r>
            <a:r>
              <a:rPr lang="ru-RU" sz="3000" b="1" dirty="0" smtClean="0">
                <a:solidFill>
                  <a:srgbClr val="197DC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 algn="r">
              <a:buNone/>
            </a:pPr>
            <a:endParaRPr lang="ru-RU" sz="3000" b="1" dirty="0">
              <a:solidFill>
                <a:srgbClr val="197DC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2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29" y="801740"/>
            <a:ext cx="5438019" cy="78263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Педагогическая целесообразность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82425"/>
            <a:ext cx="5691448" cy="2678824"/>
          </a:xfrm>
        </p:spPr>
        <p:txBody>
          <a:bodyPr rtlCol="0">
            <a:normAutofit fontScale="925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Чтобы посеять «разумное, доброе, вечное» 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(по слову поэта Некрасова) «семя» - ценности, требуются серьезные педагогические усилия, а если мы желаем, чтобы оно действительно проросло и стало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ЦЕННОСТЬЮ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мировоззрения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для современного подростка, необходимо сделать свою работу 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регулярной, системной, охватной, динамичной, творческой, волнующей душу и сердце.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ru-RU" sz="19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Как этого добиться?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4E482B38-4A04-4CDD-9B00-DB7BC223AE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50261" t="204" r="3832" b="-204"/>
          <a:stretch/>
        </p:blipFill>
        <p:spPr>
          <a:xfrm>
            <a:off x="1396780" y="11549"/>
            <a:ext cx="3894833" cy="5656330"/>
          </a:xfr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8F117C8-001B-4083-98B5-EEB422802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624" y="3281908"/>
            <a:ext cx="3894833" cy="2596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Рисунок 33" descr="В яблочко со сплошной заливкой">
            <a:extLst>
              <a:ext uri="{FF2B5EF4-FFF2-40B4-BE49-F238E27FC236}">
                <a16:creationId xmlns="" xmlns:a16="http://schemas.microsoft.com/office/drawing/2014/main" id="{749D3D61-517A-44D4-82A3-8D0917018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9465" y="5323409"/>
            <a:ext cx="1351944" cy="1351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AC1D64-0EFA-4F5F-A28B-842568538FBF}"/>
              </a:ext>
            </a:extLst>
          </p:cNvPr>
          <p:cNvSpPr txBox="1"/>
          <p:nvPr/>
        </p:nvSpPr>
        <p:spPr>
          <a:xfrm>
            <a:off x="6051478" y="4553484"/>
            <a:ext cx="6033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ПОСРЕДСТВОМ: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кинообраза, диалога, методов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активной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коммуникации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51DC91-F5B3-49BE-94BA-8B7244169D6A}"/>
              </a:ext>
            </a:extLst>
          </p:cNvPr>
          <p:cNvSpPr txBox="1"/>
          <p:nvPr/>
        </p:nvSpPr>
        <p:spPr>
          <a:xfrm>
            <a:off x="5828044" y="5370632"/>
            <a:ext cx="44839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Именно эти формы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работы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/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Марина Картавая 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продемонстрирует на семинаре</a:t>
            </a:r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F5412E1-1946-44E1-AB14-821D14182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986" y="793172"/>
            <a:ext cx="10022371" cy="655621"/>
          </a:xfrm>
        </p:spPr>
        <p:txBody>
          <a:bodyPr>
            <a:normAutofit/>
          </a:bodyPr>
          <a:lstStyle/>
          <a:p>
            <a:r>
              <a:rPr lang="ru-RU" dirty="0"/>
              <a:t>Целевая аудитория: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2ADC1A-D05D-4776-B1DC-C7786480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C30AEF-CD61-4224-AF39-A198FB1CC9F9}"/>
              </a:ext>
            </a:extLst>
          </p:cNvPr>
          <p:cNvSpPr txBox="1"/>
          <p:nvPr/>
        </p:nvSpPr>
        <p:spPr>
          <a:xfrm>
            <a:off x="589396" y="2797589"/>
            <a:ext cx="10045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B457A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реализуется для всех категорий педагогических работников, чья деятельность направлена на воспитание. </a:t>
            </a:r>
            <a:endParaRPr lang="ru-RU" sz="3200" b="1" dirty="0">
              <a:solidFill>
                <a:srgbClr val="B457A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E8A19E-B5AE-4860-BC6E-7E9A41520274}"/>
              </a:ext>
            </a:extLst>
          </p:cNvPr>
          <p:cNvSpPr txBox="1"/>
          <p:nvPr/>
        </p:nvSpPr>
        <p:spPr>
          <a:xfrm>
            <a:off x="5793171" y="5658724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2-4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3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ACD562-3D11-4504-96C8-84FAC61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637165"/>
            <a:ext cx="10515600" cy="676275"/>
          </a:xfrm>
        </p:spPr>
        <p:txBody>
          <a:bodyPr/>
          <a:lstStyle/>
          <a:p>
            <a:r>
              <a:rPr lang="ru-RU" dirty="0"/>
              <a:t>ДОПОЛНЕНИЕ ОБ АВТОРЕ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2C32095-CEBA-4C91-AA65-22C5F39C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9</a:t>
            </a:fld>
            <a:endParaRPr lang="ru-RU" noProof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1E356A-6FF9-4FCA-B7B4-52FE1C53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02" y="1963682"/>
            <a:ext cx="4499447" cy="299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B2D7C5C-3675-49A9-ACEC-36430A441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492" y="1918719"/>
            <a:ext cx="4001799" cy="300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D9676A1-234B-43DF-8AF1-6E451C02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62" y="2716829"/>
            <a:ext cx="4362407" cy="307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75765AD-C242-4610-B197-E6131BCA25EB}"/>
              </a:ext>
            </a:extLst>
          </p:cNvPr>
          <p:cNvSpPr txBox="1"/>
          <p:nvPr/>
        </p:nvSpPr>
        <p:spPr>
          <a:xfrm>
            <a:off x="424777" y="5981889"/>
            <a:ext cx="10654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n-ea"/>
                <a:cs typeface="+mn-cs"/>
              </a:rPr>
              <a:t>Представление на международном фестивале социальных технологий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n-ea"/>
                <a:cs typeface="+mn-cs"/>
              </a:rPr>
              <a:t>в защиту семейных ценностей «За жизнь», г. Москва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688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6dc4bcd6-49db-4c07-9060-8acfc67cef9f"/>
    <ds:schemaRef ds:uri="http://schemas.openxmlformats.org/package/2006/metadata/core-properties"/>
    <ds:schemaRef ds:uri="fb0879af-3eba-417a-a55a-ffe6dcd6ca77"/>
    <ds:schemaRef ds:uri="http://purl.org/dc/dcmitype/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900</TotalTime>
  <Words>373</Words>
  <Application>Microsoft Office PowerPoint</Application>
  <PresentationFormat>Произвольный</PresentationFormat>
  <Paragraphs>70</Paragraphs>
  <Slides>13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«КАК ДОСТУЧАТЬСЯ ДО СЕРДЕЦ?» Актуальная методика духовно-нравственного воспитания в учебном процессе.</vt:lpstr>
      <vt:lpstr>Ведущая МАРИНА КАРТАВАЯ</vt:lpstr>
      <vt:lpstr>ПРОГРАММА МЕРОПРИЯТИЯ</vt:lpstr>
      <vt:lpstr>Актуальность программы</vt:lpstr>
      <vt:lpstr>ВАЖНОСТЬ ПРОВЕДЕНИЯ ЗАНЯТИЙ В ЦИКЛЕ «ПОДРОСТОК: ТЕРРИТОРИЯ ДУШИ» </vt:lpstr>
      <vt:lpstr>БЛАГОДАРЯ НАШЕЙ ПРАКТИКЕ:</vt:lpstr>
      <vt:lpstr>Педагогическая целесообразность</vt:lpstr>
      <vt:lpstr>Целевая аудитория:</vt:lpstr>
      <vt:lpstr>ДОПОЛНЕНИЕ ОБ АВТОРЕ</vt:lpstr>
      <vt:lpstr>Инициатива и организация областного  фестиваля «Кузбасс за жизнь» </vt:lpstr>
      <vt:lpstr>Выездные авторские  семинары и мастер-классы</vt:lpstr>
      <vt:lpstr>НАГРАДЫ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по вопросам духовно-нравственного воспитания</dc:title>
  <dc:creator>user</dc:creator>
  <cp:lastModifiedBy>Пользователь Windows</cp:lastModifiedBy>
  <cp:revision>63</cp:revision>
  <dcterms:created xsi:type="dcterms:W3CDTF">2022-11-03T12:53:40Z</dcterms:created>
  <dcterms:modified xsi:type="dcterms:W3CDTF">2023-03-21T13:00:44Z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