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sldIdLst>
    <p:sldId id="372" r:id="rId2"/>
    <p:sldId id="466" r:id="rId3"/>
    <p:sldId id="513" r:id="rId4"/>
    <p:sldId id="497" r:id="rId5"/>
    <p:sldId id="498" r:id="rId6"/>
    <p:sldId id="517" r:id="rId7"/>
    <p:sldId id="520" r:id="rId8"/>
    <p:sldId id="530" r:id="rId9"/>
    <p:sldId id="534" r:id="rId10"/>
    <p:sldId id="523" r:id="rId11"/>
    <p:sldId id="524" r:id="rId12"/>
    <p:sldId id="521" r:id="rId13"/>
    <p:sldId id="531" r:id="rId14"/>
    <p:sldId id="526" r:id="rId15"/>
    <p:sldId id="535" r:id="rId16"/>
    <p:sldId id="525" r:id="rId17"/>
    <p:sldId id="537" r:id="rId18"/>
    <p:sldId id="536" r:id="rId19"/>
    <p:sldId id="528" r:id="rId20"/>
    <p:sldId id="532" r:id="rId21"/>
    <p:sldId id="529" r:id="rId22"/>
    <p:sldId id="538" r:id="rId23"/>
    <p:sldId id="539" r:id="rId24"/>
    <p:sldId id="540" r:id="rId25"/>
    <p:sldId id="541" r:id="rId26"/>
    <p:sldId id="542" r:id="rId27"/>
    <p:sldId id="543" r:id="rId28"/>
    <p:sldId id="544" r:id="rId29"/>
    <p:sldId id="545" r:id="rId30"/>
    <p:sldId id="546" r:id="rId31"/>
    <p:sldId id="548" r:id="rId32"/>
    <p:sldId id="549" r:id="rId33"/>
    <p:sldId id="550" r:id="rId34"/>
    <p:sldId id="547" r:id="rId35"/>
  </p:sldIdLst>
  <p:sldSz cx="10160000" cy="5715000"/>
  <p:notesSz cx="20104100" cy="11309350"/>
  <p:embeddedFontLs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Druk Cyr" charset="-52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Bahnschrift" panose="020B0502040204020203" pitchFamily="34" charset="0"/>
      <p:regular r:id="rId48"/>
      <p:bold r:id="rId49"/>
    </p:embeddedFont>
    <p:embeddedFont>
      <p:font typeface="Neue Machina" panose="020B0604020202020204" charset="0"/>
      <p:regular r:id="rId50"/>
      <p:bold r:id="rId51"/>
    </p:embeddedFont>
  </p:embeddedFontLst>
  <p:defaultTextStyle>
    <a:defPPr>
      <a:defRPr lang="ru-RU"/>
    </a:defPPr>
    <a:lvl1pPr marL="0" algn="l" defTabSz="514807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1pPr>
    <a:lvl2pPr marL="257404" algn="l" defTabSz="514807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2pPr>
    <a:lvl3pPr marL="514807" algn="l" defTabSz="514807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3pPr>
    <a:lvl4pPr marL="772211" algn="l" defTabSz="514807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4pPr>
    <a:lvl5pPr marL="1029614" algn="l" defTabSz="514807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5pPr>
    <a:lvl6pPr marL="1287018" algn="l" defTabSz="514807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6pPr>
    <a:lvl7pPr marL="1544422" algn="l" defTabSz="514807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7pPr>
    <a:lvl8pPr marL="1801825" algn="l" defTabSz="514807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8pPr>
    <a:lvl9pPr marL="2059229" algn="l" defTabSz="514807" rtl="0" eaLnBrk="1" latinLnBrk="0" hangingPunct="1">
      <a:defRPr sz="101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5" userDrawn="1">
          <p15:clr>
            <a:srgbClr val="A4A3A4"/>
          </p15:clr>
        </p15:guide>
        <p15:guide id="2" pos="109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0512"/>
    <a:srgbClr val="D8AD56"/>
    <a:srgbClr val="A35452"/>
    <a:srgbClr val="7F2F2D"/>
    <a:srgbClr val="E7CD99"/>
    <a:srgbClr val="E0BE7A"/>
    <a:srgbClr val="F7EEDD"/>
    <a:srgbClr val="EEDCB8"/>
    <a:srgbClr val="D69694"/>
    <a:srgbClr val="B408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5" autoAdjust="0"/>
    <p:restoredTop sz="94027" autoAdjust="0"/>
  </p:normalViewPr>
  <p:slideViewPr>
    <p:cSldViewPr>
      <p:cViewPr varScale="1">
        <p:scale>
          <a:sx n="138" d="100"/>
          <a:sy n="138" d="100"/>
        </p:scale>
        <p:origin x="132" y="120"/>
      </p:cViewPr>
      <p:guideLst>
        <p:guide orient="horz" pos="1455"/>
        <p:guide pos="109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участников городских програм</c:v>
                </c:pt>
              </c:strCache>
            </c:strRef>
          </c:tx>
          <c:spPr>
            <a:solidFill>
              <a:srgbClr val="6B142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6B142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2022</c:v>
                </c:pt>
              </c:numCache>
            </c:numRef>
          </c:cat>
          <c:val>
            <c:numRef>
              <c:f>Лист1!$B$2:$B$3</c:f>
              <c:numCache>
                <c:formatCode>#,##0</c:formatCode>
                <c:ptCount val="2"/>
                <c:pt idx="0">
                  <c:v>2624</c:v>
                </c:pt>
                <c:pt idx="1">
                  <c:v>2581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1D-41DB-9899-A01675B2B2D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детей с ОВЗ, охваченных дополнительными общеобразовательными программами</c:v>
                </c:pt>
              </c:strCache>
            </c:strRef>
          </c:tx>
          <c:spPr>
            <a:solidFill>
              <a:srgbClr val="B5955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6B142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2022</c:v>
                </c:pt>
              </c:numCache>
            </c:numRef>
          </c:cat>
          <c:val>
            <c:numRef>
              <c:f>Лист1!$C$2:$C$3</c:f>
              <c:numCache>
                <c:formatCode>#,##0</c:formatCode>
                <c:ptCount val="2"/>
                <c:pt idx="0" formatCode="General">
                  <c:v>2866</c:v>
                </c:pt>
                <c:pt idx="1">
                  <c:v>2806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1D-41DB-9899-A01675B2B2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29531776"/>
        <c:axId val="529526288"/>
      </c:barChart>
      <c:valAx>
        <c:axId val="52952628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rgbClr val="F0E4BE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one"/>
        <c:crossAx val="529531776"/>
        <c:crosses val="autoZero"/>
        <c:crossBetween val="between"/>
      </c:valAx>
      <c:catAx>
        <c:axId val="529531776"/>
        <c:scaling>
          <c:orientation val="minMax"/>
        </c:scaling>
        <c:delete val="0"/>
        <c:axPos val="l"/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2B4F48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6B1420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  <c:crossAx val="529526288"/>
        <c:crosses val="autoZero"/>
        <c:auto val="1"/>
        <c:lblAlgn val="ctr"/>
        <c:lblOffset val="100"/>
        <c:noMultiLvlLbl val="0"/>
      </c:catAx>
      <c:spPr>
        <a:noFill/>
        <a:ln>
          <a:solidFill>
            <a:srgbClr val="F0E4BE"/>
          </a:solidFill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63121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63121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2.2165519938679882E-2"/>
          <c:y val="0.72157978659173205"/>
          <c:w val="0.95978418712682467"/>
          <c:h val="0.262070739410754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rgbClr val="63121E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5DC53-8279-4C1F-B6C1-F54144806B37}" type="datetimeFigureOut">
              <a:rPr lang="ru-RU" smtClean="0"/>
              <a:t>04.09.2023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61150" y="1414463"/>
            <a:ext cx="6781800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EAF72-F50E-46FD-BE1E-EFA08B0B1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72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35AA03-9BF0-4647-9457-D43D1213B9A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875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C6C54-3A1F-4353-8C1F-CAD89D6EDD5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018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2000" y="1771652"/>
            <a:ext cx="8636000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24000" y="3200401"/>
            <a:ext cx="71120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55187" y="483085"/>
            <a:ext cx="4049627" cy="612464"/>
          </a:xfrm>
        </p:spPr>
        <p:txBody>
          <a:bodyPr lIns="0" tIns="0" rIns="0" bIns="0"/>
          <a:lstStyle>
            <a:lvl1pPr>
              <a:defRPr sz="398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53693" y="1683865"/>
            <a:ext cx="406308" cy="118256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" y="78879"/>
            <a:ext cx="10114528" cy="548897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5565437" cy="569913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0108" y="492132"/>
            <a:ext cx="2370661" cy="125932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" y="4637683"/>
            <a:ext cx="10159999" cy="1076916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" y="1"/>
            <a:ext cx="10159999" cy="571459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30816" y="420422"/>
            <a:ext cx="2370661" cy="125932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55187" y="483085"/>
            <a:ext cx="4049627" cy="612464"/>
          </a:xfrm>
        </p:spPr>
        <p:txBody>
          <a:bodyPr lIns="0" tIns="0" rIns="0" bIns="0"/>
          <a:lstStyle>
            <a:lvl1pPr>
              <a:defRPr sz="398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8000" y="1314452"/>
            <a:ext cx="441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32400" y="1314452"/>
            <a:ext cx="441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55187" y="483085"/>
            <a:ext cx="4049627" cy="612464"/>
          </a:xfrm>
        </p:spPr>
        <p:txBody>
          <a:bodyPr lIns="0" tIns="0" rIns="0" bIns="0"/>
          <a:lstStyle>
            <a:lvl1pPr>
              <a:defRPr sz="398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1970"/>
            <a:fld id="{28E06EB9-EF8D-4CA9-80CF-57B9D16C65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761970"/>
              <a:t>04.09.2023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197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1970"/>
            <a:fld id="{8AEBE1E8-7FC2-4D96-9BD0-4599599911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76197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3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55187" y="483086"/>
            <a:ext cx="4049627" cy="16158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0" b="0" i="0">
                <a:solidFill>
                  <a:srgbClr val="524641"/>
                </a:solidFill>
                <a:latin typeface="Druk Cyr"/>
                <a:cs typeface="Druk Cy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8000" y="1314452"/>
            <a:ext cx="91440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54400" y="5314952"/>
            <a:ext cx="3251200" cy="155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8000" y="5314952"/>
            <a:ext cx="2336800" cy="155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315201" y="5314952"/>
            <a:ext cx="2336800" cy="1558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173291">
        <a:defRPr>
          <a:latin typeface="+mn-lt"/>
          <a:ea typeface="+mn-ea"/>
          <a:cs typeface="+mn-cs"/>
        </a:defRPr>
      </a:lvl2pPr>
      <a:lvl3pPr marL="346581">
        <a:defRPr>
          <a:latin typeface="+mn-lt"/>
          <a:ea typeface="+mn-ea"/>
          <a:cs typeface="+mn-cs"/>
        </a:defRPr>
      </a:lvl3pPr>
      <a:lvl4pPr marL="519871">
        <a:defRPr>
          <a:latin typeface="+mn-lt"/>
          <a:ea typeface="+mn-ea"/>
          <a:cs typeface="+mn-cs"/>
        </a:defRPr>
      </a:lvl4pPr>
      <a:lvl5pPr marL="693162">
        <a:defRPr>
          <a:latin typeface="+mn-lt"/>
          <a:ea typeface="+mn-ea"/>
          <a:cs typeface="+mn-cs"/>
        </a:defRPr>
      </a:lvl5pPr>
      <a:lvl6pPr marL="866453">
        <a:defRPr>
          <a:latin typeface="+mn-lt"/>
          <a:ea typeface="+mn-ea"/>
          <a:cs typeface="+mn-cs"/>
        </a:defRPr>
      </a:lvl6pPr>
      <a:lvl7pPr marL="1039743">
        <a:defRPr>
          <a:latin typeface="+mn-lt"/>
          <a:ea typeface="+mn-ea"/>
          <a:cs typeface="+mn-cs"/>
        </a:defRPr>
      </a:lvl7pPr>
      <a:lvl8pPr marL="1213033">
        <a:defRPr>
          <a:latin typeface="+mn-lt"/>
          <a:ea typeface="+mn-ea"/>
          <a:cs typeface="+mn-cs"/>
        </a:defRPr>
      </a:lvl8pPr>
      <a:lvl9pPr marL="138632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173291">
        <a:defRPr>
          <a:latin typeface="+mn-lt"/>
          <a:ea typeface="+mn-ea"/>
          <a:cs typeface="+mn-cs"/>
        </a:defRPr>
      </a:lvl2pPr>
      <a:lvl3pPr marL="346581">
        <a:defRPr>
          <a:latin typeface="+mn-lt"/>
          <a:ea typeface="+mn-ea"/>
          <a:cs typeface="+mn-cs"/>
        </a:defRPr>
      </a:lvl3pPr>
      <a:lvl4pPr marL="519871">
        <a:defRPr>
          <a:latin typeface="+mn-lt"/>
          <a:ea typeface="+mn-ea"/>
          <a:cs typeface="+mn-cs"/>
        </a:defRPr>
      </a:lvl4pPr>
      <a:lvl5pPr marL="693162">
        <a:defRPr>
          <a:latin typeface="+mn-lt"/>
          <a:ea typeface="+mn-ea"/>
          <a:cs typeface="+mn-cs"/>
        </a:defRPr>
      </a:lvl5pPr>
      <a:lvl6pPr marL="866453">
        <a:defRPr>
          <a:latin typeface="+mn-lt"/>
          <a:ea typeface="+mn-ea"/>
          <a:cs typeface="+mn-cs"/>
        </a:defRPr>
      </a:lvl6pPr>
      <a:lvl7pPr marL="1039743">
        <a:defRPr>
          <a:latin typeface="+mn-lt"/>
          <a:ea typeface="+mn-ea"/>
          <a:cs typeface="+mn-cs"/>
        </a:defRPr>
      </a:lvl7pPr>
      <a:lvl8pPr marL="1213033">
        <a:defRPr>
          <a:latin typeface="+mn-lt"/>
          <a:ea typeface="+mn-ea"/>
          <a:cs typeface="+mn-cs"/>
        </a:defRPr>
      </a:lvl8pPr>
      <a:lvl9pPr marL="138632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25.png"/><Relationship Id="rId5" Type="http://schemas.openxmlformats.org/officeDocument/2006/relationships/image" Target="../media/image12.png"/><Relationship Id="rId10" Type="http://schemas.openxmlformats.org/officeDocument/2006/relationships/image" Target="../media/image30.jpeg"/><Relationship Id="rId4" Type="http://schemas.openxmlformats.org/officeDocument/2006/relationships/chart" Target="../charts/chart1.xml"/><Relationship Id="rId9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jpeg"/><Relationship Id="rId7" Type="http://schemas.openxmlformats.org/officeDocument/2006/relationships/image" Target="../media/image3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4.jpeg"/><Relationship Id="rId7" Type="http://schemas.openxmlformats.org/officeDocument/2006/relationships/image" Target="../media/image3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jpeg"/><Relationship Id="rId7" Type="http://schemas.openxmlformats.org/officeDocument/2006/relationships/image" Target="../media/image4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4.jpeg"/><Relationship Id="rId7" Type="http://schemas.openxmlformats.org/officeDocument/2006/relationships/image" Target="../media/image43.jpeg"/><Relationship Id="rId12" Type="http://schemas.openxmlformats.org/officeDocument/2006/relationships/image" Target="../media/image2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12.png"/><Relationship Id="rId9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48.jpe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jpeg"/><Relationship Id="rId7" Type="http://schemas.openxmlformats.org/officeDocument/2006/relationships/image" Target="../media/image5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49.png"/><Relationship Id="rId4" Type="http://schemas.openxmlformats.org/officeDocument/2006/relationships/image" Target="../media/image12.png"/><Relationship Id="rId9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9.png"/><Relationship Id="rId7" Type="http://schemas.openxmlformats.org/officeDocument/2006/relationships/image" Target="../media/image5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8.png"/><Relationship Id="rId10" Type="http://schemas.openxmlformats.org/officeDocument/2006/relationships/image" Target="../media/image58.jpeg"/><Relationship Id="rId4" Type="http://schemas.openxmlformats.org/officeDocument/2006/relationships/image" Target="../media/image12.png"/><Relationship Id="rId9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81479"/>
          <a:stretch/>
        </p:blipFill>
        <p:spPr>
          <a:xfrm>
            <a:off x="0" y="4320746"/>
            <a:ext cx="10160000" cy="7197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82532"/>
          <a:stretch/>
        </p:blipFill>
        <p:spPr>
          <a:xfrm>
            <a:off x="0" y="3596846"/>
            <a:ext cx="10160000" cy="7424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79488"/>
          <a:stretch/>
        </p:blipFill>
        <p:spPr>
          <a:xfrm>
            <a:off x="0" y="2815064"/>
            <a:ext cx="10160000" cy="8044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80000"/>
          <a:stretch/>
        </p:blipFill>
        <p:spPr>
          <a:xfrm>
            <a:off x="0" y="0"/>
            <a:ext cx="10160000" cy="723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80797"/>
          <a:stretch/>
        </p:blipFill>
        <p:spPr>
          <a:xfrm>
            <a:off x="0" y="714632"/>
            <a:ext cx="10160000" cy="7146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79488"/>
          <a:stretch/>
        </p:blipFill>
        <p:spPr>
          <a:xfrm>
            <a:off x="0" y="1429264"/>
            <a:ext cx="10160000" cy="7424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79922"/>
          <a:stretch/>
        </p:blipFill>
        <p:spPr>
          <a:xfrm>
            <a:off x="0" y="2163182"/>
            <a:ext cx="10160000" cy="74511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31800" y="1857824"/>
            <a:ext cx="9372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3200" dirty="0" smtClean="0">
                <a:solidFill>
                  <a:srgbClr val="6E051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КЛЮЧЕВЫЕ ЗАДАЧИ ВОСПИТАТЕЛЬНОЙ РАБОТЫ В СООТВЕТСТВИИ С ПРОЕКТОМ «ШКОЛА МИНПРОСВЕЩЕНИЯ РОССИИ»</a:t>
            </a:r>
            <a:endParaRPr kumimoji="0" lang="ru-RU" sz="3000" i="0" u="none" strike="noStrike" kern="1200" cap="none" spc="0" normalizeH="0" baseline="0" noProof="0" dirty="0">
              <a:ln>
                <a:noFill/>
              </a:ln>
              <a:solidFill>
                <a:srgbClr val="6E05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1800" y="214585"/>
            <a:ext cx="922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dirty="0" smtClean="0">
                <a:solidFill>
                  <a:srgbClr val="63121E"/>
                </a:solidFill>
                <a:latin typeface="Cambria" panose="02040503050406030204" pitchFamily="18" charset="0"/>
              </a:rPr>
              <a:t>АВГУСТОВСКАЯ СЕССИЯ ПЕДАГОГИЧЕСКИХ </a:t>
            </a:r>
          </a:p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dirty="0" smtClean="0">
                <a:solidFill>
                  <a:srgbClr val="63121E"/>
                </a:solidFill>
                <a:latin typeface="Cambria" panose="02040503050406030204" pitchFamily="18" charset="0"/>
              </a:rPr>
              <a:t>И РУКОВОДЯЩИХ РАБОТНИКОВ ГОРОДА ТОМСКА</a:t>
            </a:r>
            <a:endParaRPr lang="ru-RU" sz="2200" dirty="0">
              <a:solidFill>
                <a:srgbClr val="63121E"/>
              </a:solidFill>
              <a:latin typeface="Cambria" panose="020405030504060302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4" t="-12940" b="-2"/>
          <a:stretch/>
        </p:blipFill>
        <p:spPr>
          <a:xfrm>
            <a:off x="0" y="1257300"/>
            <a:ext cx="10027353" cy="1659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b="81479"/>
          <a:stretch/>
        </p:blipFill>
        <p:spPr>
          <a:xfrm>
            <a:off x="0" y="4991100"/>
            <a:ext cx="10160000" cy="71978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8"/>
          <a:stretch/>
        </p:blipFill>
        <p:spPr>
          <a:xfrm>
            <a:off x="0" y="4441048"/>
            <a:ext cx="10159999" cy="125555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0" y="154940"/>
            <a:ext cx="859845" cy="1071749"/>
          </a:xfrm>
          <a:prstGeom prst="rect">
            <a:avLst/>
          </a:prstGeom>
        </p:spPr>
      </p:pic>
      <p:sp>
        <p:nvSpPr>
          <p:cNvPr id="19" name="object 806"/>
          <p:cNvSpPr txBox="1"/>
          <p:nvPr/>
        </p:nvSpPr>
        <p:spPr>
          <a:xfrm>
            <a:off x="431799" y="3952967"/>
            <a:ext cx="9595554" cy="842940"/>
          </a:xfrm>
          <a:prstGeom prst="rect">
            <a:avLst/>
          </a:prstGeom>
        </p:spPr>
        <p:txBody>
          <a:bodyPr vert="horz" wrap="square" lIns="0" tIns="11828" rIns="0" bIns="0" rtlCol="0">
            <a:spAutoFit/>
          </a:bodyPr>
          <a:lstStyle/>
          <a:p>
            <a:pPr marL="11828" defTabSz="761970">
              <a:spcBef>
                <a:spcPts val="1067"/>
              </a:spcBef>
            </a:pPr>
            <a:r>
              <a:rPr lang="ru-RU" sz="1800" b="1" dirty="0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  <a:cs typeface="Bahnschrift"/>
              </a:rPr>
              <a:t>ШВАЙКО ИРИНА ВЛАДИМИРОВНА,</a:t>
            </a:r>
          </a:p>
          <a:p>
            <a:pPr defTabSz="761970"/>
            <a:r>
              <a:rPr lang="ru-RU" sz="1800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  <a:cs typeface="Bahnschrift"/>
              </a:rPr>
              <a:t>з</a:t>
            </a:r>
            <a:r>
              <a:rPr lang="ru-RU" sz="1800" dirty="0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  <a:cs typeface="Bahnschrift"/>
              </a:rPr>
              <a:t>аместитель начальника департамента образования </a:t>
            </a:r>
          </a:p>
          <a:p>
            <a:pPr defTabSz="761970"/>
            <a:r>
              <a:rPr lang="ru-RU" sz="1800" dirty="0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  <a:cs typeface="Bahnschrift"/>
              </a:rPr>
              <a:t>администрации Города Томска</a:t>
            </a:r>
            <a:endParaRPr lang="ru-RU" sz="1800" dirty="0">
              <a:solidFill>
                <a:srgbClr val="61111D"/>
              </a:solidFill>
              <a:latin typeface="Cambria" panose="02040503050406030204" pitchFamily="18" charset="0"/>
              <a:ea typeface="Cambria" panose="02040503050406030204" pitchFamily="18" charset="0"/>
              <a:cs typeface="Bahnschrif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t="20355" r="10945" b="55390"/>
          <a:stretch/>
        </p:blipFill>
        <p:spPr>
          <a:xfrm>
            <a:off x="16698726" y="293075"/>
            <a:ext cx="1279897" cy="1232571"/>
          </a:xfrm>
          <a:prstGeom prst="ellipse">
            <a:avLst/>
          </a:prstGeom>
          <a:ln>
            <a:solidFill>
              <a:srgbClr val="6B1420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/>
          <a:srcRect r="77794" b="11562"/>
          <a:stretch/>
        </p:blipFill>
        <p:spPr>
          <a:xfrm>
            <a:off x="0" y="3757016"/>
            <a:ext cx="10179537" cy="5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52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0" y="3848"/>
            <a:ext cx="10228768" cy="572682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86">
              <a:defRPr/>
            </a:pPr>
            <a:endParaRPr lang="ru-RU" sz="51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8349" y="842747"/>
            <a:ext cx="9706619" cy="646331"/>
          </a:xfrm>
          <a:prstGeom prst="rect">
            <a:avLst/>
          </a:prstGeom>
          <a:solidFill>
            <a:srgbClr val="E0BE7A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Доля обучающихся, охваченных дополнительным образованием в общей численности обучающихся («</a:t>
            </a:r>
            <a:r>
              <a:rPr lang="ru-RU" sz="1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критический» показатель)</a:t>
            </a:r>
            <a:r>
              <a:rPr lang="ru-RU" sz="1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(«</a:t>
            </a:r>
            <a:r>
              <a:rPr lang="ru-RU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критический» показатель)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CBB9031-9C51-4C91-8DE9-DF1CE84CBCA3}"/>
              </a:ext>
            </a:extLst>
          </p:cNvPr>
          <p:cNvSpPr/>
          <p:nvPr/>
        </p:nvSpPr>
        <p:spPr>
          <a:xfrm>
            <a:off x="304034" y="1847888"/>
            <a:ext cx="4560777" cy="646331"/>
          </a:xfrm>
          <a:prstGeom prst="rect">
            <a:avLst/>
          </a:prstGeom>
          <a:ln w="9525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РЕАЛИЗАЦИЯ ДОПОЛНИТЕЛЬНЫХ ОБЩЕОБРАЗОВАТЕЛЬНЫХ ПРОГРАММ                            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25E0C1E-B896-4EB1-8224-ECA9AF10F638}"/>
              </a:ext>
            </a:extLst>
          </p:cNvPr>
          <p:cNvSpPr/>
          <p:nvPr/>
        </p:nvSpPr>
        <p:spPr>
          <a:xfrm>
            <a:off x="340659" y="2759905"/>
            <a:ext cx="4572000" cy="1200329"/>
          </a:xfrm>
          <a:prstGeom prst="rect">
            <a:avLst/>
          </a:prstGeom>
          <a:ln w="9525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ТЕХНОЛОГИЧЕСКИХ КРУЖКОВ НА БАЗЕ ОБЩЕОБРАЗОВАТЕЛЬНОЙ ОРГАНИЗАЦИИ И/ИЛИ В РАМКАХ СЕТЕВОГО ВЗАИМОДЕЙСТВИЯ     </a:t>
            </a:r>
            <a:endParaRPr lang="ru-RU" sz="1800" dirty="0">
              <a:solidFill>
                <a:srgbClr val="6E05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3897643-A71D-4426-98DB-AC110E4B3CF9}"/>
              </a:ext>
            </a:extLst>
          </p:cNvPr>
          <p:cNvSpPr/>
          <p:nvPr/>
        </p:nvSpPr>
        <p:spPr>
          <a:xfrm>
            <a:off x="5208879" y="1850079"/>
            <a:ext cx="4818164" cy="923330"/>
          </a:xfrm>
          <a:prstGeom prst="rect">
            <a:avLst/>
          </a:prstGeom>
          <a:ln w="9525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УЧАСТИЕ ОБУЧАЮЩИХСЯ В КОНКУРСАХ, ФЕСТИВАЛЯХ, ОЛИМПИАДАХ (КРОМЕ ВСОШ), КОНФЕРЕНЦИЯХ</a:t>
            </a:r>
            <a:endParaRPr lang="ru-RU" sz="1800" dirty="0">
              <a:solidFill>
                <a:srgbClr val="6E05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857DD99-AD88-4E74-8C50-0D84ED22D979}"/>
              </a:ext>
            </a:extLst>
          </p:cNvPr>
          <p:cNvSpPr/>
          <p:nvPr/>
        </p:nvSpPr>
        <p:spPr>
          <a:xfrm>
            <a:off x="5184693" y="3036904"/>
            <a:ext cx="4842350" cy="923330"/>
          </a:xfrm>
          <a:prstGeom prst="rect">
            <a:avLst/>
          </a:prstGeom>
          <a:ln w="9525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НАЛИЧИЕ ПОБЕДИТЕЛЕЙ И ПРИЗЕРОВ РАЗЛИЧНЫХ ОЛИМПИАД (КРОМЕ ВСОШ), СМОТРОВ, КОНКУРСОВ, КОНФЕРЕНЦИЙ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151766" y="738486"/>
            <a:ext cx="313166" cy="243551"/>
            <a:chOff x="982980" y="2535384"/>
            <a:chExt cx="803725" cy="643245"/>
          </a:xfrm>
          <a:solidFill>
            <a:srgbClr val="781624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6" name="Прямоугольник 35"/>
            <p:cNvSpPr/>
            <p:nvPr/>
          </p:nvSpPr>
          <p:spPr>
            <a:xfrm>
              <a:off x="982980" y="2581748"/>
              <a:ext cx="610870" cy="596881"/>
            </a:xfrm>
            <a:prstGeom prst="rect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Прямая соединительная линия 36"/>
            <p:cNvCxnSpPr/>
            <p:nvPr/>
          </p:nvCxnSpPr>
          <p:spPr>
            <a:xfrm>
              <a:off x="1190447" y="2672355"/>
              <a:ext cx="228675" cy="253575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V="1">
              <a:off x="1373769" y="2535384"/>
              <a:ext cx="412936" cy="373706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/>
          <p:cNvGrpSpPr/>
          <p:nvPr/>
        </p:nvGrpSpPr>
        <p:grpSpPr>
          <a:xfrm>
            <a:off x="304034" y="4420744"/>
            <a:ext cx="8357365" cy="539805"/>
            <a:chOff x="316808" y="2368300"/>
            <a:chExt cx="3361853" cy="53980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316808" y="2384885"/>
              <a:ext cx="9096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8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КРИТЕРИЙ </a:t>
              </a:r>
              <a:endParaRPr lang="ru-RU" sz="2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90512" y="2368300"/>
              <a:ext cx="328814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«РАЗВИТИЕ ТАЛАНТОВ»</a:t>
              </a:r>
              <a:endParaRPr lang="ru-RU" sz="2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154671" y="-15702"/>
            <a:ext cx="8659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РОССИИ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612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0" y="-23060"/>
            <a:ext cx="10228768" cy="572682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86">
              <a:defRPr/>
            </a:pPr>
            <a:endParaRPr lang="ru-RU" sz="51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3897643-A71D-4426-98DB-AC110E4B3CF9}"/>
              </a:ext>
            </a:extLst>
          </p:cNvPr>
          <p:cNvSpPr/>
          <p:nvPr/>
        </p:nvSpPr>
        <p:spPr>
          <a:xfrm>
            <a:off x="186733" y="1212745"/>
            <a:ext cx="9526624" cy="923330"/>
          </a:xfrm>
          <a:prstGeom prst="rect">
            <a:avLst/>
          </a:prstGeom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ФУНКЦИОНИРОВАНИЕ ШКОЛЫ ПОЛНОГО ДНЯ, ВКЛЮЧАЯ ОРГАНИЗАЦИЮ ВНЕУРОЧНОЙ ДЕЯТЕЛЬНОСТИ И ДОПОЛНИТЕЛЬНОГО ОБРАЗОВАНИЯ, В Т.Ч. В РАМКАХ ПЛАТНЫХ ДОПОЛНИТЕЛЬНЫХ УСЛУГ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25E0C1E-B896-4EB1-8224-ECA9AF10F638}"/>
              </a:ext>
            </a:extLst>
          </p:cNvPr>
          <p:cNvSpPr/>
          <p:nvPr/>
        </p:nvSpPr>
        <p:spPr>
          <a:xfrm>
            <a:off x="186734" y="2608716"/>
            <a:ext cx="9526623" cy="1477328"/>
          </a:xfrm>
          <a:prstGeom prst="rect">
            <a:avLst/>
          </a:prstGeom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СЕТЕВАЯ ФОРМА РЕАЛИЗАЦИИ ДОПОЛНИТЕЛЬНЫХ ОБЩЕОБРАЗОВАТЕЛЬНЫХ ПРОГРАММ (ОРГАНИЗАЦИИ КУЛЬТУРЫ И ИСКУССТВ, КВАНТОРИУМЫ, МОБИЛЬНЫЕ КВАНТОРИУМЫ, ДНК, IT-КУБЫ, «ТОЧКИ РОСТА», ЭКОСТАНЦИИ, ВЕДУЩИЕ ПРЕДПРИЯТИЯ РЕГИОНА, ПРОФЕССИОНАЛЬНЫЕ ОБРАЗОВАТЕЛЬНЫЕ ОРГАНИЗАЦИИ И ОБРАЗОВАТЕЛЬНЫЕ ОРГАНИЗАЦИИ ВЫСШЕГО ОБРАЗОВАНИЯ И ДР.) </a:t>
            </a:r>
            <a:endParaRPr lang="ru-RU" sz="1800" dirty="0">
              <a:solidFill>
                <a:srgbClr val="6E05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55600" y="4565215"/>
            <a:ext cx="8326542" cy="556313"/>
            <a:chOff x="337551" y="2512771"/>
            <a:chExt cx="3349454" cy="556313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37551" y="2545864"/>
              <a:ext cx="90966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8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КРИТЕРИЙ </a:t>
              </a:r>
              <a:endParaRPr lang="ru-RU" sz="2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98856" y="2512771"/>
              <a:ext cx="328814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«РАЗВИТИЕ ТАЛАНТОВ»</a:t>
              </a:r>
              <a:endParaRPr lang="ru-RU" sz="2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154671" y="-15702"/>
            <a:ext cx="8659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РОССИИ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925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48874" y="-136580"/>
            <a:ext cx="10228768" cy="5760766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86">
              <a:defRPr/>
            </a:pPr>
            <a:endParaRPr lang="ru-RU" sz="51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330200" y="720444"/>
            <a:ext cx="71172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КРИТЕРИЙ «ШКОЛЬНЫЕ ТВОРЧЕСКИЕ ОБЪЕДИНЕНИЯ»</a:t>
            </a:r>
            <a:endParaRPr lang="ru-RU" sz="1800" b="1" dirty="0">
              <a:solidFill>
                <a:srgbClr val="6E05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671" y="1246600"/>
            <a:ext cx="9926867" cy="646331"/>
          </a:xfrm>
          <a:prstGeom prst="rect">
            <a:avLst/>
          </a:prstGeom>
          <a:solidFill>
            <a:srgbClr val="E0BE7A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ФУНКЦИОНИРОВАНИЕ ШКОЛЬНЫХ ТВОРЧЕСКИХ ОБЪЕДИНЕНИЙ </a:t>
            </a:r>
            <a:r>
              <a:rPr lang="ru-RU" sz="1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(«КРИТИЧЕСКИЙ» ПОКАЗАТЕЛЬ)</a:t>
            </a:r>
            <a:endParaRPr lang="ru-RU" sz="1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5673BC6-7EA3-4D8E-B8AE-EDFF19DFE626}"/>
              </a:ext>
            </a:extLst>
          </p:cNvPr>
          <p:cNvSpPr/>
          <p:nvPr/>
        </p:nvSpPr>
        <p:spPr>
          <a:xfrm>
            <a:off x="199681" y="2187243"/>
            <a:ext cx="3463283" cy="369332"/>
          </a:xfrm>
          <a:prstGeom prst="rect">
            <a:avLst/>
          </a:prstGeom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noProof="0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</a:t>
            </a: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кольный театр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5673BC6-7EA3-4D8E-B8AE-EDFF19DFE626}"/>
              </a:ext>
            </a:extLst>
          </p:cNvPr>
          <p:cNvSpPr/>
          <p:nvPr/>
        </p:nvSpPr>
        <p:spPr>
          <a:xfrm>
            <a:off x="175093" y="2758387"/>
            <a:ext cx="3467089" cy="369332"/>
          </a:xfrm>
          <a:prstGeom prst="rect">
            <a:avLst/>
          </a:prstGeom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Школьный музей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5673BC6-7EA3-4D8E-B8AE-EDFF19DFE626}"/>
              </a:ext>
            </a:extLst>
          </p:cNvPr>
          <p:cNvSpPr/>
          <p:nvPr/>
        </p:nvSpPr>
        <p:spPr>
          <a:xfrm>
            <a:off x="161789" y="3373428"/>
            <a:ext cx="3480393" cy="369332"/>
          </a:xfrm>
          <a:prstGeom prst="rect">
            <a:avLst/>
          </a:prstGeom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noProof="0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</a:t>
            </a: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кольный хор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5673BC6-7EA3-4D8E-B8AE-EDFF19DFE626}"/>
              </a:ext>
            </a:extLst>
          </p:cNvPr>
          <p:cNvSpPr/>
          <p:nvPr/>
        </p:nvSpPr>
        <p:spPr>
          <a:xfrm>
            <a:off x="164881" y="3925548"/>
            <a:ext cx="3487512" cy="369332"/>
          </a:xfrm>
          <a:prstGeom prst="rect">
            <a:avLst/>
          </a:prstGeom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noProof="0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</a:t>
            </a:r>
            <a:r>
              <a:rPr kumimoji="0" lang="ru-RU" sz="1800" i="0" u="none" strike="noStrike" kern="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кольный </a:t>
            </a:r>
            <a:r>
              <a:rPr kumimoji="0" lang="ru-RU" sz="1800" i="0" u="none" strike="noStrike" kern="0" cap="none" spc="0" normalizeH="0" baseline="0" noProof="0" dirty="0" err="1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медиацентр</a:t>
            </a:r>
            <a:endParaRPr kumimoji="0" lang="ru-RU" sz="1800" i="0" u="none" strike="noStrike" kern="0" cap="none" spc="0" normalizeH="0" baseline="0" noProof="0" dirty="0" smtClean="0">
              <a:ln>
                <a:noFill/>
              </a:ln>
              <a:solidFill>
                <a:srgbClr val="6E05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015471" y="3925548"/>
            <a:ext cx="5941330" cy="856299"/>
          </a:xfrm>
          <a:prstGeom prst="rect">
            <a:avLst/>
          </a:prstGeom>
          <a:noFill/>
          <a:ln w="12700">
            <a:solidFill>
              <a:srgbClr val="6E05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889000">
              <a:spcBef>
                <a:spcPct val="0"/>
              </a:spcBef>
              <a:defRPr/>
            </a:pPr>
            <a:r>
              <a:rPr lang="ru-RU" sz="1800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Доля </a:t>
            </a:r>
            <a:r>
              <a:rPr lang="ru-RU" sz="180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обучающихся, являющихся членами школьных творческих объединений, от общего количества обучающихся в организации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0B1E462-AA3A-4F36-95EA-290288D29D35}"/>
              </a:ext>
            </a:extLst>
          </p:cNvPr>
          <p:cNvSpPr/>
          <p:nvPr/>
        </p:nvSpPr>
        <p:spPr>
          <a:xfrm>
            <a:off x="4015471" y="2422104"/>
            <a:ext cx="5943600" cy="1200329"/>
          </a:xfrm>
          <a:prstGeom prst="rect">
            <a:avLst/>
          </a:prstGeom>
          <a:noFill/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Количество мероприятий школьных творческих объединений: концерты, спектакли, выпуски газет, журналов и т.д. (для каждого школьного творческого объединения)</a:t>
            </a:r>
          </a:p>
        </p:txBody>
      </p:sp>
      <p:grpSp>
        <p:nvGrpSpPr>
          <p:cNvPr id="51" name="Группа 50"/>
          <p:cNvGrpSpPr/>
          <p:nvPr/>
        </p:nvGrpSpPr>
        <p:grpSpPr>
          <a:xfrm>
            <a:off x="125152" y="1188122"/>
            <a:ext cx="313166" cy="243551"/>
            <a:chOff x="982980" y="2535384"/>
            <a:chExt cx="803725" cy="643245"/>
          </a:xfrm>
          <a:solidFill>
            <a:srgbClr val="781624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2" name="Прямоугольник 51"/>
            <p:cNvSpPr/>
            <p:nvPr/>
          </p:nvSpPr>
          <p:spPr>
            <a:xfrm>
              <a:off x="982980" y="2581748"/>
              <a:ext cx="610870" cy="596881"/>
            </a:xfrm>
            <a:prstGeom prst="rect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Прямая соединительная линия 52"/>
            <p:cNvCxnSpPr/>
            <p:nvPr/>
          </p:nvCxnSpPr>
          <p:spPr>
            <a:xfrm>
              <a:off x="1190447" y="2672355"/>
              <a:ext cx="228675" cy="253575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flipV="1">
              <a:off x="1373769" y="2535384"/>
              <a:ext cx="412936" cy="373706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Прямоугольник 19"/>
          <p:cNvSpPr/>
          <p:nvPr/>
        </p:nvSpPr>
        <p:spPr>
          <a:xfrm>
            <a:off x="154671" y="-15702"/>
            <a:ext cx="8659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РОССИИ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52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0" y="3848"/>
            <a:ext cx="10228768" cy="572682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7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671" y="662032"/>
            <a:ext cx="7439929" cy="521285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МАГИСТРАЛЬНОЕ НАПРАВЛЕНИЕ «ТВОРЧЕСТВО»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61927" y="4608088"/>
            <a:ext cx="9878330" cy="600228"/>
            <a:chOff x="154670" y="4884111"/>
            <a:chExt cx="9878330" cy="60022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54670" y="4895303"/>
              <a:ext cx="9878330" cy="589036"/>
            </a:xfrm>
            <a:prstGeom prst="rect">
              <a:avLst/>
            </a:prstGeom>
            <a:solidFill>
              <a:srgbClr val="E7CD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54670" y="4884111"/>
              <a:ext cx="98422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ПРИ НУЛЕВОМ ЗНАЧЕНИИ ХОТЯ БЫ ОДНОГО ИЗ «КРИТИЧЕСКИХ» ПОКАЗАТЕЛЕЙ РЕЗУЛЬТАТ ПО ДАННОМУ НАПРАВЛЕНИЮ ОБНУЛЯЕТСЯ, УРОВЕНЬ СООТВЕТСТВИЯ – «НИЖЕ БАЗОВОГО»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328196" y="2027867"/>
            <a:ext cx="7572375" cy="2172385"/>
            <a:chOff x="1523998" y="1828273"/>
            <a:chExt cx="7572375" cy="217238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BF5E71-0466-47E7-A936-AA9F99E909E3}"/>
                </a:ext>
              </a:extLst>
            </p:cNvPr>
            <p:cNvSpPr txBox="1"/>
            <p:nvPr/>
          </p:nvSpPr>
          <p:spPr>
            <a:xfrm>
              <a:off x="1523998" y="1828273"/>
              <a:ext cx="7572375" cy="2172385"/>
            </a:xfrm>
            <a:prstGeom prst="rect">
              <a:avLst/>
            </a:prstGeom>
            <a:noFill/>
            <a:ln w="12700">
              <a:solidFill>
                <a:srgbClr val="6E0512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F29E64D9-6141-40B4-8963-EBE78C354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76385" y="1897905"/>
              <a:ext cx="7467600" cy="2057400"/>
            </a:xfrm>
            <a:prstGeom prst="rect">
              <a:avLst/>
            </a:prstGeom>
          </p:spPr>
        </p:pic>
      </p:grpSp>
      <p:sp>
        <p:nvSpPr>
          <p:cNvPr id="28" name="Прямоугольник 27"/>
          <p:cNvSpPr/>
          <p:nvPr/>
        </p:nvSpPr>
        <p:spPr>
          <a:xfrm>
            <a:off x="154670" y="1333056"/>
            <a:ext cx="4010930" cy="258097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РАСПРЕДЕЛЕНИЕ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ПО УРОВНЯМ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4671" y="-15702"/>
            <a:ext cx="8659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РОССИИ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1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2308" y="-23060"/>
            <a:ext cx="10228768" cy="572682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86">
              <a:defRPr/>
            </a:pPr>
            <a:endParaRPr lang="ru-RU" sz="51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671" y="647827"/>
            <a:ext cx="8430529" cy="468292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889000">
              <a:spcBef>
                <a:spcPct val="0"/>
              </a:spcBef>
              <a:defRPr/>
            </a:pP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МАГИСТРАЛЬНОЕ НАПРАВЛЕНИЕ «ПРОФОРИЕНТАЦИЯ»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78376" y="2677393"/>
            <a:ext cx="58673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«СОПРОВОЖДЕНИЕ ВЫБОРА ПРОФЕССИИ» </a:t>
            </a:r>
            <a:endParaRPr lang="ru-RU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88209" y="1892563"/>
            <a:ext cx="2247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2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КРИТЕРИЙ </a:t>
            </a:r>
            <a:r>
              <a:rPr lang="ru-RU" sz="2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800" b="1" dirty="0">
              <a:solidFill>
                <a:srgbClr val="6E05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4671" y="-15702"/>
            <a:ext cx="8659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РОССИИ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00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0" y="3848"/>
            <a:ext cx="10228768" cy="572682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86">
              <a:defRPr/>
            </a:pPr>
            <a:endParaRPr lang="ru-RU" sz="51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6779" y="695231"/>
            <a:ext cx="9526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КРИТЕРИЙ «</a:t>
            </a:r>
            <a:r>
              <a:rPr lang="ru-RU" sz="20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СОПРОВОЖДЕНИЕ ВЫБОРА ПРОФЕССИИ</a:t>
            </a:r>
            <a:r>
              <a:rPr lang="ru-RU" sz="1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</a:t>
            </a:r>
            <a:endParaRPr lang="ru-RU" sz="1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7E31E9C-D86C-4986-8B3A-85B03FD7D621}"/>
              </a:ext>
            </a:extLst>
          </p:cNvPr>
          <p:cNvSpPr/>
          <p:nvPr/>
        </p:nvSpPr>
        <p:spPr>
          <a:xfrm>
            <a:off x="333749" y="1152059"/>
            <a:ext cx="9741161" cy="923330"/>
          </a:xfrm>
          <a:prstGeom prst="rect">
            <a:avLst/>
          </a:prstGeom>
          <a:solidFill>
            <a:srgbClr val="E7CD99"/>
          </a:solidFill>
          <a:ln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Реализация утвержденного календарного плана профориентационной деятельности в школе (в соответствии с календарным планом профориентационной деятельности, разработанном в субъекте РФ</a:t>
            </a:r>
            <a:r>
              <a:rPr lang="ru-RU" sz="1800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–</a:t>
            </a:r>
            <a:r>
              <a:rPr lang="ru-RU" sz="18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КРИТИЧЕСКИЙ ПОКАЗАТЕЛЬ</a:t>
            </a:r>
            <a:endParaRPr lang="ru-RU" sz="1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F7A3F09-A227-4500-A0D2-CC2005BE6132}"/>
              </a:ext>
            </a:extLst>
          </p:cNvPr>
          <p:cNvSpPr/>
          <p:nvPr/>
        </p:nvSpPr>
        <p:spPr>
          <a:xfrm>
            <a:off x="213117" y="3315601"/>
            <a:ext cx="5115223" cy="978729"/>
          </a:xfrm>
          <a:prstGeom prst="rect">
            <a:avLst/>
          </a:prstGeom>
          <a:noFill/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Наличие соглашений с региональными предприятиями/организациями, оказывающими содействие в реализации профориентационных мероприятий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26E82F8-C3BB-4C7E-9B6B-434BB2AE4E76}"/>
              </a:ext>
            </a:extLst>
          </p:cNvPr>
          <p:cNvSpPr/>
          <p:nvPr/>
        </p:nvSpPr>
        <p:spPr>
          <a:xfrm>
            <a:off x="189895" y="4543075"/>
            <a:ext cx="5117892" cy="535531"/>
          </a:xfrm>
          <a:prstGeom prst="rect">
            <a:avLst/>
          </a:prstGeom>
          <a:noFill/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Посещение обучающимися экскурсий на предприятиях 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174448" y="1118897"/>
            <a:ext cx="283249" cy="262021"/>
            <a:chOff x="982980" y="2535384"/>
            <a:chExt cx="803725" cy="643245"/>
          </a:xfrm>
          <a:solidFill>
            <a:srgbClr val="781624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Прямоугольник 19"/>
            <p:cNvSpPr/>
            <p:nvPr/>
          </p:nvSpPr>
          <p:spPr>
            <a:xfrm>
              <a:off x="982980" y="2581748"/>
              <a:ext cx="610870" cy="596881"/>
            </a:xfrm>
            <a:prstGeom prst="rect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190447" y="2672355"/>
              <a:ext cx="228675" cy="253575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1373769" y="2535384"/>
              <a:ext cx="412936" cy="373706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8D8F709-3389-4C76-9349-9E981AF6329E}"/>
              </a:ext>
            </a:extLst>
          </p:cNvPr>
          <p:cNvSpPr/>
          <p:nvPr/>
        </p:nvSpPr>
        <p:spPr>
          <a:xfrm>
            <a:off x="5599745" y="2383592"/>
            <a:ext cx="4501361" cy="1200329"/>
          </a:xfrm>
          <a:prstGeom prst="rect">
            <a:avLst/>
          </a:prstGeom>
          <a:noFill/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80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профильных предпрофессиональных классов (инженерные, медицинские, космические, IT, педагогические, предпринимательские и др.)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4BB57F6-5BB3-46A3-A5DA-65E1E7C2265F}"/>
              </a:ext>
            </a:extLst>
          </p:cNvPr>
          <p:cNvSpPr/>
          <p:nvPr/>
        </p:nvSpPr>
        <p:spPr>
          <a:xfrm>
            <a:off x="5654290" y="3874963"/>
            <a:ext cx="4470317" cy="1200329"/>
          </a:xfrm>
          <a:prstGeom prst="rect">
            <a:avLst/>
          </a:prstGeom>
          <a:noFill/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Наличие и использование дополнительных материалов по профориентации, в том числе мультимедийных, в учебных предметах общеобразовательного цикла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9894" y="2383592"/>
            <a:ext cx="5138445" cy="757130"/>
          </a:xfrm>
          <a:prstGeom prst="rect">
            <a:avLst/>
          </a:prstGeom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Определение заместителя директора, ответственного за реализацию профориентационной деятельности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6E05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4671" y="-15702"/>
            <a:ext cx="8659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РОССИИ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494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0" y="3848"/>
            <a:ext cx="10228768" cy="572682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54671" y="-15702"/>
            <a:ext cx="8305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РОСИИ»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86">
              <a:defRPr/>
            </a:pPr>
            <a:endParaRPr lang="ru-RU" sz="51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7E31E9C-D86C-4986-8B3A-85B03FD7D621}"/>
              </a:ext>
            </a:extLst>
          </p:cNvPr>
          <p:cNvSpPr/>
          <p:nvPr/>
        </p:nvSpPr>
        <p:spPr>
          <a:xfrm>
            <a:off x="288155" y="2031823"/>
            <a:ext cx="5120574" cy="923330"/>
          </a:xfrm>
          <a:prstGeom prst="rect">
            <a:avLst/>
          </a:prstGeom>
          <a:solidFill>
            <a:srgbClr val="F7EEDD"/>
          </a:solidFill>
          <a:ln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Участие обучающихся в моделирующих профессиональных пробах (онлайн) и тестированиях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F7A3F09-A227-4500-A0D2-CC2005BE6132}"/>
              </a:ext>
            </a:extLst>
          </p:cNvPr>
          <p:cNvSpPr/>
          <p:nvPr/>
        </p:nvSpPr>
        <p:spPr>
          <a:xfrm>
            <a:off x="292629" y="3060986"/>
            <a:ext cx="5097997" cy="535531"/>
          </a:xfrm>
          <a:prstGeom prst="rect">
            <a:avLst/>
          </a:prstGeom>
          <a:solidFill>
            <a:srgbClr val="F7EEDD"/>
          </a:solidFill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lvl="0" algn="just" defTabSz="914400">
              <a:lnSpc>
                <a:spcPct val="80000"/>
              </a:lnSpc>
            </a:pPr>
            <a:r>
              <a:rPr lang="ru-RU" sz="1800" kern="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Посещение обучающимися экскурсий в организациях СПО и ВО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26E82F8-C3BB-4C7E-9B6B-434BB2AE4E76}"/>
              </a:ext>
            </a:extLst>
          </p:cNvPr>
          <p:cNvSpPr/>
          <p:nvPr/>
        </p:nvSpPr>
        <p:spPr>
          <a:xfrm>
            <a:off x="295029" y="3706835"/>
            <a:ext cx="5089772" cy="535531"/>
          </a:xfrm>
          <a:prstGeom prst="rect">
            <a:avLst/>
          </a:prstGeom>
          <a:solidFill>
            <a:srgbClr val="F7EEDD"/>
          </a:solidFill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lvl="0" algn="just" defTabSz="914400">
              <a:lnSpc>
                <a:spcPct val="80000"/>
              </a:lnSpc>
            </a:pPr>
            <a:r>
              <a:rPr lang="ru-RU" sz="1800" kern="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Посещение обучающимися профессиональных проб на региональных площадках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8D8F709-3389-4C76-9349-9E981AF6329E}"/>
              </a:ext>
            </a:extLst>
          </p:cNvPr>
          <p:cNvSpPr/>
          <p:nvPr/>
        </p:nvSpPr>
        <p:spPr>
          <a:xfrm>
            <a:off x="5562681" y="1239887"/>
            <a:ext cx="4501361" cy="1200329"/>
          </a:xfrm>
          <a:prstGeom prst="rect">
            <a:avLst/>
          </a:prstGeom>
          <a:solidFill>
            <a:srgbClr val="F7EEDD"/>
          </a:solidFill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80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Прохождение обучающимися профессионального обучения по программам профессиональной подготовки по профессиям рабочих и должностям служащих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4BB57F6-5BB3-46A3-A5DA-65E1E7C2265F}"/>
              </a:ext>
            </a:extLst>
          </p:cNvPr>
          <p:cNvSpPr/>
          <p:nvPr/>
        </p:nvSpPr>
        <p:spPr>
          <a:xfrm>
            <a:off x="5571626" y="2574166"/>
            <a:ext cx="4470317" cy="757130"/>
          </a:xfrm>
          <a:prstGeom prst="rect">
            <a:avLst/>
          </a:prstGeom>
          <a:solidFill>
            <a:srgbClr val="F7EEDD"/>
          </a:solidFill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lvl="0" algn="just" defTabSz="914400">
              <a:lnSpc>
                <a:spcPct val="80000"/>
              </a:lnSpc>
            </a:pPr>
            <a:r>
              <a:rPr lang="ru-RU" sz="1800" kern="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Участие обучающихся 6-11 классов в мероприятиях проекта «Билет в будущее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6E05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626E82F8-C3BB-4C7E-9B6B-434BB2AE4E76}"/>
              </a:ext>
            </a:extLst>
          </p:cNvPr>
          <p:cNvSpPr/>
          <p:nvPr/>
        </p:nvSpPr>
        <p:spPr>
          <a:xfrm>
            <a:off x="289063" y="4359000"/>
            <a:ext cx="5089772" cy="978729"/>
          </a:xfrm>
          <a:prstGeom prst="rect">
            <a:avLst/>
          </a:prstGeom>
          <a:solidFill>
            <a:srgbClr val="F7EEDD"/>
          </a:solidFill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lvl="0" algn="just" defTabSz="914400">
              <a:lnSpc>
                <a:spcPct val="80000"/>
              </a:lnSpc>
            </a:pPr>
            <a:r>
              <a:rPr lang="ru-RU" sz="1800" kern="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Посещение обучающимися занятий по программам дополнительного образования, в том числе кружков, секций и др., направленных на профориентацию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4BB57F6-5BB3-46A3-A5DA-65E1E7C2265F}"/>
              </a:ext>
            </a:extLst>
          </p:cNvPr>
          <p:cNvSpPr/>
          <p:nvPr/>
        </p:nvSpPr>
        <p:spPr>
          <a:xfrm>
            <a:off x="5590672" y="3480665"/>
            <a:ext cx="4470317" cy="978729"/>
          </a:xfrm>
          <a:prstGeom prst="rect">
            <a:avLst/>
          </a:prstGeom>
          <a:solidFill>
            <a:srgbClr val="F7EEDD"/>
          </a:solidFill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lvl="0" algn="just" defTabSz="914400">
              <a:lnSpc>
                <a:spcPct val="80000"/>
              </a:lnSpc>
            </a:pPr>
            <a:r>
              <a:rPr lang="ru-RU" sz="1800" kern="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Проведение родительских собраний на тему профессиональной ориентации, в том числе о кадровых потребностях современного рынка труда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54671" y="708292"/>
            <a:ext cx="9526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КРИТЕРИЙ «</a:t>
            </a:r>
            <a:r>
              <a:rPr lang="ru-RU" sz="20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СОПРОВОЖДЕНИЕ ВЫБОРА ПРОФЕССИИ</a:t>
            </a:r>
            <a:r>
              <a:rPr lang="ru-RU" sz="1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</a:t>
            </a:r>
            <a:endParaRPr lang="ru-RU" sz="1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88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0" y="3848"/>
            <a:ext cx="10228768" cy="572682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7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671" y="662032"/>
            <a:ext cx="9116329" cy="521285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МАГИСТРАЛЬНОЕ НАПРАВЛЕНИЕ «</a:t>
            </a:r>
            <a:r>
              <a:rPr lang="ru-RU" sz="2400" b="1" noProof="0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ПРОФОРИЕНТАЦИЯ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61927" y="4608088"/>
            <a:ext cx="9878330" cy="600228"/>
            <a:chOff x="154670" y="4884111"/>
            <a:chExt cx="9878330" cy="60022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54670" y="4895303"/>
              <a:ext cx="9878330" cy="589036"/>
            </a:xfrm>
            <a:prstGeom prst="rect">
              <a:avLst/>
            </a:prstGeom>
            <a:solidFill>
              <a:srgbClr val="E7CD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54670" y="4884111"/>
              <a:ext cx="98422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ПРИ НУЛЕВОМ ЗНАЧЕНИИ ХОТЯ БЫ ОДНОГО ИЗ «КРИТИЧЕСКИХ» ПОКАЗАТЕЛЕЙ РЕЗУЛЬТАТ ПО ДАННОМУ НАПРАВЛЕНИЮ ОБНУЛЯЕТСЯ, УРОВЕНЬ СООТВЕТСТВИЯ – «НИЖЕ БАЗОВОГО»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BBF5E71-0466-47E7-A936-AA9F99E909E3}"/>
              </a:ext>
            </a:extLst>
          </p:cNvPr>
          <p:cNvSpPr txBox="1"/>
          <p:nvPr/>
        </p:nvSpPr>
        <p:spPr>
          <a:xfrm>
            <a:off x="1328196" y="2027867"/>
            <a:ext cx="7572375" cy="2172385"/>
          </a:xfrm>
          <a:prstGeom prst="rect">
            <a:avLst/>
          </a:prstGeom>
          <a:noFill/>
          <a:ln w="12700">
            <a:solidFill>
              <a:srgbClr val="6E0512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4670" y="1333056"/>
            <a:ext cx="4010930" cy="258097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РАСПРЕДЕЛЕНИЕ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ПО УРОВНЯМ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B88A24C-6D16-45C9-897E-D9F23A5198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400" y="2061026"/>
            <a:ext cx="7315200" cy="209819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54671" y="-15702"/>
            <a:ext cx="8659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РОССИИ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54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671" y="-15702"/>
            <a:ext cx="8305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147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ПРОЕКТ «ШКОЛА МИНПРОСВЕЩЕНИЯ РОСИИ»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7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671" y="647827"/>
            <a:ext cx="8887729" cy="468292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МАГИСТРАЛЬНОЕ НАПРАВЛЕНИЕ «ШКОЛЬНЫЙ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КЛИМАТ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0" y="-149241"/>
            <a:ext cx="10228768" cy="5726829"/>
            <a:chOff x="0" y="-149241"/>
            <a:chExt cx="10228768" cy="572682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9" t="141" r="39475" b="15073"/>
            <a:stretch/>
          </p:blipFill>
          <p:spPr>
            <a:xfrm>
              <a:off x="0" y="-149241"/>
              <a:ext cx="10228768" cy="5726829"/>
            </a:xfrm>
            <a:prstGeom prst="rect">
              <a:avLst/>
            </a:prstGeom>
            <a:solidFill>
              <a:srgbClr val="6E0512"/>
            </a:solidFill>
            <a:ln w="28575">
              <a:noFill/>
            </a:ln>
          </p:spPr>
        </p:pic>
        <p:grpSp>
          <p:nvGrpSpPr>
            <p:cNvPr id="6" name="Группа 5"/>
            <p:cNvGrpSpPr/>
            <p:nvPr/>
          </p:nvGrpSpPr>
          <p:grpSpPr>
            <a:xfrm>
              <a:off x="5114384" y="1763628"/>
              <a:ext cx="4983281" cy="2261861"/>
              <a:chOff x="5114384" y="1763628"/>
              <a:chExt cx="4983281" cy="2261861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6147097" y="1763628"/>
                <a:ext cx="254428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51480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E051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КРИТЕРИЙ </a:t>
                </a:r>
                <a:r>
                  <a:rPr kumimoji="0" lang="ru-RU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6E051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 </a:t>
                </a:r>
                <a:endPara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DA1A740E-BCDC-4872-86CE-7AD3C4E8DDF8}"/>
                  </a:ext>
                </a:extLst>
              </p:cNvPr>
              <p:cNvSpPr/>
              <p:nvPr/>
            </p:nvSpPr>
            <p:spPr>
              <a:xfrm>
                <a:off x="5114384" y="2209607"/>
                <a:ext cx="4983281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914400"/>
                <a:r>
                  <a:rPr lang="ru-RU" sz="2800" b="1" dirty="0" smtClean="0">
                    <a:solidFill>
                      <a:srgbClr val="7F2F2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«</a:t>
                </a:r>
                <a:r>
                  <a:rPr lang="ru-RU" sz="2800" b="1" dirty="0">
                    <a:solidFill>
                      <a:srgbClr val="7F2F2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Формирование психологически благоприятного школьного климата»</a:t>
                </a:r>
              </a:p>
            </p:txBody>
          </p:sp>
        </p:grpSp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DA1A740E-BCDC-4872-86CE-7AD3C4E8DDF8}"/>
              </a:ext>
            </a:extLst>
          </p:cNvPr>
          <p:cNvSpPr/>
          <p:nvPr/>
        </p:nvSpPr>
        <p:spPr>
          <a:xfrm>
            <a:off x="0" y="2383615"/>
            <a:ext cx="49832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2800" b="1" dirty="0" smtClean="0">
                <a:solidFill>
                  <a:srgbClr val="D8AD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3000" b="1" dirty="0" smtClean="0">
                <a:solidFill>
                  <a:srgbClr val="D8AD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Организация психолого-педагогического сопровождения</a:t>
            </a:r>
            <a:r>
              <a:rPr lang="ru-RU" sz="2800" b="1" dirty="0" smtClean="0">
                <a:solidFill>
                  <a:srgbClr val="D8AD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endParaRPr lang="ru-RU" sz="2800" b="1" dirty="0">
              <a:solidFill>
                <a:srgbClr val="D8AD5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5049" y="1763628"/>
            <a:ext cx="2544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defRPr/>
            </a:pPr>
            <a:r>
              <a:rPr lang="ru-RU" sz="2800" b="1" dirty="0">
                <a:solidFill>
                  <a:srgbClr val="D8AD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КРИТЕРИЙ </a:t>
            </a:r>
            <a:r>
              <a:rPr lang="ru-RU" sz="2800" b="1" dirty="0" smtClean="0">
                <a:solidFill>
                  <a:srgbClr val="D8AD5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r>
              <a:rPr lang="ru-RU" sz="2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ru-RU" sz="2800" b="1" dirty="0">
              <a:solidFill>
                <a:srgbClr val="6E05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4671" y="242976"/>
            <a:ext cx="9116329" cy="521285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МАГИСТРАЛЬНОЕ НАПРАВЛЕНИЕ «</a:t>
            </a:r>
            <a:r>
              <a:rPr lang="ru-RU" sz="24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ШКОЛЬНЫЙ КЛИМАТ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1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30812" y="0"/>
            <a:ext cx="10415595" cy="572682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86">
              <a:defRPr/>
            </a:pPr>
            <a:endParaRPr lang="ru-RU" sz="51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DA1A740E-BCDC-4872-86CE-7AD3C4E8DDF8}"/>
              </a:ext>
            </a:extLst>
          </p:cNvPr>
          <p:cNvSpPr/>
          <p:nvPr/>
        </p:nvSpPr>
        <p:spPr>
          <a:xfrm>
            <a:off x="154671" y="723095"/>
            <a:ext cx="98409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ru-RU" sz="20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Критерий </a:t>
            </a:r>
            <a:r>
              <a:rPr lang="ru-RU" sz="20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«Формирование психологически благоприятного школьного климата»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07D97709-3011-40CF-B66C-447408BE8E66}"/>
              </a:ext>
            </a:extLst>
          </p:cNvPr>
          <p:cNvSpPr/>
          <p:nvPr/>
        </p:nvSpPr>
        <p:spPr>
          <a:xfrm>
            <a:off x="227958" y="1938885"/>
            <a:ext cx="3401332" cy="2800767"/>
          </a:xfrm>
          <a:prstGeom prst="rect">
            <a:avLst/>
          </a:prstGeom>
          <a:solidFill>
            <a:srgbClr val="E0BE7A"/>
          </a:solidFill>
          <a:ln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lvl="0" algn="just" defTabSz="914400"/>
            <a:r>
              <a:rPr lang="ru-RU" sz="1600" kern="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Оказание психолого-педагогической помощи целевым группам обучающихся (испытывающим трудности в обучении; находящимся в трудной жизненной ситуации; детям-сиротам и детям, оставшимся без попечения родителей; обучающимся с ОВЗ и (или) инвалидностью; одаренным детям) </a:t>
            </a:r>
            <a:r>
              <a:rPr lang="ru-RU" sz="1600" kern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(КРИТИЧЕСКИЙ)</a:t>
            </a:r>
            <a:endParaRPr lang="ru-RU" sz="1600" kern="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78E1CBC9-7EDF-46CF-8EF5-525C2E8C0DDF}"/>
              </a:ext>
            </a:extLst>
          </p:cNvPr>
          <p:cNvSpPr/>
          <p:nvPr/>
        </p:nvSpPr>
        <p:spPr>
          <a:xfrm>
            <a:off x="3928533" y="1835827"/>
            <a:ext cx="6067091" cy="646331"/>
          </a:xfrm>
          <a:prstGeom prst="rect">
            <a:avLst/>
          </a:prstGeom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lvl="0" algn="just" defTabSz="914400"/>
            <a:r>
              <a:rPr lang="ru-RU" sz="1800" kern="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Формирование психологически благоприятного школьного пространства для обучающихся 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78E1CBC9-7EDF-46CF-8EF5-525C2E8C0DDF}"/>
              </a:ext>
            </a:extLst>
          </p:cNvPr>
          <p:cNvSpPr/>
          <p:nvPr/>
        </p:nvSpPr>
        <p:spPr>
          <a:xfrm>
            <a:off x="3932627" y="2662815"/>
            <a:ext cx="6058624" cy="646331"/>
          </a:xfrm>
          <a:prstGeom prst="rect">
            <a:avLst/>
          </a:prstGeom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lvl="0" algn="just" defTabSz="914400"/>
            <a:r>
              <a:rPr lang="ru-RU" sz="1800" kern="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Формирование психологически благоприятного школьного пространства для педагогов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78E1CBC9-7EDF-46CF-8EF5-525C2E8C0DDF}"/>
              </a:ext>
            </a:extLst>
          </p:cNvPr>
          <p:cNvSpPr/>
          <p:nvPr/>
        </p:nvSpPr>
        <p:spPr>
          <a:xfrm>
            <a:off x="3932627" y="4002484"/>
            <a:ext cx="6058624" cy="1477328"/>
          </a:xfrm>
          <a:prstGeom prst="rect">
            <a:avLst/>
          </a:prstGeom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lvl="0" algn="just" defTabSz="914400"/>
            <a:r>
              <a:rPr lang="ru-RU" sz="1800" kern="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в кабинете педагога-психолога оборудованных зон (помещений) для проведения индивидуальных и групповых консультаций, психологической разгрузки, коррекционно-развивающей работы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8E1CBC9-7EDF-46CF-8EF5-525C2E8C0DDF}"/>
              </a:ext>
            </a:extLst>
          </p:cNvPr>
          <p:cNvSpPr/>
          <p:nvPr/>
        </p:nvSpPr>
        <p:spPr>
          <a:xfrm>
            <a:off x="3945941" y="3462307"/>
            <a:ext cx="6058624" cy="369332"/>
          </a:xfrm>
          <a:prstGeom prst="rect">
            <a:avLst/>
          </a:prstGeom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lvl="0" algn="just" defTabSz="914400"/>
            <a:r>
              <a:rPr lang="ru-RU" sz="1800" kern="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Профилактика травли в образовательной среде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8E1CBC9-7EDF-46CF-8EF5-525C2E8C0DDF}"/>
              </a:ext>
            </a:extLst>
          </p:cNvPr>
          <p:cNvSpPr/>
          <p:nvPr/>
        </p:nvSpPr>
        <p:spPr>
          <a:xfrm>
            <a:off x="3924160" y="1345608"/>
            <a:ext cx="6067091" cy="369332"/>
          </a:xfrm>
          <a:prstGeom prst="rect">
            <a:avLst/>
          </a:prstGeom>
          <a:ln w="12700"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lvl="0" algn="just" defTabSz="914400"/>
            <a:r>
              <a:rPr lang="ru-RU" sz="180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Профилактика </a:t>
            </a:r>
            <a:r>
              <a:rPr lang="ru-RU" sz="1800" dirty="0" err="1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девиантного</a:t>
            </a:r>
            <a:r>
              <a:rPr lang="ru-RU" sz="1800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поведения обучающихся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4671" y="-15702"/>
            <a:ext cx="8659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РОССИИ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5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2227" y="-51107"/>
            <a:ext cx="10228768" cy="572682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86">
              <a:defRPr/>
            </a:pPr>
            <a:endParaRPr lang="ru-RU" sz="51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9365" y="4974668"/>
            <a:ext cx="5483221" cy="373428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889000">
              <a:spcBef>
                <a:spcPct val="0"/>
              </a:spcBef>
              <a:defRPr/>
            </a:pP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МАГИСТРАЛЬНОЕ НАПРАВЛЕНИЕ «ВОСПИТАНИЕ»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12" y="4457700"/>
            <a:ext cx="897452" cy="87201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21220" y="669275"/>
            <a:ext cx="8592580" cy="450422"/>
          </a:xfrm>
          <a:prstGeom prst="rect">
            <a:avLst/>
          </a:prstGeom>
          <a:solidFill>
            <a:srgbClr val="A16A29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8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ru-RU" sz="1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РЕАЛИЗАЦИЯ </a:t>
            </a:r>
            <a:r>
              <a:rPr lang="ru-RU" sz="1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ПРОЕКТА С  2022 </a:t>
            </a:r>
            <a:r>
              <a:rPr lang="ru-RU" sz="18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ГОДА </a:t>
            </a:r>
            <a:r>
              <a:rPr lang="ru-RU" sz="1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(протокол от 8 апреля  2022 г. № ПК-1вн)</a:t>
            </a:r>
          </a:p>
          <a:p>
            <a:pPr lvl="0"/>
            <a:endParaRPr lang="ru-RU" sz="1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671" y="1519936"/>
            <a:ext cx="6656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РАЗВИТИЕ ЛИЧНОСТНЫХ КАЧЕСТВ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4944" r="9027"/>
          <a:stretch/>
        </p:blipFill>
        <p:spPr>
          <a:xfrm>
            <a:off x="6938015" y="1551305"/>
            <a:ext cx="3044910" cy="3778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08" y="1551305"/>
            <a:ext cx="356633" cy="244852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92408" y="1919275"/>
            <a:ext cx="6478259" cy="369332"/>
            <a:chOff x="216140" y="2280133"/>
            <a:chExt cx="6478259" cy="369332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140" y="2342373"/>
              <a:ext cx="356633" cy="244852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538371" y="2280133"/>
              <a:ext cx="61560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8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ДУХОВНО-НРАВСТВЕННЫЕ ЦЕННОСТИ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204287" y="2368502"/>
            <a:ext cx="6845060" cy="369332"/>
            <a:chOff x="216140" y="3091460"/>
            <a:chExt cx="6845060" cy="369332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140" y="3164942"/>
              <a:ext cx="356633" cy="244852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549040" y="3091460"/>
              <a:ext cx="65121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8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БЕРЕЖНОЕ ОТНОШЕНИЕ  К КУЛЬТУРНОМУ НАСЛЕДИЮ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04287" y="2805771"/>
            <a:ext cx="6845060" cy="369332"/>
            <a:chOff x="216140" y="3091460"/>
            <a:chExt cx="6845060" cy="369332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140" y="3164942"/>
              <a:ext cx="356633" cy="244852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549040" y="3091460"/>
              <a:ext cx="65121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8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ТРАДИЦИИ МНОГОНАЦИОНАЛЬНОГО НАРОДА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21220" y="3254499"/>
            <a:ext cx="6845060" cy="646331"/>
            <a:chOff x="216140" y="3091460"/>
            <a:chExt cx="6845060" cy="64633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140" y="3164942"/>
              <a:ext cx="356633" cy="244852"/>
            </a:xfrm>
            <a:prstGeom prst="rect">
              <a:avLst/>
            </a:prstGeom>
          </p:spPr>
        </p:pic>
        <p:sp>
          <p:nvSpPr>
            <p:cNvPr id="31" name="Прямоугольник 30"/>
            <p:cNvSpPr/>
            <p:nvPr/>
          </p:nvSpPr>
          <p:spPr>
            <a:xfrm>
              <a:off x="549040" y="3091460"/>
              <a:ext cx="65121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8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ПРАВИЛА ИНОРМЫ ПОВЕДЕНИЯ, ПРИНЯТЫЕ В РОССИЙСКОМ ОБЩЕСТВЕ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214986" y="3917134"/>
            <a:ext cx="6845060" cy="369332"/>
            <a:chOff x="216140" y="3091460"/>
            <a:chExt cx="6845060" cy="369332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6140" y="3164942"/>
              <a:ext cx="356633" cy="244852"/>
            </a:xfrm>
            <a:prstGeom prst="rect">
              <a:avLst/>
            </a:prstGeom>
          </p:spPr>
        </p:pic>
        <p:sp>
          <p:nvSpPr>
            <p:cNvPr id="34" name="Прямоугольник 33"/>
            <p:cNvSpPr/>
            <p:nvPr/>
          </p:nvSpPr>
          <p:spPr>
            <a:xfrm>
              <a:off x="549040" y="3091460"/>
              <a:ext cx="651216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8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ПАТРИОТИЗМ, ГРАЖДАНСТВЕННОСТЬ</a:t>
              </a:r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154671" y="-15702"/>
            <a:ext cx="8659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РОССИИ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3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0" y="3848"/>
            <a:ext cx="10228768" cy="572682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54671" y="-15702"/>
            <a:ext cx="8305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147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ПРОЕКТ «ШКОЛА МИНПРОСВЕЩЕНИЯ РОСИИ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7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671" y="662032"/>
            <a:ext cx="8745900" cy="521285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МАГИСТРАЛЬНОЕ НАПРАВЛЕНИЕ «</a:t>
            </a:r>
            <a:r>
              <a:rPr lang="ru-RU" sz="24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ШКОЛЬНЫЙ КЛИМАТ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61927" y="4608088"/>
            <a:ext cx="9878330" cy="600228"/>
            <a:chOff x="154670" y="4884111"/>
            <a:chExt cx="9878330" cy="60022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54670" y="4895303"/>
              <a:ext cx="9878330" cy="589036"/>
            </a:xfrm>
            <a:prstGeom prst="rect">
              <a:avLst/>
            </a:prstGeom>
            <a:solidFill>
              <a:srgbClr val="E7CD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54670" y="4884111"/>
              <a:ext cx="98422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ПРИ НУЛЕВОМ ЗНАЧЕНИИ ХОТЯ БЫ ОДНОГО ИЗ «КРИТИЧЕСКИХ» ПОКАЗАТЕЛЕЙ РЕЗУЛЬТАТ ПО ДАННОМУ НАПРАВЛЕНИЮ ОБНУЛЯЕТСЯ, УРОВЕНЬ СООТВЕТСТВИЯ – «НИЖЕ БАЗОВОГО»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BBF5E71-0466-47E7-A936-AA9F99E909E3}"/>
              </a:ext>
            </a:extLst>
          </p:cNvPr>
          <p:cNvSpPr txBox="1"/>
          <p:nvPr/>
        </p:nvSpPr>
        <p:spPr>
          <a:xfrm>
            <a:off x="1803399" y="2027867"/>
            <a:ext cx="6657071" cy="2172385"/>
          </a:xfrm>
          <a:prstGeom prst="rect">
            <a:avLst/>
          </a:prstGeom>
          <a:noFill/>
          <a:ln w="12700">
            <a:solidFill>
              <a:srgbClr val="6E0512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4670" y="1333056"/>
            <a:ext cx="4010930" cy="258097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РАСПРЕДЕЛЕНИЕ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ПО УРОВНЯМ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4E50D4-3EB8-4026-AEA3-166A56EA0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144" y="2038783"/>
            <a:ext cx="6164477" cy="214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9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25399" y="9948"/>
            <a:ext cx="10415595" cy="572682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86">
              <a:defRPr/>
            </a:pPr>
            <a:endParaRPr lang="ru-RU" sz="51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671" y="662032"/>
            <a:ext cx="9836580" cy="630245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889000">
              <a:spcBef>
                <a:spcPct val="0"/>
              </a:spcBef>
              <a:defRPr/>
            </a:pPr>
            <a:r>
              <a:rPr lang="ru-RU" sz="1800" b="1" dirty="0">
                <a:latin typeface="Cambria" panose="02040503050406030204" pitchFamily="18" charset="0"/>
                <a:ea typeface="Cambria" panose="02040503050406030204" pitchFamily="18" charset="0"/>
              </a:rPr>
              <a:t>СИСТЕМООБРАЗУЮЩИЙ МЕХАНИЗМ СОХРАНЕНИЯ И УКРЕПЛЕНИЯ ОБРАЗОВАТЕЛЬНОГО СУВЕРИНИТЕТА СТРАНЫ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508000" y="2381100"/>
            <a:ext cx="4114800" cy="2133600"/>
            <a:chOff x="431800" y="1638301"/>
            <a:chExt cx="4114800" cy="213360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431800" y="1638301"/>
              <a:ext cx="4114800" cy="2133600"/>
            </a:xfrm>
            <a:prstGeom prst="rect">
              <a:avLst/>
            </a:prstGeom>
            <a:solidFill>
              <a:srgbClr val="F7EEDD"/>
            </a:solidFill>
            <a:ln w="12700">
              <a:solidFill>
                <a:srgbClr val="6E05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129568-8722-4028-951A-D9E88030F146}"/>
                </a:ext>
              </a:extLst>
            </p:cNvPr>
            <p:cNvSpPr txBox="1"/>
            <p:nvPr/>
          </p:nvSpPr>
          <p:spPr>
            <a:xfrm>
              <a:off x="486128" y="2156660"/>
              <a:ext cx="400614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800" kern="0" dirty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</a:t>
              </a:r>
              <a:r>
                <a:rPr kumimoji="0" lang="ru-RU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бщеобразовательных</a:t>
              </a:r>
              <a:r>
                <a:rPr kumimoji="0" lang="ru-RU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организаций</a:t>
              </a:r>
              <a:r>
                <a:rPr kumimoji="0" lang="ru-RU" sz="1800" b="0" i="0" u="none" strike="noStrike" kern="0" cap="none" spc="0" normalizeH="0" noProof="0" dirty="0" smtClean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города Томска пройдут самодиагностику на соответствие статусу проекта «Школа Минпросвещения России»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0456" y="1719060"/>
              <a:ext cx="876300" cy="369332"/>
            </a:xfrm>
            <a:prstGeom prst="rect">
              <a:avLst/>
            </a:prstGeom>
            <a:solidFill>
              <a:srgbClr val="A35452"/>
            </a:solidFill>
          </p:spPr>
          <p:txBody>
            <a:bodyPr wrap="square" rtlCol="0">
              <a:spAutoFit/>
            </a:bodyPr>
            <a:lstStyle/>
            <a:p>
              <a:r>
                <a:rPr lang="ru-RU" sz="1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100 %</a:t>
              </a:r>
              <a:endParaRPr lang="ru-RU" sz="1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5687338" y="2367099"/>
            <a:ext cx="4114800" cy="2133600"/>
            <a:chOff x="431800" y="1638301"/>
            <a:chExt cx="4114800" cy="21336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431800" y="1638301"/>
              <a:ext cx="4114800" cy="2133600"/>
            </a:xfrm>
            <a:prstGeom prst="rect">
              <a:avLst/>
            </a:prstGeom>
            <a:solidFill>
              <a:srgbClr val="F7EEDD"/>
            </a:solidFill>
            <a:ln w="12700">
              <a:solidFill>
                <a:srgbClr val="6E05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0129568-8722-4028-951A-D9E88030F146}"/>
                </a:ext>
              </a:extLst>
            </p:cNvPr>
            <p:cNvSpPr txBox="1"/>
            <p:nvPr/>
          </p:nvSpPr>
          <p:spPr>
            <a:xfrm>
              <a:off x="486128" y="2156660"/>
              <a:ext cx="400614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 defTabSz="914400">
                <a:defRPr/>
              </a:pPr>
              <a:r>
                <a:rPr lang="ru-RU" sz="1800" kern="0" dirty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общеобразовательных организаций </a:t>
              </a:r>
            </a:p>
            <a:p>
              <a:pPr lvl="0" algn="just" defTabSz="914400">
                <a:defRPr/>
              </a:pPr>
              <a:r>
                <a:rPr lang="ru-RU" sz="1800" kern="0" dirty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г</a:t>
              </a:r>
              <a:r>
                <a:rPr lang="ru-RU" sz="1800" kern="0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орода Томска актуализируют </a:t>
              </a:r>
              <a:r>
                <a:rPr lang="ru-RU" sz="1800" kern="0" dirty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программы развития ОО в соответствии с концепцией проекта «Школа </a:t>
              </a:r>
              <a:r>
                <a:rPr lang="ru-RU" sz="1800" kern="0" dirty="0" err="1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Минпросвещения</a:t>
              </a:r>
              <a:r>
                <a:rPr lang="ru-RU" sz="1800" kern="0" dirty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России</a:t>
              </a:r>
              <a:endPara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40456" y="1719060"/>
              <a:ext cx="876300" cy="369332"/>
            </a:xfrm>
            <a:prstGeom prst="rect">
              <a:avLst/>
            </a:prstGeom>
            <a:solidFill>
              <a:srgbClr val="A35452"/>
            </a:solidFill>
          </p:spPr>
          <p:txBody>
            <a:bodyPr wrap="square" rtlCol="0">
              <a:spAutoFit/>
            </a:bodyPr>
            <a:lstStyle/>
            <a:p>
              <a:r>
                <a:rPr lang="ru-RU" sz="1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100 %</a:t>
              </a:r>
              <a:endParaRPr lang="ru-RU" sz="1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170899" y="1384375"/>
            <a:ext cx="1099101" cy="468292"/>
          </a:xfrm>
          <a:prstGeom prst="rect">
            <a:avLst/>
          </a:prstGeom>
          <a:solidFill>
            <a:srgbClr val="E0BE7A">
              <a:alpha val="74000"/>
            </a:srgbClr>
          </a:solidFill>
          <a:ln w="12700">
            <a:solidFill>
              <a:srgbClr val="A354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889000">
              <a:spcBef>
                <a:spcPct val="0"/>
              </a:spcBef>
              <a:defRPr/>
            </a:pPr>
            <a:r>
              <a:rPr lang="ru-RU" sz="1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ЗАДАЧИ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22B0CC-A6D4-46F2-A544-57F6A568D346}"/>
              </a:ext>
            </a:extLst>
          </p:cNvPr>
          <p:cNvSpPr txBox="1"/>
          <p:nvPr/>
        </p:nvSpPr>
        <p:spPr>
          <a:xfrm>
            <a:off x="1077384" y="1903528"/>
            <a:ext cx="3015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август – сентябрь 2023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22B0CC-A6D4-46F2-A544-57F6A568D346}"/>
              </a:ext>
            </a:extLst>
          </p:cNvPr>
          <p:cNvSpPr txBox="1"/>
          <p:nvPr/>
        </p:nvSpPr>
        <p:spPr>
          <a:xfrm>
            <a:off x="6246571" y="1918415"/>
            <a:ext cx="2996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</a:t>
            </a:r>
            <a:r>
              <a:rPr lang="ru-RU" sz="2000" b="1" kern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ктябрь – ноябрь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2023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54671" y="-15702"/>
            <a:ext cx="8659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РОССИИ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036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13960" y="-25178"/>
            <a:ext cx="10173960" cy="5715000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sp>
        <p:nvSpPr>
          <p:cNvPr id="53" name="Прямоугольник 52"/>
          <p:cNvSpPr/>
          <p:nvPr/>
        </p:nvSpPr>
        <p:spPr>
          <a:xfrm>
            <a:off x="279401" y="1927329"/>
            <a:ext cx="4811254" cy="2835171"/>
          </a:xfrm>
          <a:prstGeom prst="rect">
            <a:avLst/>
          </a:prstGeom>
          <a:solidFill>
            <a:srgbClr val="F7F3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ru-RU" sz="15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-11797" y="613644"/>
            <a:ext cx="10166328" cy="380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874" y="81528"/>
            <a:ext cx="10159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spc="-51" dirty="0">
                <a:solidFill>
                  <a:srgbClr val="63121E"/>
                </a:solidFill>
                <a:latin typeface="Cambria" panose="02040503050406030204" pitchFamily="18" charset="0"/>
                <a:ea typeface="Cambria" panose="02040503050406030204" pitchFamily="18" charset="0"/>
                <a:cs typeface="Neue Machina"/>
              </a:rPr>
              <a:t>Воспитание и дополнительное образование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173292" y="3454291"/>
            <a:ext cx="4918431" cy="830997"/>
          </a:xfrm>
          <a:prstGeom prst="rect">
            <a:avLst/>
          </a:prstGeom>
          <a:ln>
            <a:solidFill>
              <a:srgbClr val="D8AD56"/>
            </a:solidFill>
            <a:prstDash val="sysDot"/>
          </a:ln>
        </p:spPr>
        <p:txBody>
          <a:bodyPr wrap="square">
            <a:spAutoFit/>
          </a:bodyPr>
          <a:lstStyle/>
          <a:p>
            <a:pPr algn="just" defTabSz="761970"/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63953</a:t>
            </a:r>
            <a:r>
              <a:rPr lang="ru-RU" sz="1600" b="1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человека (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183032</a:t>
            </a:r>
            <a:r>
              <a:rPr lang="ru-RU" sz="1600" b="1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кружковцев)</a:t>
            </a:r>
          </a:p>
          <a:p>
            <a:pPr algn="just" defTabSz="761970"/>
            <a:r>
              <a:rPr lang="ru-RU" sz="1600" b="1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Общий охват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 итогам 2022 г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ru-RU" sz="1600" b="1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составляет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73% </a:t>
            </a:r>
            <a:r>
              <a:rPr lang="ru-RU" sz="1500" dirty="0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ru-RU" sz="1500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информация </a:t>
            </a:r>
            <a:r>
              <a:rPr lang="ru-RU" sz="1500" dirty="0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портала </a:t>
            </a:r>
            <a:r>
              <a:rPr lang="ru-RU" sz="1500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ПФДО)*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368459" y="1986312"/>
            <a:ext cx="2196736" cy="960421"/>
            <a:chOff x="359194" y="1586541"/>
            <a:chExt cx="2131336" cy="960421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359194" y="1597157"/>
              <a:ext cx="2131336" cy="949805"/>
            </a:xfrm>
            <a:prstGeom prst="roundRect">
              <a:avLst>
                <a:gd name="adj" fmla="val 0"/>
              </a:avLst>
            </a:prstGeom>
            <a:solidFill>
              <a:srgbClr val="F0DEB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/>
              <a:endParaRPr lang="ru-RU" sz="1500">
                <a:solidFill>
                  <a:srgbClr val="61111D"/>
                </a:solidFill>
                <a:latin typeface="Calibri" panose="020F0502020204030204"/>
              </a:endParaRPr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462554" y="1586541"/>
              <a:ext cx="196604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61970"/>
              <a:r>
                <a:rPr lang="ru-RU" sz="1400" b="1" dirty="0" smtClean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Техническая направленность</a:t>
              </a:r>
              <a:endParaRPr lang="ru-RU" sz="1400" b="1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761970"/>
              <a:r>
                <a:rPr lang="ru-RU" sz="1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24669</a:t>
              </a:r>
              <a:r>
                <a:rPr lang="ru-RU" sz="1400" dirty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ru-RU" sz="1400" dirty="0" smtClean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обучающихся </a:t>
              </a:r>
              <a:endParaRPr lang="ru-RU" sz="1400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761970"/>
              <a:r>
                <a:rPr lang="ru-RU" sz="1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13,4%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341629" y="3153053"/>
            <a:ext cx="2217423" cy="1182829"/>
            <a:chOff x="341629" y="2675380"/>
            <a:chExt cx="2217423" cy="1182829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359193" y="2675380"/>
              <a:ext cx="2199859" cy="1175993"/>
            </a:xfrm>
            <a:prstGeom prst="roundRect">
              <a:avLst>
                <a:gd name="adj" fmla="val 0"/>
              </a:avLst>
            </a:prstGeom>
            <a:solidFill>
              <a:srgbClr val="F0DEB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/>
              <a:endParaRPr lang="ru-RU" sz="1500">
                <a:solidFill>
                  <a:srgbClr val="61111D"/>
                </a:solidFill>
                <a:latin typeface="Calibri" panose="020F0502020204030204"/>
              </a:endParaRPr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341629" y="2688658"/>
              <a:ext cx="2210893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61970"/>
              <a:r>
                <a:rPr lang="ru-RU" sz="1400" b="1" dirty="0" smtClean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Туристско-краеведческая направленность</a:t>
              </a:r>
              <a:endParaRPr lang="ru-RU" sz="1400" b="1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761970"/>
              <a:r>
                <a:rPr lang="ru-RU" sz="1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8518</a:t>
              </a:r>
              <a:r>
                <a:rPr lang="ru-RU" sz="1400" b="1" dirty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ru-RU" sz="1400" dirty="0" smtClean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обучающихся </a:t>
              </a:r>
              <a:endParaRPr lang="ru-RU" sz="1400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761970"/>
              <a:r>
                <a:rPr lang="ru-RU" sz="1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4,6%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2733554" y="3157803"/>
            <a:ext cx="2488457" cy="1185457"/>
            <a:chOff x="2721576" y="2665916"/>
            <a:chExt cx="2488457" cy="1185457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2838417" y="2680147"/>
              <a:ext cx="2240260" cy="1171226"/>
            </a:xfrm>
            <a:prstGeom prst="roundRect">
              <a:avLst>
                <a:gd name="adj" fmla="val 0"/>
              </a:avLst>
            </a:prstGeom>
            <a:solidFill>
              <a:srgbClr val="F0DEB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/>
              <a:endParaRPr lang="ru-RU" sz="1500">
                <a:solidFill>
                  <a:srgbClr val="61111D"/>
                </a:solidFill>
                <a:latin typeface="Calibri" panose="020F0502020204030204"/>
              </a:endParaRPr>
            </a:p>
          </p:txBody>
        </p:sp>
        <p:sp>
          <p:nvSpPr>
            <p:cNvPr id="49" name="Прямоугольник 48"/>
            <p:cNvSpPr/>
            <p:nvPr/>
          </p:nvSpPr>
          <p:spPr>
            <a:xfrm>
              <a:off x="2721576" y="2665916"/>
              <a:ext cx="2488457" cy="9842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61970"/>
              <a:r>
                <a:rPr lang="ru-RU" sz="1400" b="1" dirty="0" smtClean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Социально-гуманитарная</a:t>
              </a:r>
            </a:p>
            <a:p>
              <a:pPr algn="ctr" defTabSz="761970"/>
              <a:r>
                <a:rPr lang="ru-RU" sz="1400" b="1" dirty="0" smtClean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направленность</a:t>
              </a:r>
              <a:r>
                <a:rPr lang="ru-RU" sz="1400" b="1" dirty="0" smtClean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ru-RU" sz="1400" b="1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761970">
                <a:lnSpc>
                  <a:spcPct val="107000"/>
                </a:lnSpc>
              </a:pPr>
              <a:r>
                <a:rPr lang="ru-RU" sz="1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48386 </a:t>
              </a:r>
              <a:r>
                <a:rPr lang="ru-RU" sz="1400" dirty="0" smtClean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обучающихся</a:t>
              </a:r>
              <a:endParaRPr lang="ru-RU" sz="1400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 defTabSz="761970">
                <a:lnSpc>
                  <a:spcPct val="107000"/>
                </a:lnSpc>
              </a:pPr>
              <a:r>
                <a:rPr lang="ru-RU" sz="1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26,4%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168988" y="698270"/>
            <a:ext cx="5223206" cy="2661470"/>
            <a:chOff x="5171232" y="1333500"/>
            <a:chExt cx="5605662" cy="2497248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699496" y="3315680"/>
              <a:ext cx="3366243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61970"/>
              <a:r>
                <a:rPr lang="ru-RU" sz="1500" b="1" dirty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детский технопарк </a:t>
              </a:r>
              <a:r>
                <a:rPr lang="ru-RU" sz="1500" b="1" dirty="0" smtClean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«</a:t>
              </a:r>
              <a:r>
                <a:rPr lang="ru-RU" sz="1500" b="1" dirty="0" err="1" smtClean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Кванториум</a:t>
              </a:r>
              <a:r>
                <a:rPr lang="ru-RU" sz="1500" b="1" dirty="0" smtClean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» </a:t>
              </a:r>
              <a:endParaRPr lang="ru-RU" sz="1500" b="1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730648" y="1522559"/>
              <a:ext cx="427559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61970"/>
              <a:r>
                <a:rPr lang="ru-RU" sz="1500" b="1" dirty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учреждения дополнительного образования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696894" y="2138886"/>
              <a:ext cx="4275273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61970"/>
              <a:r>
                <a:rPr lang="ru-RU" sz="1500" b="1" dirty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дошкольные образовательные учреждения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696894" y="2455628"/>
              <a:ext cx="226786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61970"/>
              <a:r>
                <a:rPr lang="ru-RU" sz="1500" b="1" dirty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учреждения культуры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696894" y="2788721"/>
              <a:ext cx="5080000" cy="5539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761970"/>
              <a:r>
                <a:rPr lang="ru-RU" sz="1500" b="1" dirty="0">
                  <a:solidFill>
                    <a:srgbClr val="63121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учреждения физической культуры </a:t>
              </a:r>
            </a:p>
            <a:p>
              <a:pPr defTabSz="761970"/>
              <a:r>
                <a:rPr lang="ru-RU" sz="1500" b="1" dirty="0">
                  <a:solidFill>
                    <a:srgbClr val="63121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 спорта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711147" y="1853631"/>
              <a:ext cx="351846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61970"/>
              <a:r>
                <a:rPr lang="ru-RU" sz="1500" b="1" dirty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общеобразовательные учреждения</a:t>
              </a:r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5171290" y="1333500"/>
              <a:ext cx="7544" cy="2497248"/>
            </a:xfrm>
            <a:prstGeom prst="line">
              <a:avLst/>
            </a:prstGeom>
            <a:ln>
              <a:solidFill>
                <a:srgbClr val="DBCA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237" y="1505048"/>
              <a:ext cx="316472" cy="32968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237" y="1827300"/>
              <a:ext cx="316472" cy="32968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237" y="2157950"/>
              <a:ext cx="316472" cy="32968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237" y="2479235"/>
              <a:ext cx="316472" cy="32968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237" y="2893184"/>
              <a:ext cx="316472" cy="329682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7237" y="3307133"/>
              <a:ext cx="316472" cy="329682"/>
            </a:xfrm>
            <a:prstGeom prst="rect">
              <a:avLst/>
            </a:prstGeom>
          </p:spPr>
        </p:pic>
        <p:cxnSp>
          <p:nvCxnSpPr>
            <p:cNvPr id="20" name="Прямая соединительная линия 19"/>
            <p:cNvCxnSpPr/>
            <p:nvPr/>
          </p:nvCxnSpPr>
          <p:spPr>
            <a:xfrm>
              <a:off x="5171232" y="1333500"/>
              <a:ext cx="4665658" cy="0"/>
            </a:xfrm>
            <a:prstGeom prst="line">
              <a:avLst/>
            </a:prstGeom>
            <a:ln>
              <a:solidFill>
                <a:srgbClr val="DBCA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5171289" y="3830747"/>
              <a:ext cx="4665658" cy="0"/>
            </a:xfrm>
            <a:prstGeom prst="line">
              <a:avLst/>
            </a:prstGeom>
            <a:ln>
              <a:solidFill>
                <a:srgbClr val="DBCA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6701560" y="3744507"/>
              <a:ext cx="3236613" cy="0"/>
            </a:xfrm>
            <a:prstGeom prst="line">
              <a:avLst/>
            </a:prstGeom>
            <a:ln w="9525">
              <a:solidFill>
                <a:srgbClr val="8B1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Группа 24"/>
          <p:cNvGrpSpPr/>
          <p:nvPr/>
        </p:nvGrpSpPr>
        <p:grpSpPr>
          <a:xfrm>
            <a:off x="2863068" y="1996928"/>
            <a:ext cx="2207201" cy="959187"/>
            <a:chOff x="2852902" y="1597157"/>
            <a:chExt cx="2207201" cy="959187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852902" y="1597157"/>
              <a:ext cx="2207201" cy="949805"/>
            </a:xfrm>
            <a:prstGeom prst="roundRect">
              <a:avLst>
                <a:gd name="adj" fmla="val 0"/>
              </a:avLst>
            </a:prstGeom>
            <a:solidFill>
              <a:srgbClr val="F0DEB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/>
              <a:endParaRPr lang="ru-RU" sz="1500">
                <a:solidFill>
                  <a:srgbClr val="61111D"/>
                </a:solidFill>
                <a:latin typeface="Calibri" panose="020F0502020204030204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2877986" y="1602237"/>
              <a:ext cx="216432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61970"/>
              <a:r>
                <a:rPr lang="ru-RU" sz="1400" b="1" dirty="0" smtClean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Естественно-научная направленность </a:t>
              </a:r>
              <a:endParaRPr lang="ru-RU" sz="1400" b="1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 defTabSz="761970"/>
              <a:r>
                <a:rPr lang="ru-RU" sz="1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14913</a:t>
              </a:r>
              <a:r>
                <a:rPr lang="ru-RU" sz="1400" b="1" dirty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dirty="0" smtClean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обучающихся </a:t>
              </a:r>
            </a:p>
            <a:p>
              <a:pPr algn="ctr" defTabSz="761970"/>
              <a:r>
                <a:rPr lang="ru-RU" sz="14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8,1</a:t>
              </a:r>
              <a:r>
                <a:rPr lang="ru-RU" sz="1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%</a:t>
              </a:r>
            </a:p>
          </p:txBody>
        </p:sp>
      </p:grpSp>
      <p:sp>
        <p:nvSpPr>
          <p:cNvPr id="41" name="Скругленный прямоугольник 40"/>
          <p:cNvSpPr/>
          <p:nvPr/>
        </p:nvSpPr>
        <p:spPr>
          <a:xfrm>
            <a:off x="349378" y="4539829"/>
            <a:ext cx="2209673" cy="1070717"/>
          </a:xfrm>
          <a:prstGeom prst="roundRect">
            <a:avLst>
              <a:gd name="adj" fmla="val 0"/>
            </a:avLst>
          </a:prstGeom>
          <a:solidFill>
            <a:srgbClr val="F0DEB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ru-RU" sz="1500">
              <a:solidFill>
                <a:srgbClr val="61111D"/>
              </a:solidFill>
              <a:latin typeface="Calibri" panose="020F0502020204030204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74991" y="4598133"/>
            <a:ext cx="2026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61970"/>
            <a:r>
              <a:rPr lang="ru-RU" sz="1400" b="1" dirty="0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Художественная направленность</a:t>
            </a:r>
            <a:endParaRPr lang="ru-RU" sz="1400" b="1" dirty="0">
              <a:solidFill>
                <a:srgbClr val="6111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761970"/>
            <a:r>
              <a:rPr lang="ru-RU" sz="1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69266</a:t>
            </a:r>
            <a:r>
              <a:rPr lang="ru-RU" sz="1400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400" dirty="0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обучающихся </a:t>
            </a:r>
            <a:r>
              <a:rPr lang="ru-RU" sz="1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37,8%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5177403" y="4305300"/>
            <a:ext cx="4914320" cy="1246751"/>
          </a:xfrm>
          <a:prstGeom prst="roundRect">
            <a:avLst>
              <a:gd name="adj" fmla="val 0"/>
            </a:avLst>
          </a:prstGeom>
          <a:solidFill>
            <a:srgbClr val="F7F3ED">
              <a:alpha val="87000"/>
            </a:srgbClr>
          </a:solidFill>
          <a:ln>
            <a:solidFill>
              <a:srgbClr val="D8AD56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ru-RU" sz="1500">
              <a:solidFill>
                <a:srgbClr val="61111D"/>
              </a:solidFill>
              <a:latin typeface="Calibri" panose="020F0502020204030204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238507" y="4277261"/>
            <a:ext cx="48336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761970"/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Проблемы:</a:t>
            </a:r>
            <a:r>
              <a:rPr lang="ru-RU" sz="1600" b="1" dirty="0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defTabSz="761970"/>
            <a:r>
              <a:rPr lang="ru-RU" sz="1600" b="1" dirty="0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некорректное  </a:t>
            </a:r>
            <a:r>
              <a:rPr lang="ru-RU" sz="1600" b="1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внесение информации </a:t>
            </a:r>
            <a:r>
              <a:rPr lang="ru-RU" sz="1600" b="1" dirty="0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 </a:t>
            </a:r>
            <a:r>
              <a:rPr lang="ru-RU" sz="1600" b="1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портале </a:t>
            </a:r>
            <a:r>
              <a:rPr lang="ru-RU" sz="1600" b="1" dirty="0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ПФДО;</a:t>
            </a:r>
          </a:p>
          <a:p>
            <a:pPr algn="just" defTabSz="761970"/>
            <a:r>
              <a:rPr lang="ru-RU" sz="1600" b="1" dirty="0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не </a:t>
            </a:r>
            <a:r>
              <a:rPr lang="ru-RU" sz="1600" b="1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 дети </a:t>
            </a:r>
            <a:r>
              <a:rPr lang="ru-RU" sz="1600" b="1" dirty="0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зарегистрированы на портале ПФДО.</a:t>
            </a:r>
            <a:endParaRPr lang="ru-RU" sz="1600" b="1" dirty="0">
              <a:solidFill>
                <a:srgbClr val="6111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783883" y="4472580"/>
            <a:ext cx="2316579" cy="1169551"/>
            <a:chOff x="2786955" y="3908522"/>
            <a:chExt cx="2316579" cy="1169551"/>
          </a:xfrm>
        </p:grpSpPr>
        <p:sp>
          <p:nvSpPr>
            <p:cNvPr id="46" name="Скругленный прямоугольник 45"/>
            <p:cNvSpPr/>
            <p:nvPr/>
          </p:nvSpPr>
          <p:spPr>
            <a:xfrm>
              <a:off x="2847998" y="3984236"/>
              <a:ext cx="2231318" cy="1062252"/>
            </a:xfrm>
            <a:prstGeom prst="roundRect">
              <a:avLst>
                <a:gd name="adj" fmla="val 0"/>
              </a:avLst>
            </a:prstGeom>
            <a:solidFill>
              <a:srgbClr val="F0DEB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/>
              <a:endParaRPr lang="ru-RU" sz="1500">
                <a:solidFill>
                  <a:srgbClr val="61111D"/>
                </a:solidFill>
                <a:latin typeface="Calibri" panose="020F0502020204030204"/>
              </a:endParaRP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2786955" y="3908522"/>
              <a:ext cx="2316579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61970"/>
              <a:r>
                <a:rPr lang="ru-RU" sz="1400" b="1" dirty="0" smtClean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Физкультурно-спортивная направленность </a:t>
              </a:r>
              <a:endParaRPr lang="ru-RU" sz="1400" b="1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761970"/>
              <a:r>
                <a:rPr lang="ru-RU" sz="1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17280</a:t>
              </a:r>
              <a:r>
                <a:rPr lang="ru-RU" sz="1400" dirty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ru-RU" sz="1400" dirty="0" smtClean="0">
                  <a:solidFill>
                    <a:srgbClr val="61111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обучающихся </a:t>
              </a:r>
              <a:endParaRPr lang="ru-RU" sz="1400" dirty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761970"/>
              <a:r>
                <a:rPr lang="ru-RU" sz="14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9,4%</a:t>
              </a:r>
            </a:p>
          </p:txBody>
        </p:sp>
      </p:grpSp>
      <p:pic>
        <p:nvPicPr>
          <p:cNvPr id="40" name="Рисунок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0963" y="84053"/>
            <a:ext cx="262621" cy="48570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7318" y="776940"/>
            <a:ext cx="49636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61970"/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Охват детей в возрасте от 5 до 18 лет </a:t>
            </a:r>
          </a:p>
          <a:p>
            <a:pPr algn="ctr" defTabSz="761970"/>
            <a:r>
              <a:rPr lang="ru-RU" sz="1600" b="1" dirty="0">
                <a:solidFill>
                  <a:srgbClr val="631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услугами дополнительного </a:t>
            </a:r>
            <a:r>
              <a:rPr lang="ru-RU" sz="1600" b="1" dirty="0" smtClean="0">
                <a:solidFill>
                  <a:srgbClr val="631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образования -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73 %</a:t>
            </a:r>
            <a:r>
              <a:rPr lang="ru-RU" sz="1600" b="1" dirty="0" smtClean="0">
                <a:solidFill>
                  <a:srgbClr val="631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в том числе естественно-научное и техническое направление –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21,5%</a:t>
            </a:r>
            <a:endParaRPr lang="ru-RU" sz="1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96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0" y="-21726"/>
            <a:ext cx="10173960" cy="5715000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sp>
        <p:nvSpPr>
          <p:cNvPr id="29" name="Скругленный прямоугольник 28"/>
          <p:cNvSpPr/>
          <p:nvPr/>
        </p:nvSpPr>
        <p:spPr>
          <a:xfrm>
            <a:off x="3914801" y="3831022"/>
            <a:ext cx="3424548" cy="924586"/>
          </a:xfrm>
          <a:prstGeom prst="roundRect">
            <a:avLst>
              <a:gd name="adj" fmla="val 0"/>
            </a:avLst>
          </a:prstGeom>
          <a:solidFill>
            <a:srgbClr val="E8CF9C">
              <a:alpha val="48000"/>
            </a:srgbClr>
          </a:solidFill>
          <a:ln>
            <a:solidFill>
              <a:srgbClr val="A35452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595289" y="1938876"/>
            <a:ext cx="5293690" cy="1775449"/>
          </a:xfrm>
          <a:prstGeom prst="roundRect">
            <a:avLst>
              <a:gd name="adj" fmla="val 0"/>
            </a:avLst>
          </a:prstGeom>
          <a:solidFill>
            <a:srgbClr val="F0DEBA">
              <a:alpha val="48000"/>
            </a:srgbClr>
          </a:solidFill>
          <a:ln w="127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70114" y="1950250"/>
            <a:ext cx="4024086" cy="1771048"/>
          </a:xfrm>
          <a:prstGeom prst="roundRect">
            <a:avLst>
              <a:gd name="adj" fmla="val 0"/>
            </a:avLst>
          </a:prstGeom>
          <a:solidFill>
            <a:srgbClr val="F0DEBA">
              <a:alpha val="48000"/>
            </a:srgbClr>
          </a:solidFill>
          <a:ln w="12700">
            <a:solidFill>
              <a:schemeClr val="tx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607112" y="946629"/>
            <a:ext cx="2024855" cy="907065"/>
          </a:xfrm>
          <a:prstGeom prst="roundRect">
            <a:avLst>
              <a:gd name="adj" fmla="val 0"/>
            </a:avLst>
          </a:prstGeom>
          <a:solidFill>
            <a:srgbClr val="FDF0C9"/>
          </a:solidFill>
          <a:ln>
            <a:solidFill>
              <a:srgbClr val="D8AD56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223843" y="989392"/>
            <a:ext cx="2131336" cy="864302"/>
          </a:xfrm>
          <a:prstGeom prst="roundRect">
            <a:avLst>
              <a:gd name="adj" fmla="val 0"/>
            </a:avLst>
          </a:prstGeom>
          <a:solidFill>
            <a:srgbClr val="FCF0C9"/>
          </a:solidFill>
          <a:ln>
            <a:solidFill>
              <a:srgbClr val="D8AD56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55680" y="970053"/>
            <a:ext cx="2131336" cy="896830"/>
          </a:xfrm>
          <a:prstGeom prst="roundRect">
            <a:avLst>
              <a:gd name="adj" fmla="val 0"/>
            </a:avLst>
          </a:prstGeom>
          <a:solidFill>
            <a:srgbClr val="FDF0C9"/>
          </a:solidFill>
          <a:ln>
            <a:solidFill>
              <a:srgbClr val="D8AD56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10659" y="485358"/>
            <a:ext cx="10166328" cy="380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70786" y="954795"/>
            <a:ext cx="21162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СОЦИАЛЬНО – ГУМАНИТАРНАЯ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29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программ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18291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воспитанников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97812" y="1059078"/>
            <a:ext cx="23875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ЕСТЕСТВЕННО-НАУЧНАЯ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программы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1149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воспитанника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607112" y="899692"/>
            <a:ext cx="20918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ТУРИСТСКО – КРАЕВЕДЧЕСКАЯ 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программ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4089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воспитанников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16556" y="2117229"/>
            <a:ext cx="52511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ВОЕННО-ПАТРИОТИЧЕСКИЕ 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6639 участников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«Память» -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891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ru-RU" sz="1400" dirty="0" err="1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ника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«Говорю о войне, хоть и знаю о ней понаслышке» -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1474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ru-RU" sz="1400" dirty="0" err="1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ника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«Школьные музеи» - 34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музея,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4025 </a:t>
            </a:r>
            <a:r>
              <a:rPr lang="ru-RU" sz="1400" dirty="0" err="1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9400" y="2017962"/>
            <a:ext cx="41632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ГРАЖДАНСКО – ПАТРИОТИЧЕСКИЕ 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2380 </a:t>
            </a:r>
            <a:r>
              <a:rPr lang="ru-RU" sz="1400" b="1" noProof="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участников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Детско-юношеский парламент-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48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участников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«Мы – актив» -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404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участника</a:t>
            </a:r>
            <a:endParaRPr kumimoji="0" lang="ru-RU" sz="1400" i="0" u="none" strike="noStrike" kern="1200" cap="none" spc="0" normalizeH="0" baseline="0" noProof="0" dirty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«Диалог» -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592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ru-RU" sz="1400" dirty="0" err="1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ика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«Я - Гражданин Томска» -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986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ru-RU" sz="1400" dirty="0" err="1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«Томск и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томичи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» -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350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ru-RU" sz="1400" dirty="0" err="1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участни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67976" y="3827881"/>
            <a:ext cx="3497190" cy="954107"/>
          </a:xfrm>
          <a:prstGeom prst="rect">
            <a:avLst/>
          </a:prstGeom>
          <a:ln>
            <a:noFill/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КРАЕВЕДЧЕСКИЕ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«Летопись города» -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87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ru-RU" sz="1400" dirty="0" err="1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ников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«Люби и знай свой город и край» -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840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ru-RU" sz="1400" dirty="0" err="1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ников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82484" y="992309"/>
            <a:ext cx="2036370" cy="861385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  <a:alpha val="48000"/>
            </a:schemeClr>
          </a:solidFill>
          <a:ln w="12700">
            <a:solidFill>
              <a:srgbClr val="D8AD56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3038" y="1057354"/>
            <a:ext cx="20055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ХУДОЖЕСТВЕННАЯ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программ 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10057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воспитанник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83048" y="3847443"/>
            <a:ext cx="3276376" cy="924586"/>
          </a:xfrm>
          <a:prstGeom prst="roundRect">
            <a:avLst>
              <a:gd name="adj" fmla="val 0"/>
            </a:avLst>
          </a:prstGeom>
          <a:solidFill>
            <a:srgbClr val="E8CF9C">
              <a:alpha val="47843"/>
            </a:srgbClr>
          </a:solidFill>
          <a:ln>
            <a:solidFill>
              <a:srgbClr val="A35452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8188" y="3926158"/>
            <a:ext cx="33766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ФИЗКУЛЬТУРНО – СПОРТИВНАЯ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программы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11667 </a:t>
            </a:r>
            <a:r>
              <a:rPr lang="ru-RU" sz="1400" dirty="0" err="1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ников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573719" y="3831022"/>
            <a:ext cx="2294053" cy="924586"/>
          </a:xfrm>
          <a:prstGeom prst="roundRect">
            <a:avLst>
              <a:gd name="adj" fmla="val 0"/>
            </a:avLst>
          </a:prstGeom>
          <a:solidFill>
            <a:srgbClr val="E8CF9C">
              <a:alpha val="48000"/>
            </a:srgbClr>
          </a:solidFill>
          <a:ln>
            <a:solidFill>
              <a:srgbClr val="A35452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91861" y="3907479"/>
            <a:ext cx="22698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ТЕХНИЧЕСКАЯ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программы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2202 </a:t>
            </a:r>
            <a:r>
              <a:rPr lang="ru-RU" sz="1400" dirty="0" err="1" smtClean="0">
                <a:solidFill>
                  <a:srgbClr val="611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ников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5035" y="4942015"/>
            <a:ext cx="9071555" cy="534390"/>
          </a:xfrm>
          <a:prstGeom prst="roundRect">
            <a:avLst>
              <a:gd name="adj" fmla="val 0"/>
            </a:avLst>
          </a:prstGeom>
          <a:solidFill>
            <a:srgbClr val="CEB391">
              <a:alpha val="82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36505" y="4947054"/>
            <a:ext cx="65241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Всего 54140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обучающихся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дошкольного и школьного возраста, </a:t>
            </a:r>
          </a:p>
          <a:p>
            <a:pPr marL="0" marR="0" lvl="0" indent="0" algn="ctr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на  5599 больше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чем в 2021-2022 году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6"/>
            <a:ext cx="262621" cy="485709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99673" y="-40912"/>
            <a:ext cx="8830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Воспитание и дополнительное образование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8188" y="571594"/>
            <a:ext cx="9532412" cy="353227"/>
          </a:xfrm>
          <a:prstGeom prst="rect">
            <a:avLst/>
          </a:prstGeom>
          <a:solidFill>
            <a:srgbClr val="A16A29">
              <a:alpha val="74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just" defTabSz="761970">
              <a:defRPr/>
            </a:pPr>
            <a:r>
              <a:rPr lang="ru-RU" sz="2000" b="1" spc="-2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Городские программы </a:t>
            </a:r>
            <a:r>
              <a:rPr lang="ru-RU" sz="2000" b="1" spc="-2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воспитания и дополнительного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4445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5259" y="-8824"/>
            <a:ext cx="10159287" cy="577728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sp>
        <p:nvSpPr>
          <p:cNvPr id="6" name="AutoShape 2" descr="blob:https://web.telegram.org/24df83d2-7aa0-4b2b-85a6-ea4c8c79e9bc"/>
          <p:cNvSpPr>
            <a:spLocks noChangeAspect="1" noChangeArrowheads="1"/>
          </p:cNvSpPr>
          <p:nvPr/>
        </p:nvSpPr>
        <p:spPr bwMode="auto">
          <a:xfrm>
            <a:off x="78974" y="-73002"/>
            <a:ext cx="154026" cy="15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46208" tIns="23104" rIns="46208" bIns="2310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Диаграмма 7"/>
          <p:cNvGraphicFramePr/>
          <p:nvPr>
            <p:extLst/>
          </p:nvPr>
        </p:nvGraphicFramePr>
        <p:xfrm>
          <a:off x="122542" y="1335783"/>
          <a:ext cx="6436482" cy="3883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6835740" y="626694"/>
            <a:ext cx="3273460" cy="4956285"/>
          </a:xfrm>
          <a:prstGeom prst="rect">
            <a:avLst/>
          </a:prstGeom>
          <a:solidFill>
            <a:srgbClr val="F0E4BE">
              <a:alpha val="52000"/>
            </a:srgbClr>
          </a:solidFill>
          <a:ln w="12700">
            <a:solidFill>
              <a:srgbClr val="D3C3A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A16A2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952" y="1039911"/>
            <a:ext cx="6633352" cy="307777"/>
          </a:xfrm>
          <a:prstGeom prst="rect">
            <a:avLst/>
          </a:prstGeom>
          <a:solidFill>
            <a:srgbClr val="63121E">
              <a:alpha val="74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Вовлеченность детей с ОВЗ в программы дополнительного образования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0423" y="-39797"/>
            <a:ext cx="8913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Воспитание и дополнительное образование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6E05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10723" y="452452"/>
            <a:ext cx="10159287" cy="45719"/>
          </a:xfrm>
          <a:prstGeom prst="rect">
            <a:avLst/>
          </a:prstGeom>
          <a:solidFill>
            <a:srgbClr val="B59552"/>
          </a:solidFill>
        </p:spPr>
      </p:pic>
      <p:grpSp>
        <p:nvGrpSpPr>
          <p:cNvPr id="30" name="Группа 29"/>
          <p:cNvGrpSpPr/>
          <p:nvPr/>
        </p:nvGrpSpPr>
        <p:grpSpPr>
          <a:xfrm>
            <a:off x="6924676" y="3998691"/>
            <a:ext cx="2995263" cy="338554"/>
            <a:chOff x="3464039" y="554343"/>
            <a:chExt cx="3226366" cy="338554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3464039" y="554343"/>
              <a:ext cx="3226366" cy="307777"/>
            </a:xfrm>
            <a:prstGeom prst="rect">
              <a:avLst/>
            </a:prstGeom>
            <a:solidFill>
              <a:srgbClr val="B59552">
                <a:alpha val="70000"/>
              </a:srgbClr>
            </a:solidFill>
            <a:ln w="12700">
              <a:solidFill>
                <a:srgbClr val="A16A29"/>
              </a:solidFill>
              <a:prstDash val="solid"/>
            </a:ln>
          </p:spPr>
          <p:txBody>
            <a:bodyPr wrap="square">
              <a:spAutoFit/>
            </a:bodyPr>
            <a:lstStyle/>
            <a:p>
              <a:pPr marL="0" marR="0" lvl="0" indent="0" algn="ctr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484809" y="554343"/>
              <a:ext cx="32055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1111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2022 – 48 АДОП УДО 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956237" y="4562427"/>
            <a:ext cx="2951421" cy="338554"/>
            <a:chOff x="6813543" y="536402"/>
            <a:chExt cx="3236005" cy="338554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813543" y="554343"/>
              <a:ext cx="3225592" cy="307777"/>
            </a:xfrm>
            <a:prstGeom prst="rect">
              <a:avLst/>
            </a:prstGeom>
            <a:solidFill>
              <a:srgbClr val="B59552">
                <a:alpha val="60000"/>
              </a:srgbClr>
            </a:solidFill>
            <a:ln w="12700">
              <a:solidFill>
                <a:srgbClr val="A16A29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899124" y="536402"/>
              <a:ext cx="31504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1111D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2023 – 55 АДОП УДО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7334"/>
          <a:stretch/>
        </p:blipFill>
        <p:spPr>
          <a:xfrm>
            <a:off x="6924676" y="1073659"/>
            <a:ext cx="1900635" cy="1317358"/>
          </a:xfrm>
          <a:prstGeom prst="rect">
            <a:avLst/>
          </a:prstGeom>
          <a:ln>
            <a:solidFill>
              <a:srgbClr val="E0BE7A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7" r="10001"/>
          <a:stretch/>
        </p:blipFill>
        <p:spPr>
          <a:xfrm>
            <a:off x="8128000" y="2445699"/>
            <a:ext cx="1917579" cy="1298187"/>
          </a:xfrm>
          <a:prstGeom prst="rect">
            <a:avLst/>
          </a:prstGeom>
          <a:ln>
            <a:solidFill>
              <a:srgbClr val="E0BE7A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0" b="13523"/>
          <a:stretch/>
        </p:blipFill>
        <p:spPr>
          <a:xfrm>
            <a:off x="8863944" y="1073659"/>
            <a:ext cx="1181635" cy="1304791"/>
          </a:xfrm>
          <a:prstGeom prst="rect">
            <a:avLst/>
          </a:prstGeom>
          <a:ln>
            <a:solidFill>
              <a:srgbClr val="E0BE7A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 b="6249"/>
          <a:stretch/>
        </p:blipFill>
        <p:spPr>
          <a:xfrm>
            <a:off x="6930837" y="2445699"/>
            <a:ext cx="1153222" cy="1298187"/>
          </a:xfrm>
          <a:prstGeom prst="rect">
            <a:avLst/>
          </a:prstGeom>
          <a:ln>
            <a:solidFill>
              <a:srgbClr val="E0BE7A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87587" y="4500"/>
            <a:ext cx="262621" cy="4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8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13960" y="-67325"/>
            <a:ext cx="10173960" cy="5715000"/>
          </a:xfrm>
          <a:prstGeom prst="rect">
            <a:avLst/>
          </a:prstGeom>
          <a:noFill/>
          <a:ln w="12700">
            <a:solidFill>
              <a:srgbClr val="61111D"/>
            </a:solidFill>
            <a:prstDash val="sysDot"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10723" y="452452"/>
            <a:ext cx="10159287" cy="45719"/>
          </a:xfrm>
          <a:prstGeom prst="rect">
            <a:avLst/>
          </a:prstGeom>
          <a:solidFill>
            <a:srgbClr val="B59552"/>
          </a:solidFill>
        </p:spPr>
      </p:pic>
      <p:sp>
        <p:nvSpPr>
          <p:cNvPr id="40" name="Прямоугольник 39"/>
          <p:cNvSpPr/>
          <p:nvPr/>
        </p:nvSpPr>
        <p:spPr>
          <a:xfrm>
            <a:off x="301181" y="4318372"/>
            <a:ext cx="9743415" cy="837809"/>
          </a:xfrm>
          <a:prstGeom prst="rect">
            <a:avLst/>
          </a:prstGeom>
          <a:noFill/>
          <a:ln w="12700">
            <a:solidFill>
              <a:srgbClr val="61111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2288" y="4398722"/>
            <a:ext cx="9601200" cy="677108"/>
          </a:xfrm>
          <a:prstGeom prst="rect">
            <a:avLst/>
          </a:prstGeom>
          <a:solidFill>
            <a:srgbClr val="63121E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Л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ицеи № 1, 7, 8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Академический, гимназии № 26, 29, 55, 56, СОШ № 2, 3, 12, 14, 15, 19, 25, 28, 31, 34, 36, 38, 40, 41, 42, 44, 50, 54, 58, 64, 67, Эврика-развитие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54485" y="3832365"/>
            <a:ext cx="2369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 ОТРЯДА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4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29888" y="3857599"/>
            <a:ext cx="2375144" cy="303957"/>
          </a:xfrm>
          <a:prstGeom prst="roundRect">
            <a:avLst/>
          </a:prstGeom>
          <a:noFill/>
          <a:ln w="12700">
            <a:solidFill>
              <a:srgbClr val="C3912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902260" y="3849312"/>
            <a:ext cx="2375144" cy="303957"/>
          </a:xfrm>
          <a:prstGeom prst="roundRect">
            <a:avLst/>
          </a:prstGeom>
          <a:noFill/>
          <a:ln w="12700">
            <a:solidFill>
              <a:srgbClr val="C3912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7279986" y="3849982"/>
            <a:ext cx="2375144" cy="303957"/>
          </a:xfrm>
          <a:prstGeom prst="roundRect">
            <a:avLst/>
          </a:prstGeom>
          <a:noFill/>
          <a:ln w="12700">
            <a:solidFill>
              <a:srgbClr val="C3912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32875" y="3832365"/>
            <a:ext cx="2369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845 ЮНАРМЕЙЦЕВ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75727" y="3836175"/>
            <a:ext cx="2583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МЕСТНОЕ ОТДЕЛЕНИЕ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673" y="723900"/>
            <a:ext cx="9934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ВСЕРОССИЙСКОЕ ВОЕННО-ПАТРИОТИЧЕСКОЕ ОБЩЕСТВЕННОЕ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ДВИЖЕНИЕ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«ЮНАРМИЯ»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/>
          <a:stretch/>
        </p:blipFill>
        <p:spPr>
          <a:xfrm>
            <a:off x="372287" y="1320890"/>
            <a:ext cx="2963683" cy="23365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5" t="22001" r="11944" b="15332"/>
          <a:stretch/>
        </p:blipFill>
        <p:spPr>
          <a:xfrm>
            <a:off x="6848492" y="1320890"/>
            <a:ext cx="2960355" cy="23280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t="2000" r="15991" b="14000"/>
          <a:stretch/>
        </p:blipFill>
        <p:spPr>
          <a:xfrm>
            <a:off x="3642718" y="1316935"/>
            <a:ext cx="2860603" cy="234049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5184062" y="5219234"/>
            <a:ext cx="4878487" cy="352700"/>
          </a:xfrm>
          <a:prstGeom prst="rect">
            <a:avLst/>
          </a:prstGeom>
          <a:solidFill>
            <a:srgbClr val="A16A29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ПРОЕКТ «ШКОЛА МИНПРОСВЕЩЕНИЯ РОССИИ»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9673" y="-40912"/>
            <a:ext cx="8830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Воспитание и дополнительное образование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7587" y="4500"/>
            <a:ext cx="262621" cy="4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3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13960" y="-231679"/>
            <a:ext cx="10173960" cy="5829300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0017" y="-181366"/>
            <a:ext cx="8910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Воспитание и дополнительное образование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6E05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-13960" y="353219"/>
            <a:ext cx="10159287" cy="45719"/>
          </a:xfrm>
          <a:prstGeom prst="rect">
            <a:avLst/>
          </a:prstGeom>
          <a:solidFill>
            <a:srgbClr val="B59552"/>
          </a:solidFill>
        </p:spPr>
      </p:pic>
      <p:sp>
        <p:nvSpPr>
          <p:cNvPr id="33" name="Прямоугольник 32"/>
          <p:cNvSpPr/>
          <p:nvPr/>
        </p:nvSpPr>
        <p:spPr>
          <a:xfrm>
            <a:off x="197568" y="3205964"/>
            <a:ext cx="9846037" cy="338554"/>
          </a:xfrm>
          <a:prstGeom prst="rect">
            <a:avLst/>
          </a:prstGeom>
          <a:solidFill>
            <a:srgbClr val="B59552">
              <a:alpha val="71000"/>
            </a:srgbClr>
          </a:solidFill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ru-RU" sz="1600" b="1" dirty="0">
                <a:solidFill>
                  <a:srgbClr val="631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ФЕДЕРАЛЬНЫЙ ПРОЕКТ «САМБО В ШКОЛУ» </a:t>
            </a:r>
            <a:r>
              <a:rPr lang="ru-RU" sz="1600" b="1" dirty="0" smtClean="0">
                <a:solidFill>
                  <a:srgbClr val="631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СОШ </a:t>
            </a:r>
            <a:r>
              <a:rPr lang="ru-RU" sz="1600" b="1" dirty="0">
                <a:solidFill>
                  <a:srgbClr val="631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№ 30, 54, «Эврика – развитие</a:t>
            </a:r>
            <a:r>
              <a:rPr lang="ru-RU" sz="1600" b="1" dirty="0" smtClean="0">
                <a:solidFill>
                  <a:srgbClr val="631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endParaRPr lang="ru-RU" sz="1600" b="1" dirty="0">
              <a:solidFill>
                <a:srgbClr val="63121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77607" y="988317"/>
            <a:ext cx="3410916" cy="2113183"/>
          </a:xfrm>
          <a:prstGeom prst="rect">
            <a:avLst/>
          </a:prstGeom>
          <a:noFill/>
          <a:ln w="12700">
            <a:solidFill>
              <a:srgbClr val="61111D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1412" y="1275233"/>
            <a:ext cx="34107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футбол, волейбол, баскетбол, настольный теннис, лыжи, легкая атлетика, самбо, рукопашный бой, спортивный туризм, стендовая стрельба, танцевальный спорт, тхэквондо, шахматы, хоккей,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гимнастика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4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77607" y="1016880"/>
            <a:ext cx="3378393" cy="290241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587836" y="997527"/>
            <a:ext cx="3519056" cy="341678"/>
          </a:xfrm>
          <a:prstGeom prst="rect">
            <a:avLst/>
          </a:prstGeom>
          <a:solidFill>
            <a:srgbClr val="63121E">
              <a:alpha val="71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619691" y="1370164"/>
            <a:ext cx="3423914" cy="1731336"/>
            <a:chOff x="6151615" y="1485900"/>
            <a:chExt cx="3207735" cy="173133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151615" y="1538215"/>
              <a:ext cx="314943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2022 год -</a:t>
              </a:r>
              <a:r>
                <a:rPr kumimoji="0" lang="ru-RU" sz="16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 ООУ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(СОШ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№ 12, 16, 27, 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50, МБОУ 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СОШ № 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49)</a:t>
              </a:r>
            </a:p>
            <a:p>
              <a:pPr marL="0" marR="0" lvl="0" indent="0" algn="just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2023 год +9 ООУ</a:t>
              </a:r>
              <a:r>
                <a:rPr kumimoji="0" lang="ru-RU" sz="1600" b="1" i="0" u="none" strike="noStrike" kern="1200" cap="none" spc="0" normalizeH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ru-RU" sz="1600" b="1" i="0" u="none" strike="noStrike" kern="1200" cap="none" spc="0" normalizeH="0" noProof="0" dirty="0" smtClean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(СОШ № 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15, 19, 25, 28, 35, 40, 53, «Перспектива», ООШИ №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1)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6151615" y="1485900"/>
              <a:ext cx="3207735" cy="1731336"/>
            </a:xfrm>
            <a:prstGeom prst="rect">
              <a:avLst/>
            </a:prstGeom>
            <a:noFill/>
            <a:ln w="12700">
              <a:solidFill>
                <a:srgbClr val="C3912E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7971" r="20049" b="12319"/>
          <a:stretch/>
        </p:blipFill>
        <p:spPr>
          <a:xfrm>
            <a:off x="3636616" y="1023257"/>
            <a:ext cx="2918561" cy="20727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48050" y="990020"/>
            <a:ext cx="3642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Федеральный проект «Футбол в школу»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9" t="23913" r="11353" b="11195"/>
          <a:stretch/>
        </p:blipFill>
        <p:spPr>
          <a:xfrm>
            <a:off x="767719" y="3657194"/>
            <a:ext cx="2758414" cy="18713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3" r="16010" b="8667"/>
          <a:stretch/>
        </p:blipFill>
        <p:spPr>
          <a:xfrm>
            <a:off x="7350884" y="3638109"/>
            <a:ext cx="2063418" cy="18533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8" t="11333" r="18020" b="36667"/>
          <a:stretch/>
        </p:blipFill>
        <p:spPr>
          <a:xfrm>
            <a:off x="3894663" y="3642707"/>
            <a:ext cx="3087691" cy="185261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96990" y="986928"/>
            <a:ext cx="3572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Направления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01198" y="518129"/>
            <a:ext cx="9842406" cy="352700"/>
          </a:xfrm>
          <a:prstGeom prst="rect">
            <a:avLst/>
          </a:prstGeom>
          <a:solidFill>
            <a:srgbClr val="A16A29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ШКОЛЬНЫЕ СПОРТИВНЫЕ КЛУБЫ (ШСК) - 65 ООУ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100 %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Прямоугольник 27"/>
          <p:cNvSpPr/>
          <p:nvPr/>
        </p:nvSpPr>
        <p:spPr>
          <a:xfrm flipH="1">
            <a:off x="10043604" y="3176025"/>
            <a:ext cx="751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5800" y="-170033"/>
            <a:ext cx="262621" cy="4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34671" y="-60893"/>
            <a:ext cx="10293614" cy="5829300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10723" y="452452"/>
            <a:ext cx="10159287" cy="45719"/>
          </a:xfrm>
          <a:prstGeom prst="rect">
            <a:avLst/>
          </a:prstGeom>
          <a:solidFill>
            <a:srgbClr val="B59552"/>
          </a:solidFill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4" cstate="print"/>
          <a:srcRect r="77794" b="11562"/>
          <a:stretch/>
        </p:blipFill>
        <p:spPr>
          <a:xfrm>
            <a:off x="-34671" y="5646630"/>
            <a:ext cx="10179537" cy="56094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136012" y="643881"/>
            <a:ext cx="2962788" cy="290241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6013" y="612708"/>
            <a:ext cx="2200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ШКОЛЬНЫЙ ТЕАТР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94448" y="4801668"/>
            <a:ext cx="5481957" cy="745204"/>
          </a:xfrm>
          <a:prstGeom prst="rect">
            <a:avLst/>
          </a:prstGeom>
          <a:solidFill>
            <a:srgbClr val="C3912E">
              <a:alpha val="48000"/>
            </a:srgbClr>
          </a:solidFill>
          <a:ln>
            <a:noFill/>
            <a:prstDash val="solid"/>
          </a:ln>
        </p:spPr>
        <p:txBody>
          <a:bodyPr wrap="square">
            <a:spAutoFit/>
          </a:bodyPr>
          <a:lstStyle/>
          <a:p>
            <a:pPr marL="12700" marR="5080" lvl="0" indent="0" algn="just" defTabSz="514807" rtl="0" eaLnBrk="1" fontAlgn="auto" latinLnBrk="0" hangingPunct="1">
              <a:lnSpc>
                <a:spcPct val="101299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Распоряжение ДО от 17.05.2023 № 517р «Об утверждении муниципального проекта «Создание и развитие школьных театров в ООУ г. Томска» на 2023-2024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гг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1111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» 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61111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11145" y="1202395"/>
            <a:ext cx="6733259" cy="646331"/>
          </a:xfrm>
          <a:prstGeom prst="rect">
            <a:avLst/>
          </a:prstGeom>
          <a:ln w="12700">
            <a:solidFill>
              <a:srgbClr val="D8AD56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РЕГИСТРАЦИЯ ВО ВСЕРОССИЙСКОМ ПЕРЕЧНЕ (РЕЕСТРЕ) ШКОЛЬНЫХ ТЕАТРОВ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r="-261"/>
          <a:stretch/>
        </p:blipFill>
        <p:spPr>
          <a:xfrm>
            <a:off x="214342" y="2143773"/>
            <a:ext cx="2806127" cy="208039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t="20406" r="25232" b="8666"/>
          <a:stretch/>
        </p:blipFill>
        <p:spPr>
          <a:xfrm>
            <a:off x="7174742" y="2143773"/>
            <a:ext cx="2852639" cy="208039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2318" y="1213280"/>
            <a:ext cx="3184131" cy="646331"/>
          </a:xfrm>
          <a:prstGeom prst="rect">
            <a:avLst/>
          </a:prstGeom>
          <a:ln w="12700">
            <a:solidFill>
              <a:srgbClr val="D8AD56"/>
            </a:solidFill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47 ШКОЛЬНЫХ ТЕАТРОВ  </a:t>
            </a:r>
          </a:p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43 ООУ (73 %)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061" y="4308971"/>
            <a:ext cx="9991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КОНТРОЛЬНАЯ ТОЧКА ПО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СОЗДАНИЮ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ТЕАТРА В ШКОЛЕ –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ДО 1 СЕНТЯБРЯ 2023 ГОДА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t="8312" r="-993" b="8312"/>
          <a:stretch/>
        </p:blipFill>
        <p:spPr>
          <a:xfrm>
            <a:off x="3264261" y="2143773"/>
            <a:ext cx="3739758" cy="20803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293210" y="654583"/>
            <a:ext cx="4876800" cy="279538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ПРОЕКТ «ШКОЛА МИНПРОСВЕЩЕНИЯ РОССИИ»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48123" y="643880"/>
            <a:ext cx="1895764" cy="290241"/>
          </a:xfrm>
          <a:prstGeom prst="rect">
            <a:avLst/>
          </a:prstGeom>
          <a:solidFill>
            <a:srgbClr val="C3912E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3528" y="626858"/>
            <a:ext cx="6190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100 % к 2024 году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6012" y="-60893"/>
            <a:ext cx="8910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Воспитание и дополнительное образование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6E05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7587" y="4500"/>
            <a:ext cx="262621" cy="4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8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0" y="-31661"/>
            <a:ext cx="10293614" cy="5784762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10723" y="452349"/>
            <a:ext cx="10181846" cy="45821"/>
          </a:xfrm>
          <a:prstGeom prst="rect">
            <a:avLst/>
          </a:prstGeom>
          <a:solidFill>
            <a:srgbClr val="B59552"/>
          </a:solidFill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4" cstate="print"/>
          <a:srcRect r="77794" b="11562"/>
          <a:stretch/>
        </p:blipFill>
        <p:spPr>
          <a:xfrm>
            <a:off x="13032" y="5694566"/>
            <a:ext cx="10179537" cy="56094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71134" y="597417"/>
            <a:ext cx="2205543" cy="378507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2071" y="595021"/>
            <a:ext cx="2224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ШКОЛЬНЫЕ МУЗЕИ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8882" y="1092584"/>
            <a:ext cx="2185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Создано 34 музея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53 % ООУ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14993" y="1070887"/>
            <a:ext cx="4945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2024 год - открытие музеев в школе № 5, Академическом лицее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82" y="1934396"/>
            <a:ext cx="2830012" cy="15936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4"/>
          <a:stretch/>
        </p:blipFill>
        <p:spPr>
          <a:xfrm>
            <a:off x="5436858" y="1933746"/>
            <a:ext cx="2467813" cy="15511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r="2077"/>
          <a:stretch/>
        </p:blipFill>
        <p:spPr>
          <a:xfrm>
            <a:off x="3280048" y="3635274"/>
            <a:ext cx="1981200" cy="16314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14952" r="28734"/>
          <a:stretch/>
        </p:blipFill>
        <p:spPr>
          <a:xfrm>
            <a:off x="5435199" y="3639874"/>
            <a:ext cx="2471130" cy="1615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 r="10700" b="16667"/>
          <a:stretch/>
        </p:blipFill>
        <p:spPr>
          <a:xfrm>
            <a:off x="303182" y="3628439"/>
            <a:ext cx="2815492" cy="16333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4667" r="9000" b="6000"/>
          <a:stretch/>
        </p:blipFill>
        <p:spPr>
          <a:xfrm>
            <a:off x="3280015" y="1933746"/>
            <a:ext cx="1975029" cy="15943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595" y="1920802"/>
            <a:ext cx="1881375" cy="33409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03701" y="1102994"/>
            <a:ext cx="26842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 школах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№ 16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и 58 </a:t>
            </a:r>
          </a:p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по 2 музея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16301" y="5304923"/>
            <a:ext cx="4876800" cy="352700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ПРОЕКТ «ШКОЛА МИНПРОСВЕЩЕНИЯ РОССИИ»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8882" y="1117798"/>
            <a:ext cx="2167795" cy="621117"/>
          </a:xfrm>
          <a:prstGeom prst="rect">
            <a:avLst/>
          </a:prstGeom>
          <a:noFill/>
          <a:ln w="12700">
            <a:solidFill>
              <a:srgbClr val="C3912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03701" y="1123812"/>
            <a:ext cx="2684267" cy="596681"/>
          </a:xfrm>
          <a:prstGeom prst="rect">
            <a:avLst/>
          </a:prstGeom>
          <a:noFill/>
          <a:ln w="12700">
            <a:solidFill>
              <a:srgbClr val="C3912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14993" y="1114160"/>
            <a:ext cx="4940123" cy="603181"/>
          </a:xfrm>
          <a:prstGeom prst="rect">
            <a:avLst/>
          </a:prstGeom>
          <a:noFill/>
          <a:ln w="12700">
            <a:solidFill>
              <a:srgbClr val="C3912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6012" y="-60893"/>
            <a:ext cx="8910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Воспитание и дополнительное образование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6E05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294820" y="601543"/>
            <a:ext cx="7885074" cy="365971"/>
          </a:xfrm>
          <a:prstGeom prst="rect">
            <a:avLst/>
          </a:prstGeom>
          <a:solidFill>
            <a:srgbClr val="A16A29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СОЗДАНИЕ ШКОЛЬНЫХ МУЗЕЕВ ИЛИ МУЗЕЙНЫХ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КОМНАТ  К 2024 ГОДУ -100 %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87587" y="4500"/>
            <a:ext cx="262621" cy="4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9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6203" y="-9285"/>
            <a:ext cx="10293614" cy="5829300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10723" y="452452"/>
            <a:ext cx="10159287" cy="45719"/>
          </a:xfrm>
          <a:prstGeom prst="rect">
            <a:avLst/>
          </a:prstGeom>
          <a:solidFill>
            <a:srgbClr val="B59552"/>
          </a:solidFill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4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5090125" y="1186736"/>
            <a:ext cx="495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КРИТЕРИИ ЕДИНОГО ОБРАЗОВАТЕЛЬНОГО ПРОСТРАНСТВА: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6012" y="697111"/>
            <a:ext cx="10033997" cy="340991"/>
          </a:xfrm>
          <a:prstGeom prst="rect">
            <a:avLst/>
          </a:prstGeom>
          <a:solidFill>
            <a:srgbClr val="63121E">
              <a:alpha val="70000"/>
            </a:srgbClr>
          </a:solidFill>
          <a:ln>
            <a:noFill/>
            <a:prstDash val="solid"/>
          </a:ln>
        </p:spPr>
        <p:txBody>
          <a:bodyPr wrap="square">
            <a:spAutoFit/>
          </a:bodyPr>
          <a:lstStyle/>
          <a:p>
            <a:pPr marL="12700" marR="5080" lvl="0" indent="0" algn="ctr" defTabSz="514807" rtl="0" eaLnBrk="1" fontAlgn="auto" latinLnBrk="0" hangingPunct="1">
              <a:lnSpc>
                <a:spcPct val="101299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ОСНАЩЕНИЕ ГОСУДАРСТВЕННОЙ СИМВОЛИКОЙ В 2022-2024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ГОДАХ – 100 % ШКОЛ ОБЕСПЕЧЕНЫ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66030" y="2169403"/>
            <a:ext cx="4821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КОМПЛЕКТ ГОСУДАРСТВЕННОЙ СИМВОЛИКИ (ФЛАГ, ГЕРБ, ГИМН РФ)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66030" y="3199717"/>
            <a:ext cx="48211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УГОЛКИ С ГОСУДАРСТВЕННОЙ СИМВОЛИКОЙ </a:t>
            </a:r>
          </a:p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 КЛАССНЫХ КАБИНЕТАХ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36013" y="5107229"/>
            <a:ext cx="4867788" cy="352700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ПРОЕКТ «ШКОЛА МИНПРОСВЕЩЕНИЯ РОССИИ»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"/>
          <a:stretch/>
        </p:blipFill>
        <p:spPr>
          <a:xfrm>
            <a:off x="136012" y="1262490"/>
            <a:ext cx="4508816" cy="339462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6012" y="-60893"/>
            <a:ext cx="8910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Воспитание и дополнительное образование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6E05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7587" y="4500"/>
            <a:ext cx="262621" cy="48570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27600" y="4438823"/>
            <a:ext cx="5360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КУРС ВНЕУРОЧНОЙ ДЕЯТЕЛЬНОСТИ «РАЗГОВОРЫ О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ВАЖНОМ» 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- 66 ООУ (100%)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КАЖДЫЙ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ПОНЕДЕЛЬНИК</a:t>
            </a:r>
          </a:p>
        </p:txBody>
      </p:sp>
    </p:spTree>
    <p:extLst>
      <p:ext uri="{BB962C8B-B14F-4D97-AF65-F5344CB8AC3E}">
        <p14:creationId xmlns:p14="http://schemas.microsoft.com/office/powerpoint/2010/main" val="105469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86">
              <a:defRPr/>
            </a:pPr>
            <a:endParaRPr lang="ru-RU" sz="51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20039" y="632677"/>
            <a:ext cx="9660561" cy="324027"/>
          </a:xfrm>
          <a:prstGeom prst="rect">
            <a:avLst/>
          </a:prstGeom>
          <a:solidFill>
            <a:srgbClr val="A16A29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НАПРАВЛЕНИЯ </a:t>
            </a: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ДЕЯТЕЛЬНОСТИ ШКОЛ, ФОРМИРУЮЩИЕ ЕДИНОЕ  ОБРАЗОВАТЕЛЬНОЕ ПРОСТРАНСТВО</a:t>
            </a:r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7455494" y="1355613"/>
            <a:ext cx="45719" cy="4191000"/>
          </a:xfrm>
          <a:prstGeom prst="rect">
            <a:avLst/>
          </a:prstGeom>
          <a:solidFill>
            <a:srgbClr val="D8A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7899466-4190-48D1-9A16-719C6288467F}"/>
              </a:ext>
            </a:extLst>
          </p:cNvPr>
          <p:cNvSpPr txBox="1"/>
          <p:nvPr/>
        </p:nvSpPr>
        <p:spPr>
          <a:xfrm>
            <a:off x="7464246" y="1386084"/>
            <a:ext cx="2158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ru-RU" sz="20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2023 </a:t>
            </a:r>
            <a:r>
              <a:rPr lang="ru-RU" sz="20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год -</a:t>
            </a:r>
            <a:endParaRPr lang="ru-RU" sz="2000" b="1" dirty="0">
              <a:solidFill>
                <a:srgbClr val="6E05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733821" y="1384914"/>
            <a:ext cx="1523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</a:t>
            </a:r>
            <a:r>
              <a:rPr lang="ru-RU" sz="20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% школ</a:t>
            </a:r>
          </a:p>
        </p:txBody>
      </p:sp>
      <p:grpSp>
        <p:nvGrpSpPr>
          <p:cNvPr id="57" name="Группа 56"/>
          <p:cNvGrpSpPr/>
          <p:nvPr/>
        </p:nvGrpSpPr>
        <p:grpSpPr>
          <a:xfrm>
            <a:off x="54792" y="1004686"/>
            <a:ext cx="897998" cy="313344"/>
            <a:chOff x="220039" y="1028700"/>
            <a:chExt cx="1197470" cy="313344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220929" y="1028700"/>
              <a:ext cx="1196580" cy="313344"/>
            </a:xfrm>
            <a:prstGeom prst="rect">
              <a:avLst/>
            </a:prstGeom>
            <a:solidFill>
              <a:srgbClr val="7F2F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20039" y="1034267"/>
              <a:ext cx="11206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ВАЖНО</a:t>
              </a:r>
              <a:endPara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989735" y="1001479"/>
            <a:ext cx="9079550" cy="309359"/>
          </a:xfrm>
          <a:prstGeom prst="rect">
            <a:avLst/>
          </a:prstGeom>
          <a:solidFill>
            <a:srgbClr val="E0BE7A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942869" y="1024500"/>
            <a:ext cx="92773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just" defTabSz="914400">
              <a:spcBef>
                <a:spcPts val="219"/>
              </a:spcBef>
            </a:pPr>
            <a:r>
              <a:rPr lang="ru-RU" sz="12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СООТНЕСЕНИЕ ВСЕХ ПРОЕКТОВ ПОДВЕДОМСТВЕННЫХ ОРГАНИЗАЦИЙ С ПРОЕКТОМ «ШКОЛА МИНПРОСВЕЩЕНИЯ РОССИИ»</a:t>
            </a:r>
            <a:endParaRPr lang="ru-RU" sz="1200" b="1" dirty="0">
              <a:solidFill>
                <a:srgbClr val="7F2F2D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7578436" y="2022043"/>
            <a:ext cx="2522539" cy="1475404"/>
          </a:xfrm>
          <a:prstGeom prst="rect">
            <a:avLst/>
          </a:prstGeom>
          <a:solidFill>
            <a:srgbClr val="F7EEDD"/>
          </a:solidFill>
        </p:spPr>
        <p:txBody>
          <a:bodyPr wrap="square">
            <a:spAutoFit/>
          </a:bodyPr>
          <a:lstStyle/>
          <a:p>
            <a:pPr marL="10583" marR="4233" lvl="0" algn="ctr">
              <a:lnSpc>
                <a:spcPct val="106900"/>
              </a:lnSpc>
            </a:pPr>
            <a:r>
              <a:rPr lang="ru-RU" sz="1400" b="1" spc="54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Прошли </a:t>
            </a:r>
            <a:r>
              <a:rPr lang="ru-RU" sz="1400" b="1" spc="-379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 </a:t>
            </a:r>
            <a:r>
              <a:rPr lang="ru-RU" sz="1400" b="1" spc="46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самодиагностику </a:t>
            </a:r>
            <a:r>
              <a:rPr lang="ru-RU" sz="1400" b="1" spc="108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на </a:t>
            </a:r>
            <a:r>
              <a:rPr lang="ru-RU" sz="1400" b="1" spc="112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 </a:t>
            </a:r>
            <a:r>
              <a:rPr lang="ru-RU" sz="1400" b="1" spc="95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соответствие</a:t>
            </a:r>
            <a:r>
              <a:rPr lang="ru-RU" sz="1400" b="1" spc="-58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 </a:t>
            </a:r>
            <a:r>
              <a:rPr lang="ru-RU" sz="1400" b="1" spc="71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статусу </a:t>
            </a:r>
            <a:r>
              <a:rPr lang="ru-RU" sz="1400" b="1" spc="104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проекта </a:t>
            </a:r>
            <a:r>
              <a:rPr lang="ru-RU" sz="1400" b="1" spc="75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«Школа </a:t>
            </a:r>
            <a:r>
              <a:rPr lang="ru-RU" sz="1400" b="1" spc="79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М</a:t>
            </a:r>
            <a:r>
              <a:rPr lang="ru-RU" sz="1400" b="1" spc="208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и</a:t>
            </a:r>
            <a:r>
              <a:rPr lang="ru-RU" sz="1400" b="1" spc="146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нп</a:t>
            </a:r>
            <a:r>
              <a:rPr lang="ru-RU" sz="1400" b="1" spc="133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росв</a:t>
            </a:r>
            <a:r>
              <a:rPr lang="ru-RU" sz="1400" b="1" spc="146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ещен</a:t>
            </a:r>
            <a:r>
              <a:rPr lang="ru-RU" sz="1400" b="1" spc="142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и</a:t>
            </a:r>
            <a:r>
              <a:rPr lang="ru-RU" sz="1400" b="1" spc="71" dirty="0" err="1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я</a:t>
            </a:r>
            <a:r>
              <a:rPr lang="ru-RU" sz="1400" b="1" spc="71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  </a:t>
            </a:r>
            <a:r>
              <a:rPr lang="ru-RU" sz="1400" b="1" spc="112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Р</a:t>
            </a:r>
            <a:r>
              <a:rPr lang="ru-RU" sz="1400" b="1" spc="112" dirty="0" smtClean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/>
              </a:rPr>
              <a:t>оссии»</a:t>
            </a:r>
            <a:endParaRPr lang="ru-RU" sz="1400" b="1" dirty="0">
              <a:solidFill>
                <a:srgbClr val="800000"/>
              </a:solidFill>
              <a:latin typeface="Cambria" panose="02040503050406030204" pitchFamily="18" charset="0"/>
              <a:ea typeface="Cambria" panose="02040503050406030204" pitchFamily="18" charset="0"/>
              <a:cs typeface="Tahoma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7580591" y="3718901"/>
            <a:ext cx="2488694" cy="1600438"/>
          </a:xfrm>
          <a:prstGeom prst="rect">
            <a:avLst/>
          </a:prstGeom>
          <a:solidFill>
            <a:srgbClr val="E0BE7A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Отсутствие в регионах</a:t>
            </a:r>
          </a:p>
          <a:p>
            <a:pPr algn="ctr"/>
            <a:r>
              <a:rPr lang="ru-RU" sz="14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Российской Федерации  общеобразовательных организаций,  имеющих к концу 2023 года статус «ниже  базового» по показателям проекта*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432" y="1863984"/>
            <a:ext cx="356633" cy="244852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433" y="3549610"/>
            <a:ext cx="356633" cy="24485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F22A541-9529-44FB-8EEE-905764BF2C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084" t="33491" r="12472" b="10642"/>
          <a:stretch/>
        </p:blipFill>
        <p:spPr>
          <a:xfrm>
            <a:off x="429643" y="1411270"/>
            <a:ext cx="6707757" cy="404995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54671" y="-15702"/>
            <a:ext cx="8659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РОССИИ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86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32358" y="-195251"/>
            <a:ext cx="10293614" cy="5873714"/>
          </a:xfrm>
          <a:prstGeom prst="rect">
            <a:avLst/>
          </a:prstGeom>
          <a:solidFill>
            <a:srgbClr val="6E0512"/>
          </a:solidFill>
          <a:ln w="3175"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10723" y="452452"/>
            <a:ext cx="10159287" cy="45719"/>
          </a:xfrm>
          <a:prstGeom prst="rect">
            <a:avLst/>
          </a:prstGeom>
          <a:solidFill>
            <a:srgbClr val="B59552"/>
          </a:solidFill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4" cstate="print"/>
          <a:srcRect r="77794" b="11562"/>
          <a:stretch/>
        </p:blipFill>
        <p:spPr>
          <a:xfrm flipV="1">
            <a:off x="-20185" y="5584595"/>
            <a:ext cx="10179537" cy="56094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05574" y="1357977"/>
            <a:ext cx="100583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Ключевая задача советников – вовлечение детей в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общественно-полезную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деятельность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51742" y="1030100"/>
            <a:ext cx="4486788" cy="310983"/>
          </a:xfrm>
          <a:prstGeom prst="rect">
            <a:avLst/>
          </a:prstGeom>
          <a:solidFill>
            <a:srgbClr val="6E0512">
              <a:alpha val="70000"/>
            </a:srgbClr>
          </a:solidFill>
          <a:ln>
            <a:noFill/>
            <a:prstDash val="solid"/>
          </a:ln>
        </p:spPr>
        <p:txBody>
          <a:bodyPr wrap="square">
            <a:spAutoFit/>
          </a:bodyPr>
          <a:lstStyle/>
          <a:p>
            <a:pPr marL="12700" marR="5080" lvl="0" indent="0" algn="just" defTabSz="514807" rtl="0" eaLnBrk="1" fontAlgn="auto" latinLnBrk="0" hangingPunct="1">
              <a:lnSpc>
                <a:spcPct val="101299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СОВЕТНИКИ ДИРЕКТОРА ПО ВОСПИТАНИЮ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340" y="3152347"/>
            <a:ext cx="4579467" cy="335382"/>
          </a:xfrm>
          <a:prstGeom prst="rect">
            <a:avLst/>
          </a:prstGeom>
          <a:solidFill>
            <a:srgbClr val="6E0512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 ПАРТНЕРСТВЕ С ПЕДАГОГАМИ РАЗВИВАЮТ: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34807" y="1030618"/>
            <a:ext cx="5507727" cy="310465"/>
          </a:xfrm>
          <a:prstGeom prst="rect">
            <a:avLst/>
          </a:prstGeom>
          <a:solidFill>
            <a:srgbClr val="D7AA51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ИЮНЬ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2023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 ПРОЕКТЕ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61 ООУ (100%),  78 СОВЕТНИКОВ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267" y="3573661"/>
            <a:ext cx="270349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ПРОГРАММА РАЗВИТИЯ 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СОЦИАЛЬНОЙ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АКТИВНОСТИ 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«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ОРЛЯТА РОССИИ»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48092" y="3584747"/>
            <a:ext cx="1295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ЦЕНТР</a:t>
            </a:r>
          </a:p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ДЕТСКИХ</a:t>
            </a:r>
          </a:p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ИНИЦИАТИВ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17490" y="3430106"/>
            <a:ext cx="1854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ПЕРВИЧНОЕ</a:t>
            </a:r>
          </a:p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ОТДЕЛЕНИЕ РДДМ</a:t>
            </a:r>
          </a:p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«ДВИЖЕНИЕ ПЕРВЫХ»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75987" y="3584747"/>
            <a:ext cx="18904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ШКОЛЬНЫЙ</a:t>
            </a:r>
          </a:p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ХОР/ТЕАТР/МУЗЕЙ/СПОРТКЛУБ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66473" y="3584747"/>
            <a:ext cx="19329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ВОЕННО-ПАТРИОТИЧЕСКИЙ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КЛУБ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4548" y="1731890"/>
            <a:ext cx="98264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Адресное вовлечение подростков в социально-полезную деятельность </a:t>
            </a:r>
          </a:p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Рост числа детей-участников всероссийских конкурсов и проектов </a:t>
            </a:r>
          </a:p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31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Вовлечение родителей в воспитательную работу образовательных организаций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631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1457" y="559057"/>
            <a:ext cx="2602773" cy="279323"/>
          </a:xfrm>
          <a:prstGeom prst="rect">
            <a:avLst/>
          </a:prstGeom>
          <a:solidFill>
            <a:srgbClr val="D7AA51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ОСНОВНЫЕ ПОКАЗАТЕЛИ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6E05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85802" y="1749011"/>
            <a:ext cx="304801" cy="266061"/>
            <a:chOff x="8848685" y="6466136"/>
            <a:chExt cx="837327" cy="760256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4889" l="10000" r="94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7556" b="71778" l="25111" r="92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grpSp>
        <p:nvGrpSpPr>
          <p:cNvPr id="31" name="Группа 30"/>
          <p:cNvGrpSpPr/>
          <p:nvPr/>
        </p:nvGrpSpPr>
        <p:grpSpPr>
          <a:xfrm>
            <a:off x="71110" y="2239154"/>
            <a:ext cx="304801" cy="226016"/>
            <a:chOff x="8848685" y="6466136"/>
            <a:chExt cx="837327" cy="760256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4889" l="10000" r="94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7556" b="71778" l="25111" r="92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grpSp>
        <p:nvGrpSpPr>
          <p:cNvPr id="34" name="Группа 33"/>
          <p:cNvGrpSpPr/>
          <p:nvPr/>
        </p:nvGrpSpPr>
        <p:grpSpPr>
          <a:xfrm>
            <a:off x="55340" y="2703907"/>
            <a:ext cx="304801" cy="226016"/>
            <a:chOff x="8848685" y="6466136"/>
            <a:chExt cx="837327" cy="760256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4889" l="10000" r="94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7556" b="71778" l="25111" r="92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sp>
        <p:nvSpPr>
          <p:cNvPr id="29" name="Прямоугольник 28"/>
          <p:cNvSpPr/>
          <p:nvPr/>
        </p:nvSpPr>
        <p:spPr>
          <a:xfrm>
            <a:off x="59565" y="4381962"/>
            <a:ext cx="6849235" cy="366951"/>
          </a:xfrm>
          <a:prstGeom prst="rect">
            <a:avLst/>
          </a:prstGeom>
          <a:solidFill>
            <a:srgbClr val="D7AA51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РДДМ «Движение первых»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47 ООУ (73%), 700 ДЕТЕЙ,</a:t>
            </a:r>
            <a:r>
              <a:rPr kumimoji="0" lang="ru-RU" sz="15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2024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– 100 % ООУ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36012" y="-60893"/>
            <a:ext cx="8910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5148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Воспитание и дополнительное образование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6E05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7587" y="4500"/>
            <a:ext cx="262621" cy="485709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286220" y="1185591"/>
            <a:ext cx="304800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71111" y="4897161"/>
            <a:ext cx="6075690" cy="438907"/>
          </a:xfrm>
          <a:prstGeom prst="rect">
            <a:avLst/>
          </a:prstGeom>
          <a:solidFill>
            <a:srgbClr val="D7AA51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ПРОФОРИЕНТАЦИОННЫЙ МИНИМУМ –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с 1.09.2023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6-11 КЛАССЫ  (каждый четверг)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6E05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165621" y="4897161"/>
            <a:ext cx="3962399" cy="438486"/>
          </a:xfrm>
          <a:prstGeom prst="rect">
            <a:avLst/>
          </a:prstGeom>
          <a:solidFill>
            <a:srgbClr val="D7AA51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КУРС « МОЯ РОССИЯ – МОИ ГОРИЗОНТЫ»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6E051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80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10144" y="-14470"/>
            <a:ext cx="10173960" cy="5715000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sp>
        <p:nvSpPr>
          <p:cNvPr id="33" name="Скругленный прямоугольник 32"/>
          <p:cNvSpPr/>
          <p:nvPr/>
        </p:nvSpPr>
        <p:spPr>
          <a:xfrm>
            <a:off x="353758" y="1316473"/>
            <a:ext cx="9653838" cy="574991"/>
          </a:xfrm>
          <a:prstGeom prst="roundRect">
            <a:avLst/>
          </a:prstGeom>
          <a:solidFill>
            <a:srgbClr val="F9F6F1"/>
          </a:solidFill>
          <a:ln>
            <a:solidFill>
              <a:srgbClr val="631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ru-RU" sz="15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244285" y="6523729"/>
            <a:ext cx="3509606" cy="296171"/>
          </a:xfrm>
          <a:prstGeom prst="roundRect">
            <a:avLst/>
          </a:prstGeom>
          <a:solidFill>
            <a:schemeClr val="bg1"/>
          </a:solidFill>
          <a:ln>
            <a:solidFill>
              <a:srgbClr val="631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ru-RU" sz="15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6183083" y="6478550"/>
            <a:ext cx="3509606" cy="296171"/>
          </a:xfrm>
          <a:prstGeom prst="roundRect">
            <a:avLst/>
          </a:prstGeom>
          <a:solidFill>
            <a:schemeClr val="bg1"/>
          </a:solidFill>
          <a:ln>
            <a:solidFill>
              <a:srgbClr val="631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ru-RU" sz="15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9505" y="36012"/>
            <a:ext cx="9123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1970"/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Задачи на 2023-2024 учебный год</a:t>
            </a:r>
            <a:endParaRPr lang="ru-RU" sz="2800" b="1" dirty="0">
              <a:solidFill>
                <a:srgbClr val="63121E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43175" y="6504761"/>
            <a:ext cx="3504387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1970"/>
            <a:r>
              <a:rPr lang="ru-RU" sz="1250" b="1" dirty="0">
                <a:solidFill>
                  <a:srgbClr val="631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Распоряжение ДО от 14.10.2022 г. № 976-р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377242" y="4094110"/>
            <a:ext cx="9588529" cy="567546"/>
            <a:chOff x="334887" y="2770740"/>
            <a:chExt cx="9653838" cy="567546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334887" y="2770740"/>
              <a:ext cx="9653838" cy="567546"/>
            </a:xfrm>
            <a:prstGeom prst="roundRect">
              <a:avLst/>
            </a:prstGeom>
            <a:solidFill>
              <a:srgbClr val="F9F6F1"/>
            </a:solidFill>
            <a:ln>
              <a:solidFill>
                <a:srgbClr val="631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/>
              <a:endParaRPr lang="ru-RU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0803" y="2778316"/>
              <a:ext cx="95778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ru-RU" sz="1500" b="1" dirty="0" smtClean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1.5. Открыты после ремонта здания школ №№ 5, 14, 30, 38, 49 и школы-интерната № 22 начаты мероприятия программы Модернизации школьных систем образования еще в 11 томских школах</a:t>
              </a:r>
              <a:endParaRPr lang="ru-RU" sz="15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49009" y="1976644"/>
            <a:ext cx="9654520" cy="553998"/>
            <a:chOff x="349010" y="1953036"/>
            <a:chExt cx="9654520" cy="553998"/>
          </a:xfrm>
        </p:grpSpPr>
        <p:sp>
          <p:nvSpPr>
            <p:cNvPr id="44" name="Скругленный прямоугольник 43"/>
            <p:cNvSpPr/>
            <p:nvPr/>
          </p:nvSpPr>
          <p:spPr>
            <a:xfrm>
              <a:off x="349010" y="1978299"/>
              <a:ext cx="9654520" cy="505203"/>
            </a:xfrm>
            <a:prstGeom prst="roundRect">
              <a:avLst/>
            </a:prstGeom>
            <a:solidFill>
              <a:srgbClr val="F9F6F1"/>
            </a:solidFill>
            <a:ln>
              <a:solidFill>
                <a:srgbClr val="631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/>
              <a:endParaRPr lang="ru-RU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1757" y="1953036"/>
              <a:ext cx="95812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ru-RU" sz="15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1.2. Не менее 98 % выпускников 9-11 классов получили аттестаты об окончании основного и среднего образования </a:t>
              </a:r>
              <a:endPara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05" t="54521" r="8724" b="12211"/>
          <a:stretch/>
        </p:blipFill>
        <p:spPr>
          <a:xfrm flipH="1">
            <a:off x="6102400" y="6420626"/>
            <a:ext cx="192946" cy="1952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7349" y="1324789"/>
            <a:ext cx="95778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/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1.1. В 100</a:t>
            </a:r>
            <a:r>
              <a: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% </a:t>
            </a:r>
            <a:r>
              <a: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муниципальных детских садов по критериям регионального мониторинга обеспечен уровень качества не ниже базового</a:t>
            </a:r>
            <a:endParaRPr lang="ru-RU" sz="15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75349" y="4756521"/>
            <a:ext cx="9654520" cy="553998"/>
            <a:chOff x="327960" y="3454335"/>
            <a:chExt cx="9654520" cy="553998"/>
          </a:xfrm>
        </p:grpSpPr>
        <p:sp>
          <p:nvSpPr>
            <p:cNvPr id="42" name="Скругленный прямоугольник 41"/>
            <p:cNvSpPr/>
            <p:nvPr/>
          </p:nvSpPr>
          <p:spPr>
            <a:xfrm>
              <a:off x="327960" y="3485751"/>
              <a:ext cx="9654520" cy="510775"/>
            </a:xfrm>
            <a:prstGeom prst="roundRect">
              <a:avLst/>
            </a:prstGeom>
            <a:solidFill>
              <a:srgbClr val="F9F6F1"/>
            </a:solidFill>
            <a:ln>
              <a:solidFill>
                <a:srgbClr val="631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/>
              <a:endParaRPr lang="ru-RU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3227" y="3454335"/>
              <a:ext cx="95961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63"/>
              <a:r>
                <a:rPr lang="ru-RU" sz="1500" b="1" dirty="0" smtClean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1.6. Средний коэффициент совмещения у педагогических работников в общеобразовательных учреждениях не превышает 1,8, в дошкольных образовательных учреждениях – 1,2</a:t>
              </a:r>
              <a:endParaRPr lang="ru-RU" sz="15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Скругленный прямоугольник 6"/>
          <p:cNvSpPr/>
          <p:nvPr/>
        </p:nvSpPr>
        <p:spPr>
          <a:xfrm>
            <a:off x="339505" y="682166"/>
            <a:ext cx="9653838" cy="547043"/>
          </a:xfrm>
          <a:prstGeom prst="roundRect">
            <a:avLst/>
          </a:prstGeom>
          <a:solidFill>
            <a:srgbClr val="F9F6F1"/>
          </a:solidFill>
          <a:ln>
            <a:solidFill>
              <a:srgbClr val="631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ru-RU" sz="15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9960" y="678271"/>
            <a:ext cx="97230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3"/>
            <a:r>
              <a:rPr lang="ru-RU" sz="1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Обеспечить равные </a:t>
            </a:r>
            <a:r>
              <a:rPr lang="ru-RU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возможности для получения современного доступного </a:t>
            </a:r>
            <a:r>
              <a:rPr lang="ru-RU" sz="1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качественного </a:t>
            </a:r>
            <a:r>
              <a:rPr lang="ru-RU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образования</a:t>
            </a:r>
          </a:p>
        </p:txBody>
      </p:sp>
      <p:grpSp>
        <p:nvGrpSpPr>
          <p:cNvPr id="50" name="Группа 49"/>
          <p:cNvGrpSpPr/>
          <p:nvPr/>
        </p:nvGrpSpPr>
        <p:grpSpPr>
          <a:xfrm>
            <a:off x="190885" y="659864"/>
            <a:ext cx="247386" cy="190500"/>
            <a:chOff x="8848685" y="6466136"/>
            <a:chExt cx="837327" cy="760256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202762" y="1275394"/>
            <a:ext cx="247386" cy="190500"/>
            <a:chOff x="8848685" y="6466136"/>
            <a:chExt cx="837327" cy="760256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grpSp>
        <p:nvGrpSpPr>
          <p:cNvPr id="59" name="Группа 58"/>
          <p:cNvGrpSpPr/>
          <p:nvPr/>
        </p:nvGrpSpPr>
        <p:grpSpPr>
          <a:xfrm>
            <a:off x="227192" y="4046069"/>
            <a:ext cx="247386" cy="168826"/>
            <a:chOff x="8848685" y="6466136"/>
            <a:chExt cx="837327" cy="673759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5"/>
              <a:ext cx="583471" cy="583470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grpSp>
        <p:nvGrpSpPr>
          <p:cNvPr id="62" name="Группа 61"/>
          <p:cNvGrpSpPr/>
          <p:nvPr/>
        </p:nvGrpSpPr>
        <p:grpSpPr>
          <a:xfrm>
            <a:off x="185347" y="1931848"/>
            <a:ext cx="247386" cy="190500"/>
            <a:chOff x="8848685" y="6466136"/>
            <a:chExt cx="837327" cy="760256"/>
          </a:xfrm>
        </p:grpSpPr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-6328" y="572948"/>
            <a:ext cx="10166328" cy="3809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55103" y="33936"/>
            <a:ext cx="262621" cy="485709"/>
          </a:xfrm>
          <a:prstGeom prst="rect">
            <a:avLst/>
          </a:prstGeom>
        </p:spPr>
      </p:pic>
      <p:grpSp>
        <p:nvGrpSpPr>
          <p:cNvPr id="65" name="Группа 64"/>
          <p:cNvGrpSpPr/>
          <p:nvPr/>
        </p:nvGrpSpPr>
        <p:grpSpPr>
          <a:xfrm>
            <a:off x="358889" y="2583089"/>
            <a:ext cx="9654520" cy="556025"/>
            <a:chOff x="323774" y="2060154"/>
            <a:chExt cx="9654520" cy="556025"/>
          </a:xfrm>
        </p:grpSpPr>
        <p:sp>
          <p:nvSpPr>
            <p:cNvPr id="66" name="Скругленный прямоугольник 65"/>
            <p:cNvSpPr/>
            <p:nvPr/>
          </p:nvSpPr>
          <p:spPr>
            <a:xfrm>
              <a:off x="323774" y="2110976"/>
              <a:ext cx="9654520" cy="505203"/>
            </a:xfrm>
            <a:prstGeom prst="roundRect">
              <a:avLst/>
            </a:prstGeom>
            <a:solidFill>
              <a:srgbClr val="F9F6F1"/>
            </a:solidFill>
            <a:ln>
              <a:solidFill>
                <a:srgbClr val="631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/>
              <a:endParaRPr lang="ru-RU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80423" y="2060154"/>
              <a:ext cx="958129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63"/>
              <a:r>
                <a:rPr lang="ru-RU" sz="15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1.3. Отсутствуют общеобразовательные учреждения со статусом «Школа с низкими образовательными результатами»</a:t>
              </a:r>
              <a:endParaRPr lang="ru-RU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190351" y="2545693"/>
            <a:ext cx="247386" cy="190500"/>
            <a:chOff x="8848685" y="6466136"/>
            <a:chExt cx="837327" cy="760256"/>
          </a:xfrm>
        </p:grpSpPr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349009" y="3224535"/>
            <a:ext cx="9631861" cy="784830"/>
            <a:chOff x="326185" y="5206630"/>
            <a:chExt cx="9631861" cy="7848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326185" y="5218058"/>
              <a:ext cx="9631861" cy="752910"/>
            </a:xfrm>
            <a:prstGeom prst="roundRect">
              <a:avLst/>
            </a:prstGeom>
            <a:solidFill>
              <a:srgbClr val="F9F6F1"/>
            </a:solidFill>
            <a:ln>
              <a:solidFill>
                <a:srgbClr val="631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/>
              <a:endParaRPr lang="ru-RU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376753" y="5206630"/>
              <a:ext cx="9559685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363">
                <a:defRPr/>
              </a:pPr>
              <a:r>
                <a:rPr lang="ru-RU" sz="15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1.4.  Формирование системы качественного исторического образования</a:t>
              </a:r>
              <a:r>
                <a:rPr lang="ru-RU" sz="1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  <a:endParaRPr lang="ru-RU" sz="1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just" defTabSz="914363">
                <a:defRPr/>
              </a:pPr>
              <a:r>
                <a:rPr lang="ru-RU" sz="15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обучение по единым учебникам в 10-11 классах «История России» и «Всеобщая история»</a:t>
              </a:r>
            </a:p>
            <a:p>
              <a:pPr algn="just" defTabSz="914363">
                <a:defRPr/>
              </a:pPr>
              <a:r>
                <a:rPr lang="ru-RU" sz="15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апробация модуля истории в 9,10 классе «Без срока давности»</a:t>
              </a:r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210732" y="3189827"/>
            <a:ext cx="247386" cy="190500"/>
            <a:chOff x="8848685" y="6466136"/>
            <a:chExt cx="837327" cy="760256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grpSp>
        <p:nvGrpSpPr>
          <p:cNvPr id="89" name="Группа 88"/>
          <p:cNvGrpSpPr/>
          <p:nvPr/>
        </p:nvGrpSpPr>
        <p:grpSpPr>
          <a:xfrm>
            <a:off x="259157" y="4734435"/>
            <a:ext cx="247386" cy="168826"/>
            <a:chOff x="8848685" y="6466136"/>
            <a:chExt cx="837327" cy="673759"/>
          </a:xfrm>
        </p:grpSpPr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5"/>
              <a:ext cx="583471" cy="583470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91" name="Рисунок 9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831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13960" y="19293"/>
            <a:ext cx="10173960" cy="5715000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5782"/>
            <a:ext cx="10170386" cy="45719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460595" y="1908456"/>
            <a:ext cx="9446452" cy="520551"/>
          </a:xfrm>
          <a:prstGeom prst="roundRect">
            <a:avLst/>
          </a:prstGeom>
          <a:solidFill>
            <a:srgbClr val="F9F6F1"/>
          </a:solidFill>
          <a:ln>
            <a:solidFill>
              <a:srgbClr val="631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06" algn="just" defTabSz="761940"/>
            <a:r>
              <a:rPr lang="ru-RU" sz="1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Продолжить работу по формированию системы воспитания – ключевых направлений «Школа </a:t>
            </a:r>
            <a:r>
              <a:rPr lang="ru-RU" sz="15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Минпросвещения</a:t>
            </a:r>
            <a:r>
              <a:rPr lang="ru-RU" sz="1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России » </a:t>
            </a:r>
            <a:endParaRPr lang="ru-RU" sz="1500" dirty="0">
              <a:solidFill>
                <a:srgbClr val="FF0000"/>
              </a:solidFill>
              <a:latin typeface="Calibri" panose="020F0502020204030204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71763" y="2590357"/>
            <a:ext cx="9435284" cy="748654"/>
            <a:chOff x="751260" y="1321137"/>
            <a:chExt cx="8802520" cy="748654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751260" y="1321137"/>
              <a:ext cx="8802520" cy="748654"/>
            </a:xfrm>
            <a:prstGeom prst="roundRect">
              <a:avLst/>
            </a:prstGeom>
            <a:solidFill>
              <a:srgbClr val="F9F6F1"/>
            </a:solidFill>
            <a:ln>
              <a:solidFill>
                <a:srgbClr val="631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40"/>
              <a:endParaRPr lang="ru-RU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13811" y="1367633"/>
              <a:ext cx="8739969" cy="669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6206" defTabSz="914327">
                <a:lnSpc>
                  <a:spcPts val="1500"/>
                </a:lnSpc>
              </a:pPr>
              <a:r>
                <a:rPr lang="ru-RU" sz="1500" b="1" dirty="0" smtClean="0">
                  <a:solidFill>
                    <a:srgbClr val="6312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3.1. Во всех общеобразовательных учреждениях работают школьные музеи или музейные комнаты</a:t>
              </a:r>
              <a:r>
                <a:rPr lang="ru-RU" sz="1500" b="1" dirty="0">
                  <a:solidFill>
                    <a:srgbClr val="6312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действуют школьные спортивные </a:t>
              </a:r>
              <a:r>
                <a:rPr lang="ru-RU" sz="1500" b="1" dirty="0" smtClean="0">
                  <a:solidFill>
                    <a:srgbClr val="6312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клубы, </a:t>
              </a:r>
              <a:r>
                <a:rPr lang="ru-RU" sz="1500" b="1" dirty="0">
                  <a:solidFill>
                    <a:srgbClr val="6312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школьные </a:t>
              </a:r>
              <a:r>
                <a:rPr lang="ru-RU" sz="1500" b="1" dirty="0" smtClean="0">
                  <a:solidFill>
                    <a:srgbClr val="6312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театры, созданы первичные отделения РДДМ «Движения Первых»</a:t>
              </a:r>
              <a:endParaRPr lang="ru-RU" sz="1500" b="1" dirty="0">
                <a:solidFill>
                  <a:srgbClr val="631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Рисунок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393" y="45011"/>
            <a:ext cx="262621" cy="485709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400867" y="2516520"/>
            <a:ext cx="247386" cy="190500"/>
            <a:chOff x="8848685" y="6466136"/>
            <a:chExt cx="837327" cy="760256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grpSp>
        <p:nvGrpSpPr>
          <p:cNvPr id="50" name="Группа 49"/>
          <p:cNvGrpSpPr/>
          <p:nvPr/>
        </p:nvGrpSpPr>
        <p:grpSpPr>
          <a:xfrm>
            <a:off x="376144" y="1844647"/>
            <a:ext cx="247386" cy="190500"/>
            <a:chOff x="8848685" y="6466136"/>
            <a:chExt cx="837327" cy="760256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sp>
        <p:nvSpPr>
          <p:cNvPr id="77" name="Прямоугольник 76"/>
          <p:cNvSpPr/>
          <p:nvPr/>
        </p:nvSpPr>
        <p:spPr>
          <a:xfrm>
            <a:off x="339505" y="36012"/>
            <a:ext cx="9123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1970"/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Задачи на 2023-2024 учебный год</a:t>
            </a:r>
            <a:endParaRPr lang="ru-RU" sz="2800" b="1" dirty="0">
              <a:solidFill>
                <a:srgbClr val="63121E"/>
              </a:solidFill>
              <a:latin typeface="Cambria" panose="020405030504060302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88832" y="3506557"/>
            <a:ext cx="9387722" cy="1033977"/>
            <a:chOff x="734369" y="2195543"/>
            <a:chExt cx="8842683" cy="1033977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734369" y="2195543"/>
              <a:ext cx="8842683" cy="840917"/>
            </a:xfrm>
            <a:prstGeom prst="roundRect">
              <a:avLst/>
            </a:prstGeom>
            <a:solidFill>
              <a:srgbClr val="F9F6F1"/>
            </a:solidFill>
            <a:ln>
              <a:solidFill>
                <a:srgbClr val="631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40"/>
              <a:endParaRPr lang="ru-RU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4" name="Прямоугольник 83"/>
            <p:cNvSpPr/>
            <p:nvPr/>
          </p:nvSpPr>
          <p:spPr>
            <a:xfrm>
              <a:off x="893975" y="2252329"/>
              <a:ext cx="8568915" cy="977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761940"/>
              <a:r>
                <a:rPr lang="ru-RU" sz="1500" b="1" dirty="0" smtClean="0">
                  <a:solidFill>
                    <a:srgbClr val="6312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3.2. В 100 % образовательных организаций реализуется единая модель профессиональной ориентации «</a:t>
              </a:r>
              <a:r>
                <a:rPr lang="ru-RU" sz="1500" b="1" dirty="0" err="1" smtClean="0">
                  <a:solidFill>
                    <a:srgbClr val="6312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Профминимум</a:t>
              </a:r>
              <a:r>
                <a:rPr lang="ru-RU" sz="1500" b="1" dirty="0" smtClean="0">
                  <a:solidFill>
                    <a:srgbClr val="6312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», </a:t>
              </a:r>
              <a:r>
                <a:rPr lang="ru-RU" sz="1500" b="1" dirty="0" smtClean="0">
                  <a:solidFill>
                    <a:srgbClr val="63121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введен </a:t>
              </a:r>
              <a:r>
                <a:rPr lang="ru-RU" sz="1500" b="1" dirty="0">
                  <a:solidFill>
                    <a:srgbClr val="63121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курса внеурочной деятельности «Моя Россия – мои горизонты» для детей 6-11 классов</a:t>
              </a:r>
            </a:p>
            <a:p>
              <a:pPr algn="just" defTabSz="914327">
                <a:lnSpc>
                  <a:spcPts val="1500"/>
                </a:lnSpc>
                <a:defRPr/>
              </a:pPr>
              <a:endParaRPr lang="ru-RU" sz="1500" b="1" dirty="0">
                <a:solidFill>
                  <a:srgbClr val="63121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404347" y="3448610"/>
            <a:ext cx="247386" cy="190500"/>
            <a:chOff x="8848685" y="6466136"/>
            <a:chExt cx="837327" cy="760256"/>
          </a:xfrm>
        </p:grpSpPr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05384" y="4540534"/>
            <a:ext cx="9393024" cy="483473"/>
            <a:chOff x="786232" y="4971510"/>
            <a:chExt cx="8828761" cy="483473"/>
          </a:xfrm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786232" y="4971510"/>
              <a:ext cx="8828761" cy="483473"/>
            </a:xfrm>
            <a:prstGeom prst="roundRect">
              <a:avLst/>
            </a:prstGeom>
            <a:solidFill>
              <a:srgbClr val="F9F6F1"/>
            </a:solidFill>
            <a:ln>
              <a:solidFill>
                <a:srgbClr val="631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40"/>
              <a:endParaRPr lang="ru-RU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849519" y="5028296"/>
              <a:ext cx="870218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761940"/>
              <a:r>
                <a:rPr lang="ru-RU" sz="1500" b="1" dirty="0" smtClean="0">
                  <a:solidFill>
                    <a:srgbClr val="63121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3.3. Продолжен курс внеурочной деятельности «Разговоры о важном» для детей 1-11 классов</a:t>
              </a:r>
              <a:endParaRPr lang="ru-RU" sz="1500" b="1" dirty="0">
                <a:solidFill>
                  <a:srgbClr val="63121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400867" y="4510735"/>
            <a:ext cx="247386" cy="190500"/>
            <a:chOff x="8848685" y="6466136"/>
            <a:chExt cx="837327" cy="760256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452652" y="1131680"/>
            <a:ext cx="9428355" cy="579464"/>
            <a:chOff x="343251" y="4742140"/>
            <a:chExt cx="9653838" cy="579464"/>
          </a:xfrm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343251" y="4742140"/>
              <a:ext cx="9653838" cy="574991"/>
            </a:xfrm>
            <a:prstGeom prst="roundRect">
              <a:avLst/>
            </a:prstGeom>
            <a:solidFill>
              <a:srgbClr val="F9F6F1"/>
            </a:solidFill>
            <a:ln>
              <a:solidFill>
                <a:srgbClr val="631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/>
              <a:endParaRPr lang="ru-RU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1564" y="4767606"/>
              <a:ext cx="95778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63"/>
              <a:r>
                <a:rPr lang="ru-RU" sz="1500" b="1" dirty="0" smtClean="0">
                  <a:solidFill>
                    <a:schemeClr val="bg2">
                      <a:lumMod val="1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2.1. В работу департамента образования и образовательных учреждений внедрены ФГИС «Моя школа» и ГИС «Образование Томской области»</a:t>
              </a:r>
              <a:endParaRPr lang="ru-RU" sz="1500" b="1" dirty="0">
                <a:solidFill>
                  <a:schemeClr val="bg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471763" y="638303"/>
            <a:ext cx="9485037" cy="365088"/>
            <a:chOff x="336616" y="4242049"/>
            <a:chExt cx="9712143" cy="365088"/>
          </a:xfrm>
        </p:grpSpPr>
        <p:sp>
          <p:nvSpPr>
            <p:cNvPr id="74" name="Скругленный прямоугольник 73"/>
            <p:cNvSpPr/>
            <p:nvPr/>
          </p:nvSpPr>
          <p:spPr>
            <a:xfrm>
              <a:off x="339481" y="4242049"/>
              <a:ext cx="9649488" cy="365088"/>
            </a:xfrm>
            <a:prstGeom prst="roundRect">
              <a:avLst/>
            </a:prstGeom>
            <a:solidFill>
              <a:srgbClr val="F9F6F1"/>
            </a:solidFill>
            <a:ln>
              <a:solidFill>
                <a:srgbClr val="631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70"/>
              <a:endParaRPr lang="ru-RU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5" name="Прямоугольник 74"/>
            <p:cNvSpPr/>
            <p:nvPr/>
          </p:nvSpPr>
          <p:spPr>
            <a:xfrm>
              <a:off x="336616" y="4262697"/>
              <a:ext cx="9712143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63">
                <a:defRPr/>
              </a:pPr>
              <a:r>
                <a:rPr lang="ru-RU" sz="15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2. Продолжить </a:t>
              </a:r>
              <a:r>
                <a:rPr lang="ru-RU" sz="1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работу по </a:t>
              </a:r>
              <a:r>
                <a:rPr lang="ru-RU" sz="15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созданию цифровой образовательной среды</a:t>
              </a:r>
              <a:endParaRPr lang="ru-RU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342473" y="600586"/>
            <a:ext cx="247386" cy="190500"/>
            <a:chOff x="8848685" y="6466136"/>
            <a:chExt cx="837327" cy="760256"/>
          </a:xfrm>
        </p:grpSpPr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340081" y="1073417"/>
            <a:ext cx="247386" cy="190500"/>
            <a:chOff x="8848685" y="6466136"/>
            <a:chExt cx="837327" cy="760256"/>
          </a:xfrm>
        </p:grpSpPr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72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0" y="-3280"/>
            <a:ext cx="10173960" cy="5715000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5782"/>
            <a:ext cx="10170386" cy="4571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393" y="45011"/>
            <a:ext cx="262621" cy="48570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470128" y="3468846"/>
            <a:ext cx="9136610" cy="616285"/>
            <a:chOff x="500305" y="4210239"/>
            <a:chExt cx="8874880" cy="616285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575469" y="4269265"/>
              <a:ext cx="8799716" cy="557259"/>
              <a:chOff x="485952" y="3177284"/>
              <a:chExt cx="8799716" cy="557259"/>
            </a:xfrm>
          </p:grpSpPr>
          <p:sp>
            <p:nvSpPr>
              <p:cNvPr id="72" name="Скругленный прямоугольник 71"/>
              <p:cNvSpPr/>
              <p:nvPr/>
            </p:nvSpPr>
            <p:spPr>
              <a:xfrm>
                <a:off x="485952" y="3195359"/>
                <a:ext cx="8799716" cy="539184"/>
              </a:xfrm>
              <a:prstGeom prst="roundRect">
                <a:avLst/>
              </a:prstGeom>
              <a:solidFill>
                <a:srgbClr val="F9F6F1"/>
              </a:solidFill>
              <a:ln>
                <a:solidFill>
                  <a:srgbClr val="6312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61970"/>
                <a:endParaRPr lang="ru-RU" sz="15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Прямоугольник 72"/>
              <p:cNvSpPr/>
              <p:nvPr/>
            </p:nvSpPr>
            <p:spPr>
              <a:xfrm>
                <a:off x="560199" y="3177284"/>
                <a:ext cx="8647530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63">
                  <a:defRPr/>
                </a:pPr>
                <a:r>
                  <a:rPr lang="ru-RU" sz="15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6. Формировать </a:t>
                </a:r>
                <a:r>
                  <a:rPr lang="ru-RU" sz="15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позитивную событийную повестку в </a:t>
                </a:r>
                <a:r>
                  <a:rPr lang="ru-RU" sz="15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медиасреде</a:t>
                </a:r>
                <a:r>
                  <a:rPr lang="ru-RU" sz="15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обеспечить информирование населения о работе </a:t>
                </a:r>
                <a:r>
                  <a:rPr lang="ru-RU" sz="1500" b="1" dirty="0" smtClean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муниципальной системы образования</a:t>
                </a:r>
                <a:endParaRPr lang="ru-RU" sz="1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4" name="Группа 73"/>
            <p:cNvGrpSpPr/>
            <p:nvPr/>
          </p:nvGrpSpPr>
          <p:grpSpPr>
            <a:xfrm>
              <a:off x="500305" y="4210239"/>
              <a:ext cx="247386" cy="190500"/>
              <a:chOff x="8848685" y="6466136"/>
              <a:chExt cx="837327" cy="760256"/>
            </a:xfrm>
          </p:grpSpPr>
          <p:pic>
            <p:nvPicPr>
              <p:cNvPr id="75" name="Рисунок 7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8685" y="6556426"/>
                <a:ext cx="669966" cy="669966"/>
              </a:xfrm>
              <a:prstGeom prst="rect">
                <a:avLst/>
              </a:prstGeom>
              <a:solidFill>
                <a:srgbClr val="E9D8A3"/>
              </a:solidFill>
            </p:spPr>
          </p:pic>
          <p:pic>
            <p:nvPicPr>
              <p:cNvPr id="76" name="Рисунок 7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19" t="10518" b="27096"/>
              <a:stretch/>
            </p:blipFill>
            <p:spPr>
              <a:xfrm>
                <a:off x="9014296" y="6466136"/>
                <a:ext cx="671716" cy="537373"/>
              </a:xfrm>
              <a:prstGeom prst="rect">
                <a:avLst/>
              </a:prstGeom>
            </p:spPr>
          </p:pic>
        </p:grpSp>
      </p:grpSp>
      <p:sp>
        <p:nvSpPr>
          <p:cNvPr id="77" name="Прямоугольник 76"/>
          <p:cNvSpPr/>
          <p:nvPr/>
        </p:nvSpPr>
        <p:spPr>
          <a:xfrm>
            <a:off x="339505" y="36012"/>
            <a:ext cx="91232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1970"/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Задачи на 2023-2024 учебный год</a:t>
            </a:r>
            <a:endParaRPr lang="ru-RU" sz="2800" b="1" dirty="0">
              <a:solidFill>
                <a:srgbClr val="63121E"/>
              </a:solidFill>
              <a:latin typeface="Cambria" panose="020405030504060302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16293" y="2914599"/>
            <a:ext cx="9106748" cy="575441"/>
            <a:chOff x="505246" y="2400384"/>
            <a:chExt cx="8816617" cy="575441"/>
          </a:xfrm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505246" y="2400384"/>
              <a:ext cx="8816617" cy="575441"/>
            </a:xfrm>
            <a:prstGeom prst="roundRect">
              <a:avLst/>
            </a:prstGeom>
            <a:solidFill>
              <a:srgbClr val="F9F6F1"/>
            </a:solidFill>
            <a:ln>
              <a:solidFill>
                <a:srgbClr val="631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40"/>
              <a:endParaRPr lang="ru-RU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644762" y="2466046"/>
              <a:ext cx="8524805" cy="477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27">
                <a:lnSpc>
                  <a:spcPts val="1500"/>
                </a:lnSpc>
              </a:pPr>
              <a:r>
                <a:rPr lang="ru-RU" sz="1500" b="1" dirty="0" smtClean="0">
                  <a:solidFill>
                    <a:srgbClr val="7F2F2D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5.1. Сформирована модель сети дошкольных образовательных учреждений с учетом изменений контингента детей, посещающих муниципальные детские сады</a:t>
              </a:r>
              <a:endParaRPr lang="ru-RU" sz="15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Группа 63"/>
          <p:cNvGrpSpPr/>
          <p:nvPr/>
        </p:nvGrpSpPr>
        <p:grpSpPr>
          <a:xfrm>
            <a:off x="430377" y="2816088"/>
            <a:ext cx="247386" cy="190500"/>
            <a:chOff x="8848685" y="6466136"/>
            <a:chExt cx="837327" cy="760256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78" name="Рисунок 7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500305" y="1833222"/>
            <a:ext cx="9151695" cy="553998"/>
            <a:chOff x="788032" y="4715926"/>
            <a:chExt cx="8828761" cy="553998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788032" y="4736524"/>
              <a:ext cx="8828761" cy="518477"/>
            </a:xfrm>
            <a:prstGeom prst="roundRect">
              <a:avLst/>
            </a:prstGeom>
            <a:solidFill>
              <a:srgbClr val="F9F6F1"/>
            </a:solidFill>
            <a:ln>
              <a:solidFill>
                <a:srgbClr val="631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40"/>
              <a:endParaRPr lang="ru-RU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09880" y="4715926"/>
              <a:ext cx="869236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761940"/>
              <a:r>
                <a:rPr lang="ru-RU" sz="1500" b="1" dirty="0" smtClean="0">
                  <a:solidFill>
                    <a:srgbClr val="63121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4.2. Увеличено число обучающихся по программам естественнонаучной, технической и туристско-краеведческой направленностей  </a:t>
              </a:r>
              <a:endParaRPr lang="ru-RU" sz="1500" b="1" dirty="0">
                <a:solidFill>
                  <a:srgbClr val="63121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439765" y="1790700"/>
            <a:ext cx="247386" cy="190500"/>
            <a:chOff x="8848685" y="6466136"/>
            <a:chExt cx="837327" cy="760256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grpSp>
        <p:nvGrpSpPr>
          <p:cNvPr id="42" name="Группа 41"/>
          <p:cNvGrpSpPr/>
          <p:nvPr/>
        </p:nvGrpSpPr>
        <p:grpSpPr>
          <a:xfrm>
            <a:off x="475582" y="1409702"/>
            <a:ext cx="9176418" cy="390803"/>
            <a:chOff x="773478" y="4152899"/>
            <a:chExt cx="9176418" cy="483474"/>
          </a:xfrm>
        </p:grpSpPr>
        <p:sp>
          <p:nvSpPr>
            <p:cNvPr id="43" name="Скругленный прямоугольник 42"/>
            <p:cNvSpPr/>
            <p:nvPr/>
          </p:nvSpPr>
          <p:spPr>
            <a:xfrm>
              <a:off x="773478" y="4152900"/>
              <a:ext cx="9176418" cy="483473"/>
            </a:xfrm>
            <a:prstGeom prst="roundRect">
              <a:avLst/>
            </a:prstGeom>
            <a:solidFill>
              <a:srgbClr val="F9F6F1"/>
            </a:solidFill>
            <a:ln>
              <a:solidFill>
                <a:srgbClr val="631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40"/>
              <a:endParaRPr lang="ru-RU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909880" y="4152899"/>
              <a:ext cx="8785905" cy="323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761940"/>
              <a:r>
                <a:rPr lang="ru-RU" sz="1500" b="1" dirty="0">
                  <a:solidFill>
                    <a:srgbClr val="63121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ru-RU" sz="1500" b="1" dirty="0" smtClean="0">
                  <a:solidFill>
                    <a:srgbClr val="63121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.1. Внедрен механизм муниципального социального заказа </a:t>
              </a:r>
              <a:endParaRPr lang="ru-RU" sz="1500" b="1" dirty="0">
                <a:solidFill>
                  <a:srgbClr val="63121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500305" y="723924"/>
            <a:ext cx="9151695" cy="669414"/>
            <a:chOff x="368190" y="3182881"/>
            <a:chExt cx="8868140" cy="669414"/>
          </a:xfrm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368190" y="3184173"/>
              <a:ext cx="8868140" cy="623768"/>
            </a:xfrm>
            <a:prstGeom prst="roundRect">
              <a:avLst/>
            </a:prstGeom>
            <a:solidFill>
              <a:srgbClr val="F9F6F1"/>
            </a:solidFill>
            <a:ln>
              <a:solidFill>
                <a:srgbClr val="6312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61940"/>
              <a:endParaRPr lang="ru-RU" sz="15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426621" y="3182881"/>
              <a:ext cx="8709943" cy="669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27">
                <a:lnSpc>
                  <a:spcPts val="1500"/>
                </a:lnSpc>
              </a:pPr>
              <a:r>
                <a:rPr lang="ru-RU" sz="15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4. Обеспечить </a:t>
              </a:r>
              <a:r>
                <a:rPr lang="ru-RU" sz="15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77% охвата детей в возрасте от 5 до 18 лет доступным качественным дополнительным образованием, в т.ч. 20% охвата программами технической и естественнонаучной направленностей</a:t>
              </a:r>
            </a:p>
          </p:txBody>
        </p:sp>
      </p:grpSp>
      <p:sp>
        <p:nvSpPr>
          <p:cNvPr id="59" name="Скругленный прямоугольник 58"/>
          <p:cNvSpPr/>
          <p:nvPr/>
        </p:nvSpPr>
        <p:spPr>
          <a:xfrm>
            <a:off x="524511" y="2430083"/>
            <a:ext cx="9112404" cy="396294"/>
          </a:xfrm>
          <a:prstGeom prst="roundRect">
            <a:avLst/>
          </a:prstGeom>
          <a:solidFill>
            <a:srgbClr val="F9F6F1"/>
          </a:solidFill>
          <a:ln>
            <a:solidFill>
              <a:srgbClr val="631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40"/>
            <a:endParaRPr lang="ru-RU" sz="15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7" name="Группа 66"/>
          <p:cNvGrpSpPr/>
          <p:nvPr/>
        </p:nvGrpSpPr>
        <p:grpSpPr>
          <a:xfrm>
            <a:off x="444251" y="2513251"/>
            <a:ext cx="247386" cy="190500"/>
            <a:chOff x="8848685" y="6466136"/>
            <a:chExt cx="837327" cy="760256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sp>
        <p:nvSpPr>
          <p:cNvPr id="66" name="Прямоугольник 65"/>
          <p:cNvSpPr/>
          <p:nvPr/>
        </p:nvSpPr>
        <p:spPr>
          <a:xfrm>
            <a:off x="655704" y="2492673"/>
            <a:ext cx="8767696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27">
              <a:lnSpc>
                <a:spcPts val="1500"/>
              </a:lnSpc>
            </a:pPr>
            <a:r>
              <a:rPr lang="ru-RU" sz="15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5. Усовершенствовать </a:t>
            </a:r>
            <a:r>
              <a:rPr lang="ru-RU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механизмы нормативного финансирования учреждений</a:t>
            </a:r>
          </a:p>
        </p:txBody>
      </p:sp>
      <p:grpSp>
        <p:nvGrpSpPr>
          <p:cNvPr id="101" name="Группа 100"/>
          <p:cNvGrpSpPr/>
          <p:nvPr/>
        </p:nvGrpSpPr>
        <p:grpSpPr>
          <a:xfrm>
            <a:off x="415042" y="1396537"/>
            <a:ext cx="247386" cy="190500"/>
            <a:chOff x="8848685" y="6466136"/>
            <a:chExt cx="837327" cy="760256"/>
          </a:xfrm>
        </p:grpSpPr>
        <p:pic>
          <p:nvPicPr>
            <p:cNvPr id="102" name="Рисунок 10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103" name="Рисунок 10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436911" y="663664"/>
            <a:ext cx="247386" cy="190500"/>
            <a:chOff x="8848685" y="6466136"/>
            <a:chExt cx="837327" cy="760256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sp>
        <p:nvSpPr>
          <p:cNvPr id="45" name="Скругленный прямоугольник 44"/>
          <p:cNvSpPr/>
          <p:nvPr/>
        </p:nvSpPr>
        <p:spPr>
          <a:xfrm>
            <a:off x="558417" y="4153760"/>
            <a:ext cx="9064623" cy="758282"/>
          </a:xfrm>
          <a:prstGeom prst="roundRect">
            <a:avLst/>
          </a:prstGeom>
          <a:solidFill>
            <a:srgbClr val="F9F6F1"/>
          </a:solidFill>
          <a:ln>
            <a:solidFill>
              <a:srgbClr val="631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ru-RU" sz="15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60400" y="4120727"/>
            <a:ext cx="867912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3">
              <a:defRPr/>
            </a:pPr>
            <a:r>
              <a:rPr lang="ru-RU" sz="15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6.1. Информация на официальных сайтах, официальных страницах в социальных сетях департамента образования и образовательных учреждений регулярно размещается в соответствии с планами публикаций </a:t>
            </a:r>
            <a:endParaRPr lang="ru-RU" sz="15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450227" y="4124651"/>
            <a:ext cx="247386" cy="190500"/>
            <a:chOff x="8848685" y="6466136"/>
            <a:chExt cx="837327" cy="760256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  <p:sp>
        <p:nvSpPr>
          <p:cNvPr id="54" name="Скругленный прямоугольник 53"/>
          <p:cNvSpPr/>
          <p:nvPr/>
        </p:nvSpPr>
        <p:spPr>
          <a:xfrm>
            <a:off x="547508" y="4980671"/>
            <a:ext cx="9075531" cy="539184"/>
          </a:xfrm>
          <a:prstGeom prst="roundRect">
            <a:avLst/>
          </a:prstGeom>
          <a:solidFill>
            <a:srgbClr val="F9F6F1"/>
          </a:solidFill>
          <a:ln>
            <a:solidFill>
              <a:srgbClr val="631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/>
            <a:endParaRPr lang="ru-RU" sz="15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36600" y="4947638"/>
            <a:ext cx="836209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63">
              <a:defRPr/>
            </a:pPr>
            <a:r>
              <a:rPr lang="ru-RU" sz="15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6.2. </a:t>
            </a:r>
            <a:r>
              <a:rPr lang="ru-RU" sz="1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</a:t>
            </a:r>
            <a:r>
              <a:rPr lang="ru-RU" sz="15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 </a:t>
            </a:r>
            <a:r>
              <a:rPr lang="ru-RU" sz="1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вопросы, поступающие от </a:t>
            </a:r>
            <a:r>
              <a:rPr lang="ru-RU" sz="15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томичей</a:t>
            </a:r>
            <a:r>
              <a:rPr lang="ru-RU" sz="15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в социальных сетях, даются оперативные ответы, </a:t>
            </a:r>
            <a:r>
              <a:rPr lang="ru-RU" sz="15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специалистами департамента </a:t>
            </a:r>
            <a:r>
              <a:rPr lang="ru-RU" sz="15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проводятся «прямые эфиры» для населения </a:t>
            </a:r>
            <a:endParaRPr lang="ru-RU" sz="15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439318" y="4951562"/>
            <a:ext cx="247386" cy="190500"/>
            <a:chOff x="8848685" y="6466136"/>
            <a:chExt cx="837327" cy="760256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8685" y="6556426"/>
              <a:ext cx="669966" cy="669966"/>
            </a:xfrm>
            <a:prstGeom prst="rect">
              <a:avLst/>
            </a:prstGeom>
            <a:solidFill>
              <a:srgbClr val="E9D8A3"/>
            </a:solidFill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19" t="10518" b="27096"/>
            <a:stretch/>
          </p:blipFill>
          <p:spPr>
            <a:xfrm>
              <a:off x="9014296" y="6466136"/>
              <a:ext cx="671716" cy="5373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35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10724" y="3843"/>
            <a:ext cx="10173960" cy="5715000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CF2B809-E906-4589-8625-23C9E74B62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384" r="-180"/>
          <a:stretch/>
        </p:blipFill>
        <p:spPr>
          <a:xfrm>
            <a:off x="5146" y="3773053"/>
            <a:ext cx="10184684" cy="19088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r="77794" b="11562"/>
          <a:stretch/>
        </p:blipFill>
        <p:spPr>
          <a:xfrm flipV="1">
            <a:off x="10724" y="5690267"/>
            <a:ext cx="10179537" cy="560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4" t="-12940" b="-2"/>
          <a:stretch/>
        </p:blipFill>
        <p:spPr>
          <a:xfrm>
            <a:off x="16396" y="33080"/>
            <a:ext cx="10184684" cy="1686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B3AC1B-EC40-4700-A636-A52774363CDB}"/>
              </a:ext>
            </a:extLst>
          </p:cNvPr>
          <p:cNvSpPr txBox="1"/>
          <p:nvPr/>
        </p:nvSpPr>
        <p:spPr>
          <a:xfrm>
            <a:off x="31172" y="2169858"/>
            <a:ext cx="63723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61970"/>
            <a:r>
              <a:rPr lang="ru-RU" sz="4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</a:t>
            </a:r>
            <a:r>
              <a:rPr lang="ru-RU" sz="4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НАЧАЛОМ НОВОГО </a:t>
            </a:r>
            <a:endParaRPr lang="ru-RU" sz="4800" b="1" dirty="0">
              <a:solidFill>
                <a:srgbClr val="6E05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defTabSz="761970"/>
            <a:r>
              <a:rPr lang="ru-RU" sz="4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УЧЕБНОГО ГОДА!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2C46D1-C0D0-4366-B4F1-5A7ECF7983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7" r="7049"/>
          <a:stretch/>
        </p:blipFill>
        <p:spPr>
          <a:xfrm>
            <a:off x="5239674" y="385850"/>
            <a:ext cx="2761837" cy="17588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565A26-CA48-4A3D-9A4C-736C25120B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72" y="2040335"/>
            <a:ext cx="3212006" cy="181877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F2C09E2-F107-4DBF-A457-D26901EEE4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t="12348"/>
          <a:stretch/>
        </p:blipFill>
        <p:spPr>
          <a:xfrm>
            <a:off x="5196788" y="3764705"/>
            <a:ext cx="2804723" cy="17076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4BE3A34-990A-4ED3-A1FB-35202A611A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407" y="570281"/>
            <a:ext cx="1634143" cy="12256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BE6DD8-324A-4135-AEF8-60810DA25E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26" y="4099807"/>
            <a:ext cx="1688921" cy="126669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400" y="349313"/>
            <a:ext cx="1981200" cy="114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758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25399" y="-126130"/>
            <a:ext cx="10228768" cy="572682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442471"/>
            <a:ext cx="10228768" cy="205203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86">
              <a:defRPr/>
            </a:pPr>
            <a:endParaRPr lang="ru-RU" sz="51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670" y="791180"/>
            <a:ext cx="7439929" cy="603437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889000">
              <a:spcBef>
                <a:spcPct val="0"/>
              </a:spcBef>
              <a:defRPr/>
            </a:pP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МАГИСТРАЛЬНОЕ НАПРАВЛЕНИЕ «ВОСПИТАНИЕ»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54787" y="1951112"/>
            <a:ext cx="3648419" cy="1747588"/>
            <a:chOff x="454787" y="1951112"/>
            <a:chExt cx="3648419" cy="174758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346200" y="1951112"/>
              <a:ext cx="17988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20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КРИТЕРИЙ</a:t>
              </a:r>
              <a:r>
                <a:rPr lang="ru-RU" sz="16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ru-RU" sz="16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454787" y="2313705"/>
              <a:ext cx="364841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D8AD5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«ОРГАНИЗАЦИЯ ВОСПИТАТЕЛЬНОЙ ДЕЯТЕЛЬНОСТИ»</a:t>
              </a:r>
              <a:endParaRPr lang="ru-RU" sz="2800" b="1" dirty="0">
                <a:solidFill>
                  <a:srgbClr val="D8AD5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226266" y="2748432"/>
            <a:ext cx="205764" cy="211870"/>
            <a:chOff x="1190447" y="2535384"/>
            <a:chExt cx="596258" cy="390546"/>
          </a:xfrm>
          <a:solidFill>
            <a:srgbClr val="781624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cxnSp>
          <p:nvCxnSpPr>
            <p:cNvPr id="51" name="Прямая соединительная линия 50"/>
            <p:cNvCxnSpPr/>
            <p:nvPr/>
          </p:nvCxnSpPr>
          <p:spPr>
            <a:xfrm>
              <a:off x="1190447" y="2672355"/>
              <a:ext cx="228675" cy="253575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V="1">
              <a:off x="1373769" y="2535384"/>
              <a:ext cx="412936" cy="373706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"/>
          <p:cNvGrpSpPr/>
          <p:nvPr/>
        </p:nvGrpSpPr>
        <p:grpSpPr>
          <a:xfrm>
            <a:off x="4775201" y="1888887"/>
            <a:ext cx="5352674" cy="2240700"/>
            <a:chOff x="5061323" y="1888887"/>
            <a:chExt cx="5066551" cy="2240700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5061323" y="2313705"/>
              <a:ext cx="5066551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«УЧЕНИЧЕСКОЕ САМОУПРАВЛЕНИЕ, ВОЛОНТЕРСКОЕ ДВИЖЕНИЕ»</a:t>
              </a:r>
              <a:endParaRPr lang="ru-RU" sz="2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695154" y="1888887"/>
              <a:ext cx="17988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2000" b="1" dirty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ru-RU" sz="20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КРИТЕРИЙ</a:t>
              </a:r>
              <a:r>
                <a:rPr lang="ru-RU" sz="16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ru-RU" sz="16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54671" y="-15702"/>
            <a:ext cx="8659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РОССИИ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43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0" y="2314"/>
            <a:ext cx="10228768" cy="572682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86">
              <a:defRPr/>
            </a:pPr>
            <a:endParaRPr lang="ru-RU" sz="512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25269" y="811821"/>
            <a:ext cx="5974537" cy="923330"/>
            <a:chOff x="246092" y="1195424"/>
            <a:chExt cx="6023685" cy="923330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46092" y="1231657"/>
              <a:ext cx="6023685" cy="865352"/>
            </a:xfrm>
            <a:prstGeom prst="rect">
              <a:avLst/>
            </a:prstGeom>
            <a:solidFill>
              <a:srgbClr val="E7CD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63321" y="1195424"/>
              <a:ext cx="590053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8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Использование государственных символов при </a:t>
              </a:r>
              <a:r>
                <a:rPr lang="ru-RU" sz="1800" b="1" dirty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обучении и </a:t>
              </a:r>
              <a:r>
                <a:rPr lang="ru-RU" sz="18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воспитании </a:t>
              </a:r>
              <a:r>
                <a:rPr lang="ru-RU" sz="18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(«</a:t>
              </a:r>
              <a:r>
                <a:rPr lang="ru-RU" sz="1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критический» показатель</a:t>
              </a:r>
              <a:r>
                <a:rPr lang="ru-RU" sz="16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435604" y="1821442"/>
            <a:ext cx="5984493" cy="952688"/>
          </a:xfrm>
          <a:prstGeom prst="rect">
            <a:avLst/>
          </a:prstGeom>
          <a:solidFill>
            <a:srgbClr val="E7C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29840" y="1863487"/>
            <a:ext cx="57878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Реализация </a:t>
            </a:r>
            <a:r>
              <a:rPr lang="ru-RU" sz="1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рабочей программы воспитания, в том числе для обучающихся с ОВЗ </a:t>
            </a:r>
            <a:r>
              <a:rPr lang="ru-RU" sz="1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(«</a:t>
            </a:r>
            <a:r>
              <a:rPr lang="ru-RU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критический» показатель)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50668" y="2875168"/>
            <a:ext cx="5950305" cy="769219"/>
          </a:xfrm>
          <a:prstGeom prst="rect">
            <a:avLst/>
          </a:prstGeom>
          <a:solidFill>
            <a:srgbClr val="E7C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93350" y="2941712"/>
            <a:ext cx="5734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Реализация </a:t>
            </a:r>
            <a:r>
              <a:rPr lang="ru-RU" sz="1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календарного плана </a:t>
            </a:r>
            <a:r>
              <a:rPr lang="ru-RU" sz="1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воспитательной </a:t>
            </a:r>
            <a:r>
              <a:rPr lang="ru-RU" sz="1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работы </a:t>
            </a:r>
            <a:r>
              <a:rPr lang="ru-RU" sz="1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(«</a:t>
            </a:r>
            <a:r>
              <a:rPr lang="ru-RU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критический» показатель)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11911" y="4583778"/>
            <a:ext cx="6023685" cy="755649"/>
          </a:xfrm>
          <a:prstGeom prst="rect">
            <a:avLst/>
          </a:prstGeom>
          <a:solidFill>
            <a:srgbClr val="E7C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562361" y="4605029"/>
            <a:ext cx="5632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Функционирование </a:t>
            </a:r>
            <a:r>
              <a:rPr lang="ru-RU" sz="1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Совета Родителей </a:t>
            </a:r>
          </a:p>
          <a:p>
            <a:pPr algn="just"/>
            <a:r>
              <a:rPr lang="ru-RU" sz="1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(«</a:t>
            </a:r>
            <a:r>
              <a:rPr lang="ru-RU" sz="1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критический» показатель)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200653" y="762996"/>
            <a:ext cx="313166" cy="243551"/>
            <a:chOff x="982980" y="2535384"/>
            <a:chExt cx="803725" cy="643245"/>
          </a:xfrm>
          <a:solidFill>
            <a:srgbClr val="781624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8" name="Прямоугольник 37"/>
            <p:cNvSpPr/>
            <p:nvPr/>
          </p:nvSpPr>
          <p:spPr>
            <a:xfrm>
              <a:off x="982980" y="2581748"/>
              <a:ext cx="610870" cy="596881"/>
            </a:xfrm>
            <a:prstGeom prst="rect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Прямая соединительная линия 39"/>
            <p:cNvCxnSpPr/>
            <p:nvPr/>
          </p:nvCxnSpPr>
          <p:spPr>
            <a:xfrm>
              <a:off x="1190447" y="2672355"/>
              <a:ext cx="228675" cy="253575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/>
            <p:cNvCxnSpPr/>
            <p:nvPr/>
          </p:nvCxnSpPr>
          <p:spPr>
            <a:xfrm flipV="1">
              <a:off x="1373769" y="2535384"/>
              <a:ext cx="412936" cy="373706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Группа 41"/>
          <p:cNvGrpSpPr/>
          <p:nvPr/>
        </p:nvGrpSpPr>
        <p:grpSpPr>
          <a:xfrm>
            <a:off x="197583" y="1780685"/>
            <a:ext cx="313166" cy="243551"/>
            <a:chOff x="982980" y="2535384"/>
            <a:chExt cx="803725" cy="643245"/>
          </a:xfrm>
          <a:solidFill>
            <a:srgbClr val="781624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3" name="Прямоугольник 42"/>
            <p:cNvSpPr/>
            <p:nvPr/>
          </p:nvSpPr>
          <p:spPr>
            <a:xfrm>
              <a:off x="982980" y="2581748"/>
              <a:ext cx="610870" cy="596881"/>
            </a:xfrm>
            <a:prstGeom prst="rect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4" name="Прямая соединительная линия 43"/>
            <p:cNvCxnSpPr/>
            <p:nvPr/>
          </p:nvCxnSpPr>
          <p:spPr>
            <a:xfrm>
              <a:off x="1190447" y="2672355"/>
              <a:ext cx="228675" cy="253575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V="1">
              <a:off x="1373769" y="2535384"/>
              <a:ext cx="412936" cy="373706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Группа 45"/>
          <p:cNvGrpSpPr/>
          <p:nvPr/>
        </p:nvGrpSpPr>
        <p:grpSpPr>
          <a:xfrm>
            <a:off x="255329" y="2836267"/>
            <a:ext cx="313166" cy="243551"/>
            <a:chOff x="982980" y="2535384"/>
            <a:chExt cx="803725" cy="643245"/>
          </a:xfrm>
          <a:solidFill>
            <a:srgbClr val="781624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7" name="Прямоугольник 46"/>
            <p:cNvSpPr/>
            <p:nvPr/>
          </p:nvSpPr>
          <p:spPr>
            <a:xfrm>
              <a:off x="982980" y="2581748"/>
              <a:ext cx="610870" cy="596881"/>
            </a:xfrm>
            <a:prstGeom prst="rect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Прямая соединительная линия 47"/>
            <p:cNvCxnSpPr/>
            <p:nvPr/>
          </p:nvCxnSpPr>
          <p:spPr>
            <a:xfrm>
              <a:off x="1190447" y="2672355"/>
              <a:ext cx="228675" cy="253575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flipV="1">
              <a:off x="1373769" y="2535384"/>
              <a:ext cx="412936" cy="373706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Группа 49"/>
          <p:cNvGrpSpPr/>
          <p:nvPr/>
        </p:nvGrpSpPr>
        <p:grpSpPr>
          <a:xfrm>
            <a:off x="197583" y="4519476"/>
            <a:ext cx="313166" cy="243551"/>
            <a:chOff x="982980" y="2535384"/>
            <a:chExt cx="803725" cy="643245"/>
          </a:xfrm>
          <a:solidFill>
            <a:srgbClr val="781624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1" name="Прямоугольник 50"/>
            <p:cNvSpPr/>
            <p:nvPr/>
          </p:nvSpPr>
          <p:spPr>
            <a:xfrm>
              <a:off x="982980" y="2581748"/>
              <a:ext cx="610870" cy="596881"/>
            </a:xfrm>
            <a:prstGeom prst="rect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2" name="Прямая соединительная линия 51"/>
            <p:cNvCxnSpPr/>
            <p:nvPr/>
          </p:nvCxnSpPr>
          <p:spPr>
            <a:xfrm>
              <a:off x="1190447" y="2672355"/>
              <a:ext cx="228675" cy="253575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1373769" y="2535384"/>
              <a:ext cx="412936" cy="373706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Группа 53"/>
          <p:cNvGrpSpPr/>
          <p:nvPr/>
        </p:nvGrpSpPr>
        <p:grpSpPr>
          <a:xfrm>
            <a:off x="6500223" y="1967703"/>
            <a:ext cx="3648419" cy="1747588"/>
            <a:chOff x="454787" y="1951112"/>
            <a:chExt cx="3648419" cy="1747588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1450395" y="1951112"/>
              <a:ext cx="159050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20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КРИТЕРИЙ</a:t>
              </a:r>
              <a:r>
                <a:rPr lang="ru-RU" sz="16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ru-RU" sz="16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454787" y="2313705"/>
              <a:ext cx="364841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D8AD5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«ОРГАНИЗАЦИЯ ВОСПИТАТЕЛЬНОЙ ДЕЯТЕЛЬНОСТИ»</a:t>
              </a:r>
              <a:endParaRPr lang="ru-RU" sz="2800" b="1" dirty="0">
                <a:solidFill>
                  <a:srgbClr val="D8AD5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7" name="Прямоугольник 56"/>
          <p:cNvSpPr/>
          <p:nvPr/>
        </p:nvSpPr>
        <p:spPr>
          <a:xfrm>
            <a:off x="425269" y="3734892"/>
            <a:ext cx="5953075" cy="755649"/>
          </a:xfrm>
          <a:prstGeom prst="rect">
            <a:avLst/>
          </a:prstGeom>
          <a:solidFill>
            <a:srgbClr val="E7C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800" b="1" dirty="0" smtClean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советника директора по воспитанию и взаимодействию с детскими общественными объединениями (с 1 сентября 2023 года)</a:t>
            </a:r>
            <a:endParaRPr lang="ru-RU" sz="1800" b="1" dirty="0">
              <a:solidFill>
                <a:srgbClr val="6E051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8" name="Группа 57"/>
          <p:cNvGrpSpPr/>
          <p:nvPr/>
        </p:nvGrpSpPr>
        <p:grpSpPr>
          <a:xfrm>
            <a:off x="228376" y="3692189"/>
            <a:ext cx="313166" cy="243551"/>
            <a:chOff x="982980" y="2535384"/>
            <a:chExt cx="803725" cy="643245"/>
          </a:xfrm>
          <a:solidFill>
            <a:srgbClr val="781624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9" name="Прямоугольник 58"/>
            <p:cNvSpPr/>
            <p:nvPr/>
          </p:nvSpPr>
          <p:spPr>
            <a:xfrm>
              <a:off x="982980" y="2581748"/>
              <a:ext cx="610870" cy="596881"/>
            </a:xfrm>
            <a:prstGeom prst="rect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0" name="Прямая соединительная линия 59"/>
            <p:cNvCxnSpPr/>
            <p:nvPr/>
          </p:nvCxnSpPr>
          <p:spPr>
            <a:xfrm>
              <a:off x="1190447" y="2672355"/>
              <a:ext cx="228675" cy="253575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/>
            <p:cNvCxnSpPr/>
            <p:nvPr/>
          </p:nvCxnSpPr>
          <p:spPr>
            <a:xfrm flipV="1">
              <a:off x="1373769" y="2535384"/>
              <a:ext cx="412936" cy="373706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Прямоугольник 61"/>
          <p:cNvSpPr/>
          <p:nvPr/>
        </p:nvSpPr>
        <p:spPr>
          <a:xfrm>
            <a:off x="154671" y="-15702"/>
            <a:ext cx="8659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РОССИИ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84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0" y="-23060"/>
            <a:ext cx="10228768" cy="572682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86">
              <a:defRPr/>
            </a:pPr>
            <a:endParaRPr lang="ru-RU" sz="51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54671" y="1085984"/>
            <a:ext cx="5799259" cy="923330"/>
          </a:xfrm>
          <a:prstGeom prst="rect">
            <a:avLst/>
          </a:prstGeom>
          <a:ln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Взаимодействие образовательной организации и </a:t>
            </a:r>
            <a:r>
              <a:rPr lang="ru-RU" sz="18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родителей в </a:t>
            </a:r>
            <a:r>
              <a:rPr lang="ru-RU" sz="18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процессе реализации рабочей программы </a:t>
            </a:r>
            <a:r>
              <a:rPr lang="ru-RU" sz="18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воспитания</a:t>
            </a:r>
            <a:endParaRPr lang="ru-RU" sz="1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87886" y="2558511"/>
            <a:ext cx="5806514" cy="923330"/>
          </a:xfrm>
          <a:prstGeom prst="rect">
            <a:avLst/>
          </a:prstGeom>
          <a:ln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школьной символики </a:t>
            </a:r>
            <a:r>
              <a:rPr lang="ru-RU" sz="18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(флаг школы, </a:t>
            </a:r>
            <a:r>
              <a:rPr lang="ru-RU" sz="18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гимн школы</a:t>
            </a:r>
            <a:r>
              <a:rPr lang="ru-RU" sz="18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эмблема </a:t>
            </a:r>
            <a:r>
              <a:rPr lang="ru-RU" sz="18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школы, элементы </a:t>
            </a:r>
            <a:r>
              <a:rPr lang="ru-RU" sz="18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школьного </a:t>
            </a:r>
            <a:r>
              <a:rPr lang="ru-RU" sz="18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костюма и </a:t>
            </a:r>
            <a:r>
              <a:rPr lang="ru-RU" sz="18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т. п.)</a:t>
            </a:r>
            <a:endParaRPr lang="ru-RU" sz="1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5142" y="4026666"/>
            <a:ext cx="5799258" cy="646331"/>
          </a:xfrm>
          <a:prstGeom prst="rect">
            <a:avLst/>
          </a:prstGeom>
          <a:ln>
            <a:solidFill>
              <a:srgbClr val="6E051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8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Реализация программ краеведения </a:t>
            </a:r>
            <a:r>
              <a:rPr lang="ru-RU" sz="18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18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школьного туризма</a:t>
            </a:r>
            <a:endParaRPr lang="ru-RU" sz="1800" b="1" dirty="0">
              <a:solidFill>
                <a:srgbClr val="7F2F2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6316403" y="1966560"/>
            <a:ext cx="3648419" cy="1747588"/>
            <a:chOff x="454787" y="1951112"/>
            <a:chExt cx="3648419" cy="174758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450395" y="1951112"/>
              <a:ext cx="159050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20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КРИТЕРИЙ</a:t>
              </a:r>
              <a:r>
                <a:rPr lang="ru-RU" sz="16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ru-RU" sz="16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454787" y="2313705"/>
              <a:ext cx="364841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D8AD5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«ОРГАНИЗАЦИЯ ВОСПИТАТЕЛЬНОЙ ДЕЯТЕЛЬНОСТИ»</a:t>
              </a:r>
              <a:endParaRPr lang="ru-RU" sz="2800" b="1" dirty="0">
                <a:solidFill>
                  <a:srgbClr val="D8AD5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154671" y="-15702"/>
            <a:ext cx="8659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РОССИИ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907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0" y="1"/>
            <a:ext cx="10228768" cy="5798866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86">
              <a:defRPr/>
            </a:pPr>
            <a:endParaRPr lang="ru-RU" sz="51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8538" y="1389532"/>
            <a:ext cx="6051492" cy="338554"/>
          </a:xfrm>
          <a:prstGeom prst="rect">
            <a:avLst/>
          </a:prstGeom>
          <a:ln>
            <a:solidFill>
              <a:srgbClr val="A3545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</a:t>
            </a:r>
            <a:r>
              <a:rPr lang="ru-RU" sz="16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первичного отделения </a:t>
            </a:r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РДДМ «</a:t>
            </a:r>
            <a:r>
              <a:rPr lang="ru-RU" sz="16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Движение первых» </a:t>
            </a:r>
            <a:endParaRPr lang="ru-RU" sz="1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5788" y="1842569"/>
            <a:ext cx="6073265" cy="584775"/>
          </a:xfrm>
          <a:prstGeom prst="rect">
            <a:avLst/>
          </a:prstGeom>
          <a:ln>
            <a:solidFill>
              <a:srgbClr val="A3545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центра </a:t>
            </a:r>
            <a:r>
              <a:rPr lang="ru-RU" sz="16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детских инициатив</a:t>
            </a:r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ru-RU" sz="16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пространства ученического </a:t>
            </a:r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самоуправления</a:t>
            </a:r>
            <a:endParaRPr lang="ru-RU" sz="1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37805" y="2530386"/>
            <a:ext cx="6091247" cy="584775"/>
          </a:xfrm>
          <a:prstGeom prst="rect">
            <a:avLst/>
          </a:prstGeom>
          <a:ln>
            <a:solidFill>
              <a:srgbClr val="A3545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Участие в реализации </a:t>
            </a:r>
            <a:r>
              <a:rPr lang="ru-RU" sz="16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проекта «Орлята </a:t>
            </a:r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России» (</a:t>
            </a:r>
            <a:r>
              <a:rPr lang="ru-RU" sz="16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при реализации начального общего </a:t>
            </a:r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образования)</a:t>
            </a:r>
            <a:endParaRPr lang="ru-RU" sz="1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17616" y="3229644"/>
            <a:ext cx="6111436" cy="830997"/>
          </a:xfrm>
          <a:prstGeom prst="rect">
            <a:avLst/>
          </a:prstGeom>
          <a:ln>
            <a:solidFill>
              <a:srgbClr val="A3545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</a:t>
            </a:r>
            <a:r>
              <a:rPr lang="ru-RU" sz="16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представительств детских </a:t>
            </a:r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16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молодежных </a:t>
            </a:r>
          </a:p>
          <a:p>
            <a:pPr algn="just"/>
            <a:r>
              <a:rPr lang="ru-RU" sz="16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общественных объединений («</a:t>
            </a:r>
            <a:r>
              <a:rPr lang="ru-RU" sz="1600" b="1" dirty="0" err="1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Юнармия</a:t>
            </a:r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», «</a:t>
            </a:r>
            <a:r>
              <a:rPr lang="ru-RU" sz="16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Большая перемена</a:t>
            </a:r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</a:t>
            </a:r>
            <a:r>
              <a:rPr lang="ru-RU" sz="16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др.)</a:t>
            </a:r>
            <a:endParaRPr lang="ru-RU" sz="1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37805" y="4120467"/>
            <a:ext cx="6072224" cy="830997"/>
          </a:xfrm>
          <a:prstGeom prst="rect">
            <a:avLst/>
          </a:prstGeom>
          <a:ln>
            <a:solidFill>
              <a:srgbClr val="A3545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Участие обучающихся </a:t>
            </a:r>
            <a:r>
              <a:rPr lang="ru-RU" sz="16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волонтерском </a:t>
            </a:r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движении </a:t>
            </a:r>
            <a:r>
              <a:rPr lang="ru-RU" sz="16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(при реализации основного общего и </a:t>
            </a:r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(или) среднего </a:t>
            </a:r>
            <a:r>
              <a:rPr lang="ru-RU" sz="1600" b="1" dirty="0" smtClean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общего образования)</a:t>
            </a:r>
            <a:endParaRPr lang="ru-RU" sz="1600" b="1" dirty="0">
              <a:solidFill>
                <a:srgbClr val="7F2F2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37904" y="626382"/>
            <a:ext cx="6072125" cy="648667"/>
            <a:chOff x="241491" y="1908307"/>
            <a:chExt cx="7326520" cy="64866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241491" y="1908307"/>
              <a:ext cx="7326520" cy="648667"/>
            </a:xfrm>
            <a:prstGeom prst="rect">
              <a:avLst/>
            </a:prstGeom>
            <a:solidFill>
              <a:srgbClr val="E0BE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75318" y="1954901"/>
              <a:ext cx="719269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1600" b="1" dirty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Использование государственных символов при обучении и воспитании 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36778" y="593712"/>
            <a:ext cx="313166" cy="243551"/>
            <a:chOff x="982980" y="2535384"/>
            <a:chExt cx="803725" cy="643245"/>
          </a:xfrm>
          <a:solidFill>
            <a:srgbClr val="781624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1" name="Прямоугольник 30"/>
            <p:cNvSpPr/>
            <p:nvPr/>
          </p:nvSpPr>
          <p:spPr>
            <a:xfrm>
              <a:off x="982980" y="2581748"/>
              <a:ext cx="610870" cy="596881"/>
            </a:xfrm>
            <a:prstGeom prst="rect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190447" y="2672355"/>
              <a:ext cx="228675" cy="253575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V="1">
              <a:off x="1373769" y="2535384"/>
              <a:ext cx="412936" cy="373706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Прямоугольник 6"/>
          <p:cNvSpPr/>
          <p:nvPr/>
        </p:nvSpPr>
        <p:spPr>
          <a:xfrm>
            <a:off x="250370" y="5021300"/>
            <a:ext cx="6078681" cy="338554"/>
          </a:xfrm>
          <a:prstGeom prst="rect">
            <a:avLst/>
          </a:prstGeom>
          <a:ln>
            <a:solidFill>
              <a:srgbClr val="A3545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7F2F2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школьных военно-патриотических клубов</a:t>
            </a:r>
            <a:endParaRPr lang="ru-RU" sz="1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6376003" y="1765790"/>
            <a:ext cx="3773423" cy="2325658"/>
            <a:chOff x="5061323" y="1888887"/>
            <a:chExt cx="5066551" cy="1938068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061323" y="2313705"/>
              <a:ext cx="5066551" cy="1513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«УЧЕНИЧЕСКОЕ САМОУПРАВЛЕНИЕ, ВОЛОНТЕРСКОЕ ДВИЖЕНИЕ»</a:t>
              </a:r>
              <a:endParaRPr lang="ru-RU" sz="2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604157" y="1888887"/>
              <a:ext cx="2241947" cy="333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ru-RU" sz="20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КРИТЕРИЙ</a:t>
              </a:r>
              <a:r>
                <a:rPr lang="ru-RU" sz="16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ru-RU" sz="16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154671" y="-15702"/>
            <a:ext cx="8659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РОССИИ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56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0" y="3848"/>
            <a:ext cx="10228768" cy="572682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600699"/>
            <a:ext cx="10228768" cy="46975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47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671" y="662032"/>
            <a:ext cx="7439929" cy="521285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МАГИСТРАЛЬНОЕ НАПРАВЛЕНИЕ «ВОСПИТАНИЕ»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61927" y="4608088"/>
            <a:ext cx="9878330" cy="600228"/>
            <a:chOff x="154670" y="4884111"/>
            <a:chExt cx="9878330" cy="600228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54670" y="4895303"/>
              <a:ext cx="9878330" cy="589036"/>
            </a:xfrm>
            <a:prstGeom prst="rect">
              <a:avLst/>
            </a:prstGeom>
            <a:solidFill>
              <a:srgbClr val="E7CD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54670" y="4884111"/>
              <a:ext cx="98422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514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E051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ПРИ НУЛЕВОМ ЗНАЧЕНИИ ХОТЯ БЫ ОДНОГО ИЗ «КРИТИЧЕСКИХ» ПОКАЗАТЕЛЕЙ РЕЗУЛЬТАТ ПО ДАННОМУ НАПРАВЛЕНИЮ ОБНУЛЯЕТСЯ, УРОВЕНЬ СООТВЕТСТВИЯ – «НИЖЕ БАЗОВОГО»</a:t>
              </a:r>
              <a:endPara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6E051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BBF5E71-0466-47E7-A936-AA9F99E909E3}"/>
              </a:ext>
            </a:extLst>
          </p:cNvPr>
          <p:cNvSpPr txBox="1"/>
          <p:nvPr/>
        </p:nvSpPr>
        <p:spPr>
          <a:xfrm>
            <a:off x="1328196" y="2027867"/>
            <a:ext cx="7572375" cy="2172385"/>
          </a:xfrm>
          <a:prstGeom prst="rect">
            <a:avLst/>
          </a:prstGeom>
          <a:noFill/>
          <a:ln w="12700">
            <a:solidFill>
              <a:srgbClr val="6E0512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4670" y="1333056"/>
            <a:ext cx="4010930" cy="258097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РАСПРЕДЕЛЕНИЕ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ПО УРОВНЯМ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81AE280-51E9-442C-9F0F-CEA7C68C8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600" y="2144563"/>
            <a:ext cx="7239000" cy="193899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54671" y="-15702"/>
            <a:ext cx="8659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РОССИИ</a:t>
            </a: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»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7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141" r="39475" b="15073"/>
          <a:stretch/>
        </p:blipFill>
        <p:spPr>
          <a:xfrm>
            <a:off x="-25399" y="-126130"/>
            <a:ext cx="10228768" cy="5726829"/>
          </a:xfrm>
          <a:prstGeom prst="rect">
            <a:avLst/>
          </a:prstGeom>
          <a:solidFill>
            <a:srgbClr val="6E0512"/>
          </a:solidFill>
          <a:ln w="28575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54671" y="-15702"/>
            <a:ext cx="8305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786">
              <a:defRPr/>
            </a:pPr>
            <a:r>
              <a:rPr lang="ru-RU" sz="2800" b="1" dirty="0" smtClean="0">
                <a:solidFill>
                  <a:srgbClr val="63121E"/>
                </a:solidFill>
                <a:latin typeface="Cambria" panose="02040503050406030204" pitchFamily="18" charset="0"/>
              </a:rPr>
              <a:t>ПРОЕКТ «ШКОЛА МИНПРОСВЕЩЕНИЯ РОСИИ</a:t>
            </a:r>
            <a:endParaRPr lang="ru-RU" sz="2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95" b="43952"/>
          <a:stretch/>
        </p:blipFill>
        <p:spPr>
          <a:xfrm flipV="1">
            <a:off x="0" y="524215"/>
            <a:ext cx="10170386" cy="457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55103" y="33937"/>
            <a:ext cx="247035" cy="4568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/>
          <a:srcRect r="77794" b="11562"/>
          <a:stretch/>
        </p:blipFill>
        <p:spPr>
          <a:xfrm>
            <a:off x="357" y="5647675"/>
            <a:ext cx="10179537" cy="5609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-25399" y="5442471"/>
            <a:ext cx="10228768" cy="205203"/>
          </a:xfrm>
          <a:prstGeom prst="rect">
            <a:avLst/>
          </a:prstGeom>
          <a:solidFill>
            <a:srgbClr val="6B1420"/>
          </a:solidFill>
          <a:ln>
            <a:solidFill>
              <a:srgbClr val="D8D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786">
              <a:defRPr/>
            </a:pPr>
            <a:endParaRPr lang="ru-RU" sz="512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4670" y="791180"/>
            <a:ext cx="7439929" cy="603437"/>
          </a:xfrm>
          <a:prstGeom prst="rect">
            <a:avLst/>
          </a:prstGeom>
          <a:solidFill>
            <a:srgbClr val="6B1420">
              <a:alpha val="74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889000">
              <a:spcBef>
                <a:spcPct val="0"/>
              </a:spcBef>
              <a:defRPr/>
            </a:pPr>
            <a:r>
              <a:rPr lang="ru-RU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МАГИСТРАЛЬНОЕ НАПРАВЛЕНИЕ «ТВОРЧЕСТВО»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90512" y="1951112"/>
            <a:ext cx="4606536" cy="940408"/>
            <a:chOff x="390512" y="1951112"/>
            <a:chExt cx="4606536" cy="94040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346200" y="1951112"/>
              <a:ext cx="17988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20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КРИТЕРИЙ</a:t>
              </a:r>
              <a:r>
                <a:rPr lang="ru-RU" sz="16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ru-RU" sz="16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90512" y="2368300"/>
              <a:ext cx="46065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«РАЗВИТИЕ ТАЛАНТОВ»</a:t>
              </a:r>
              <a:endParaRPr lang="ru-RU" sz="28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226266" y="2748432"/>
            <a:ext cx="205764" cy="211870"/>
            <a:chOff x="1190447" y="2535384"/>
            <a:chExt cx="596258" cy="390546"/>
          </a:xfrm>
          <a:solidFill>
            <a:srgbClr val="781624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cxnSp>
          <p:nvCxnSpPr>
            <p:cNvPr id="51" name="Прямая соединительная линия 50"/>
            <p:cNvCxnSpPr/>
            <p:nvPr/>
          </p:nvCxnSpPr>
          <p:spPr>
            <a:xfrm>
              <a:off x="1190447" y="2672355"/>
              <a:ext cx="228675" cy="253575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 flipV="1">
              <a:off x="1373769" y="2535384"/>
              <a:ext cx="412936" cy="373706"/>
            </a:xfrm>
            <a:prstGeom prst="line">
              <a:avLst/>
            </a:prstGeom>
            <a:grpFill/>
            <a:ln w="381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"/>
          <p:cNvGrpSpPr/>
          <p:nvPr/>
        </p:nvGrpSpPr>
        <p:grpSpPr>
          <a:xfrm>
            <a:off x="5061323" y="1888887"/>
            <a:ext cx="5066551" cy="1378925"/>
            <a:chOff x="5061323" y="1888887"/>
            <a:chExt cx="5066551" cy="137892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5061323" y="2313705"/>
              <a:ext cx="506655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D8AD5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«ШКОЛЬНЫЕ ТВОРЧЕСКИЕ ОБЪЕДИНЕНИЯ»</a:t>
              </a:r>
              <a:endParaRPr lang="ru-RU" sz="2800" b="1" dirty="0">
                <a:solidFill>
                  <a:srgbClr val="D8AD5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6695154" y="1888887"/>
              <a:ext cx="179889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defRPr/>
              </a:pPr>
              <a:r>
                <a:rPr lang="ru-RU" sz="2000" b="1" dirty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ru-RU" sz="20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КРИТЕРИЙ</a:t>
              </a:r>
              <a:r>
                <a:rPr lang="ru-RU" sz="1600" b="1" dirty="0" smtClean="0">
                  <a:solidFill>
                    <a:srgbClr val="6E051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ru-RU" sz="1600" b="1" dirty="0">
                <a:solidFill>
                  <a:srgbClr val="6E051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710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9639</TotalTime>
  <Words>2491</Words>
  <Application>Microsoft Office PowerPoint</Application>
  <PresentationFormat>Произвольный</PresentationFormat>
  <Paragraphs>322</Paragraphs>
  <Slides>34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Cambria</vt:lpstr>
      <vt:lpstr>Tahoma</vt:lpstr>
      <vt:lpstr>Druk Cyr</vt:lpstr>
      <vt:lpstr>Times New Roman</vt:lpstr>
      <vt:lpstr>Calibri</vt:lpstr>
      <vt:lpstr>Bahnschrift</vt:lpstr>
      <vt:lpstr>Neue Machina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Методист</dc:creator>
  <cp:lastModifiedBy>Татьяна Николаевна Бовкун</cp:lastModifiedBy>
  <cp:revision>597</cp:revision>
  <dcterms:created xsi:type="dcterms:W3CDTF">2023-01-13T17:17:54Z</dcterms:created>
  <dcterms:modified xsi:type="dcterms:W3CDTF">2023-09-04T08:51:11Z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2023-01-13T00:00:00Z</vt:filetime>
  </property>
  <property fmtid="{D5CDD505-2E9C-101B-9397-08002B2CF9AE}" pid="3" name="Creator">
    <vt:lpwstr>Adobe Illustrator 26.4 (Macintosh)</vt:lpwstr>
  </property>
  <property fmtid="{D5CDD505-2E9C-101B-9397-08002B2CF9AE}" pid="4" name="LastSaved">
    <vt:filetime>2023-01-13T00:00:00Z</vt:filetime>
  </property>
</Properties>
</file>