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08" r:id="rId2"/>
    <p:sldId id="305" r:id="rId3"/>
    <p:sldId id="331" r:id="rId4"/>
    <p:sldId id="332" r:id="rId5"/>
    <p:sldId id="339" r:id="rId6"/>
    <p:sldId id="338" r:id="rId7"/>
    <p:sldId id="330" r:id="rId8"/>
    <p:sldId id="313" r:id="rId9"/>
    <p:sldId id="334" r:id="rId10"/>
    <p:sldId id="335" r:id="rId11"/>
    <p:sldId id="336" r:id="rId12"/>
    <p:sldId id="337" r:id="rId13"/>
    <p:sldId id="340" r:id="rId14"/>
    <p:sldId id="301" r:id="rId15"/>
  </p:sldIdLst>
  <p:sldSz cx="20104100" cy="11309350"/>
  <p:notesSz cx="20104100" cy="1130935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Druk Cyr" charset="-52"/>
      <p:regular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ла Ивановна Тимофеева" initials="АИТ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420"/>
    <a:srgbClr val="6E0512"/>
    <a:srgbClr val="B59552"/>
    <a:srgbClr val="EEF0EB"/>
    <a:srgbClr val="017371"/>
    <a:srgbClr val="F8F4EE"/>
    <a:srgbClr val="E2D7C5"/>
    <a:srgbClr val="E9D8A3"/>
    <a:srgbClr val="36321E"/>
    <a:srgbClr val="4A4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5128" autoAdjust="0"/>
  </p:normalViewPr>
  <p:slideViewPr>
    <p:cSldViewPr>
      <p:cViewPr varScale="1">
        <p:scale>
          <a:sx n="37" d="100"/>
          <a:sy n="37" d="100"/>
        </p:scale>
        <p:origin x="66" y="2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121C4-E912-4DA6-BB21-141D2DC65E2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C6C54-3A1F-4353-8C1F-CAD89D6ED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2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95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37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37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37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37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0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3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3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37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37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37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94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94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3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8D7F492D-5576-4E65-8B3D-B0BDBA839CF1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E0D2B5F6-A29D-4F0F-8014-4ECBE4077D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16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huravlik.org/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jpg"/><Relationship Id="rId7" Type="http://schemas.openxmlformats.org/officeDocument/2006/relationships/image" Target="../media/image10.pn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19.jpeg"/><Relationship Id="rId5" Type="http://schemas.openxmlformats.org/officeDocument/2006/relationships/image" Target="../media/image15.png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95"/>
            <a:ext cx="20104100" cy="11373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8" t="14374" r="29153" b="8305"/>
          <a:stretch/>
        </p:blipFill>
        <p:spPr>
          <a:xfrm>
            <a:off x="14380607" y="349792"/>
            <a:ext cx="5516283" cy="5410200"/>
          </a:xfrm>
          <a:prstGeom prst="ellipse">
            <a:avLst/>
          </a:prstGeom>
          <a:ln>
            <a:solidFill>
              <a:srgbClr val="6B142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02265" y="3681218"/>
            <a:ext cx="139389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Совещание</a:t>
            </a:r>
          </a:p>
          <a:p>
            <a:pPr algn="ctr"/>
            <a:r>
              <a:rPr lang="ru-RU" sz="4400" b="1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вопросам организации профилактической работы в 2023-2024 учебном году</a:t>
            </a:r>
            <a:endParaRPr lang="ru-RU" sz="6000" b="1" dirty="0">
              <a:solidFill>
                <a:srgbClr val="6B14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2374" y="532576"/>
            <a:ext cx="9584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МУНИЦИПАЛЬНОЕ АВТОНОМНОЕ УЧРЕЖДЕНИЕ</a:t>
            </a:r>
          </a:p>
          <a:p>
            <a:pPr algn="just"/>
            <a:r>
              <a:rPr lang="ru-RU" sz="3200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ИНФОРМАЦИОННО-МЕТОДИЧЕСКИЙ ЦЕНТР</a:t>
            </a:r>
            <a:endParaRPr lang="ru-RU" sz="3200" dirty="0">
              <a:solidFill>
                <a:srgbClr val="6B14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4040" y="7483475"/>
            <a:ext cx="10110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Тимофеева Алла Ивановна, </a:t>
            </a:r>
            <a:r>
              <a:rPr lang="ru-RU" sz="3200" i="1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методист по детской и подростковой психологии МАУ ИМЦ г. Томска, главный внештатный психолог г. Томска</a:t>
            </a:r>
            <a:endParaRPr lang="ru-RU" sz="3200" i="1" dirty="0">
              <a:solidFill>
                <a:srgbClr val="6B14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1824" y="9782642"/>
            <a:ext cx="4254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1737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 сентября 2023 г.</a:t>
            </a:r>
            <a:endParaRPr lang="ru-RU" sz="3200" b="1" dirty="0">
              <a:solidFill>
                <a:srgbClr val="6B14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130725"/>
            <a:ext cx="2305050" cy="188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" y="-441325"/>
            <a:ext cx="20104100" cy="11750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25182" r="14433" b="22166"/>
          <a:stretch/>
        </p:blipFill>
        <p:spPr>
          <a:xfrm>
            <a:off x="17138650" y="244475"/>
            <a:ext cx="2520244" cy="14478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08450" y="109"/>
            <a:ext cx="13411200" cy="1354217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«Алгоритм сопровождения …..</a:t>
            </a:r>
            <a:br>
              <a:rPr lang="ru-RU" sz="44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</a:br>
            <a:r>
              <a:rPr lang="ru-RU" sz="44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 детей ветеранов (участников) СВО»</a:t>
            </a:r>
            <a:endParaRPr lang="ru-RU" sz="4400" b="1" dirty="0">
              <a:solidFill>
                <a:srgbClr val="6E051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03250" y="2301875"/>
            <a:ext cx="19041411" cy="6647974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Ресурсы для обращения за психологической помощью: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Горячая линия кризисной психологической помощи: </a:t>
            </a: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8 (800) 600-31-14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Общероссийская горячая линия детского телефона доверия: </a:t>
            </a: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8 (800) 2000-122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Круглосуточная экстренная психологическая помощь МЧС России: </a:t>
            </a:r>
          </a:p>
          <a:p>
            <a:pPr algn="just"/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8 (495) 989-50-50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;</a:t>
            </a:r>
          </a:p>
          <a:p>
            <a:pPr algn="just"/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2. Примерный протокол стандартизированного (</a:t>
            </a:r>
            <a:r>
              <a:rPr lang="ru-RU" sz="3600" dirty="0" err="1" smtClean="0">
                <a:solidFill>
                  <a:srgbClr val="6E0512"/>
                </a:solidFill>
                <a:latin typeface="Century Gothic" panose="020B0502020202020204" pitchFamily="34" charset="0"/>
              </a:rPr>
              <a:t>нестандартизированного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) наблюдения за детьми ветеранов (участников) СВО.</a:t>
            </a:r>
          </a:p>
          <a:p>
            <a:pPr algn="just"/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3. Рекомендации педагогическим работникам «Об особенностях взаимодействия с детьми ветеранов (участников) СВО при пережитой ими острой фазе утраты на разных возрастных этапах».</a:t>
            </a:r>
          </a:p>
          <a:p>
            <a:pPr algn="just"/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4.  Рекомендации педагогу в ситуации кризисного состояния обучающихся. </a:t>
            </a:r>
          </a:p>
          <a:p>
            <a:pPr marL="514350" indent="-514350">
              <a:buAutoNum type="arabicPeriod"/>
            </a:pPr>
            <a:endParaRPr lang="ru-RU" sz="3600" dirty="0">
              <a:solidFill>
                <a:srgbClr val="6E051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5355" y="-746125"/>
            <a:ext cx="20104100" cy="11373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25182" r="14433" b="22166"/>
          <a:stretch/>
        </p:blipFill>
        <p:spPr>
          <a:xfrm>
            <a:off x="17138650" y="244475"/>
            <a:ext cx="2520244" cy="14478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6050" y="549276"/>
            <a:ext cx="13411200" cy="110799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Ресурсы помощи </a:t>
            </a:r>
            <a:b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</a:b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детям и семьям ветеранов (участников) СВО в г. Томске</a:t>
            </a:r>
            <a:endParaRPr lang="ru-RU" sz="3600" b="1" dirty="0">
              <a:solidFill>
                <a:srgbClr val="6E051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03250" y="2301875"/>
            <a:ext cx="19041411" cy="4431983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Фонд «Защитники Отечества»  - 8 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(382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) 251-03-33.</a:t>
            </a:r>
          </a:p>
          <a:p>
            <a:pPr marL="742950" indent="-742950">
              <a:buAutoNum type="arabicPeriod"/>
            </a:pP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Российский Красный Крест Томское областное отделение: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8-901-611-16-41;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8-952-882-42-80.</a:t>
            </a:r>
          </a:p>
          <a:p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3. МАУ «Центр  профилактики и социальной адаптации «Семья» - 72-02-09.</a:t>
            </a:r>
          </a:p>
          <a:p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4. Центр профилактики </a:t>
            </a:r>
            <a:r>
              <a:rPr lang="ru-RU" sz="3600" dirty="0" err="1" smtClean="0">
                <a:solidFill>
                  <a:srgbClr val="6E0512"/>
                </a:solidFill>
                <a:latin typeface="Century Gothic" panose="020B0502020202020204" pitchFamily="34" charset="0"/>
              </a:rPr>
              <a:t>девиантного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 поведения  детей и подростков «Альтернатива» МБОУ ДО </a:t>
            </a:r>
            <a:r>
              <a:rPr lang="ru-RU" sz="3600" dirty="0" err="1" smtClean="0">
                <a:solidFill>
                  <a:srgbClr val="6E0512"/>
                </a:solidFill>
                <a:latin typeface="Century Gothic" panose="020B0502020202020204" pitchFamily="34" charset="0"/>
              </a:rPr>
              <a:t>ДДиЮ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 «Факел» - 99-26-86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5. Центр поддержки семьи ТГПУ – 311-256. Томск, ул. Герцена, 66, каб.110</a:t>
            </a:r>
            <a:endParaRPr lang="ru-RU" sz="3600" dirty="0">
              <a:solidFill>
                <a:srgbClr val="6E051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" y="0"/>
            <a:ext cx="20104100" cy="11674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25182" r="14433" b="22166"/>
          <a:stretch/>
        </p:blipFill>
        <p:spPr>
          <a:xfrm>
            <a:off x="17138650" y="244475"/>
            <a:ext cx="2520244" cy="14478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8850" y="549276"/>
            <a:ext cx="13868400" cy="1107996"/>
          </a:xfrm>
        </p:spPr>
        <p:txBody>
          <a:bodyPr/>
          <a:lstStyle/>
          <a:p>
            <a:pPr algn="ctr"/>
            <a:r>
              <a:rPr lang="ru-RU" sz="3600" b="1" dirty="0" err="1" smtClean="0">
                <a:solidFill>
                  <a:srgbClr val="6E0512"/>
                </a:solidFill>
                <a:latin typeface="Century Gothic" panose="020B0502020202020204" pitchFamily="34" charset="0"/>
              </a:rPr>
              <a:t>Антибуллинговая</a:t>
            </a: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 программа для школ</a:t>
            </a:r>
            <a:b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</a:b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проект «Травли  </a:t>
            </a:r>
            <a:r>
              <a:rPr lang="en-US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NET</a:t>
            </a: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»</a:t>
            </a:r>
            <a:r>
              <a:rPr lang="ru-RU" sz="3600" b="1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(АНО БО «Журавлик»)</a:t>
            </a:r>
            <a:endParaRPr lang="ru-RU" sz="3600" b="1" dirty="0">
              <a:solidFill>
                <a:srgbClr val="6E051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36650" y="2922063"/>
            <a:ext cx="15464514" cy="7755969"/>
          </a:xfrm>
        </p:spPr>
        <p:txBody>
          <a:bodyPr/>
          <a:lstStyle/>
          <a:p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Программа состоит из 5 блоков: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Вводный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модуль;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Подготовка взрослых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к реализации программы</a:t>
            </a: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 err="1" smtClean="0">
                <a:solidFill>
                  <a:srgbClr val="6E0512"/>
                </a:solidFill>
                <a:latin typeface="Century Gothic" panose="020B0502020202020204" pitchFamily="34" charset="0"/>
              </a:rPr>
              <a:t>Антибуллинговая</a:t>
            </a: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хартия;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Классные часы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для учеников</a:t>
            </a: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 err="1" smtClean="0">
                <a:solidFill>
                  <a:srgbClr val="6E0512"/>
                </a:solidFill>
                <a:latin typeface="Century Gothic" panose="020B0502020202020204" pitchFamily="34" charset="0"/>
              </a:rPr>
              <a:t>Антибуллинговый</a:t>
            </a: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марафон.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3600" b="1" dirty="0">
              <a:solidFill>
                <a:srgbClr val="6E0512"/>
              </a:solidFill>
              <a:latin typeface="Century Gothic" panose="020B0502020202020204" pitchFamily="34" charset="0"/>
            </a:endParaRPr>
          </a:p>
          <a:p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Кому полезна программа: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родителям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школьников;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учителям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и педагогам</a:t>
            </a: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администрации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школ.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3600" dirty="0">
              <a:solidFill>
                <a:srgbClr val="6E0512"/>
              </a:solidFill>
              <a:latin typeface="Century Gothic" panose="020B0502020202020204" pitchFamily="34" charset="0"/>
            </a:endParaRPr>
          </a:p>
          <a:p>
            <a:r>
              <a:rPr lang="en-GB" sz="3600" dirty="0">
                <a:solidFill>
                  <a:srgbClr val="6E0512"/>
                </a:solidFill>
                <a:latin typeface="Century Gothic" panose="020B0502020202020204" pitchFamily="34" charset="0"/>
                <a:hlinkClick r:id="rId5"/>
              </a:rPr>
              <a:t>https://zhuravlik.org</a:t>
            </a:r>
            <a:r>
              <a:rPr lang="en-GB" sz="3600" dirty="0" smtClean="0">
                <a:solidFill>
                  <a:srgbClr val="6E0512"/>
                </a:solidFill>
                <a:latin typeface="Century Gothic" panose="020B0502020202020204" pitchFamily="34" charset="0"/>
                <a:hlinkClick r:id="rId5"/>
              </a:rPr>
              <a:t>/</a:t>
            </a:r>
            <a:endParaRPr lang="ru-RU" sz="3600" dirty="0" smtClean="0">
              <a:solidFill>
                <a:srgbClr val="6E0512"/>
              </a:solidFill>
              <a:latin typeface="Century Gothic" panose="020B0502020202020204" pitchFamily="34" charset="0"/>
            </a:endParaRPr>
          </a:p>
          <a:p>
            <a:endParaRPr lang="ru-RU" sz="3600" dirty="0">
              <a:solidFill>
                <a:srgbClr val="6E051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" y="0"/>
            <a:ext cx="20104100" cy="11674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25182" r="14433" b="22166"/>
          <a:stretch/>
        </p:blipFill>
        <p:spPr>
          <a:xfrm>
            <a:off x="17138650" y="244475"/>
            <a:ext cx="2520244" cy="14478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8850" y="549276"/>
            <a:ext cx="13868400" cy="166199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Реабилитационная программа для подростков, находящихся  в конфликте «</a:t>
            </a:r>
            <a:r>
              <a:rPr lang="en-US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Restart</a:t>
            </a: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 2.0»</a:t>
            </a:r>
            <a:b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</a:b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(АНО «Ресурсный центр «Согласие»</a:t>
            </a:r>
            <a:endParaRPr lang="ru-RU" sz="3600" b="1" dirty="0">
              <a:solidFill>
                <a:srgbClr val="6E051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36650" y="2922063"/>
            <a:ext cx="10744200" cy="7201972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Трек «С»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 («Счастье» – для детей в конфликте с Самим 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С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обой). Вошли в проект дети из ООУ № 5, 16 (5), 18 (1), 32 (1), 44 (1), 55 (1), 56 (3).</a:t>
            </a:r>
          </a:p>
          <a:p>
            <a:pPr marL="742950" indent="-742950">
              <a:buAutoNum type="arabicPeriod"/>
            </a:pP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Треки «О» и «З»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(«Общение» и «Забота» – для детей в конфликте с Окружением и Законом). Идет набор  в группы из ОУ №№ 3, 5, 12, 13, 25, 26, 28, 36, 37, 39, 40, 41, 54, 38, 50,  </a:t>
            </a:r>
          </a:p>
          <a:p>
            <a:endParaRPr lang="ru-RU" sz="3600" dirty="0">
              <a:solidFill>
                <a:srgbClr val="6E0512"/>
              </a:solidFill>
              <a:latin typeface="Century Gothic" panose="020B0502020202020204" pitchFamily="34" charset="0"/>
            </a:endParaRPr>
          </a:p>
          <a:p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Руководитель проекта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ru-RU" sz="3600" dirty="0" err="1" smtClean="0">
                <a:solidFill>
                  <a:srgbClr val="6E0512"/>
                </a:solidFill>
                <a:latin typeface="Century Gothic" panose="020B0502020202020204" pitchFamily="34" charset="0"/>
              </a:rPr>
              <a:t>Пучкина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 Юлия Александровна:</a:t>
            </a:r>
          </a:p>
          <a:p>
            <a:r>
              <a:rPr lang="ru-RU" sz="36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8-913-840-08-97</a:t>
            </a:r>
            <a:endParaRPr lang="ru-RU" sz="3600" b="1" dirty="0">
              <a:solidFill>
                <a:srgbClr val="6E051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783" y="2149475"/>
            <a:ext cx="6711244" cy="915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3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141" r="39475" b="15073"/>
          <a:stretch/>
        </p:blipFill>
        <p:spPr>
          <a:xfrm>
            <a:off x="0" y="-227899"/>
            <a:ext cx="20104101" cy="11309349"/>
          </a:xfrm>
          <a:prstGeom prst="rect">
            <a:avLst/>
          </a:prstGeom>
          <a:ln w="28575">
            <a:noFill/>
          </a:ln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95" b="43952"/>
          <a:stretch/>
        </p:blipFill>
        <p:spPr>
          <a:xfrm>
            <a:off x="-1588" y="10981631"/>
            <a:ext cx="20104100" cy="138896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-1588" y="11186086"/>
            <a:ext cx="20104100" cy="123264"/>
          </a:xfrm>
          <a:prstGeom prst="rect">
            <a:avLst/>
          </a:prstGeom>
          <a:solidFill>
            <a:srgbClr val="6B1420"/>
          </a:solidFill>
          <a:ln>
            <a:solidFill>
              <a:srgbClr val="D8D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376770" y="2761737"/>
            <a:ext cx="110107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Тимофеева Алла Ивановна</a:t>
            </a:r>
            <a:r>
              <a:rPr lang="ru-RU" sz="3200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начальник отдела, методист по детской и подростковой психологии МАУ ИМЦ, Главный внештатный психолог г. Томска</a:t>
            </a:r>
            <a:endParaRPr lang="ru-RU" sz="3200" dirty="0">
              <a:solidFill>
                <a:srgbClr val="6B14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456" y="1934541"/>
            <a:ext cx="4076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КОНТАКТЫ</a:t>
            </a:r>
            <a:r>
              <a:rPr lang="ru-RU" sz="4400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554191" y="4843630"/>
            <a:ext cx="7141368" cy="1077218"/>
            <a:chOff x="7658099" y="4899364"/>
            <a:chExt cx="7141368" cy="10772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099" y="4971515"/>
              <a:ext cx="756079" cy="629728"/>
            </a:xfrm>
            <a:prstGeom prst="rect">
              <a:avLst/>
            </a:prstGeom>
            <a:solidFill>
              <a:srgbClr val="B59552"/>
            </a:solidFill>
          </p:spPr>
        </p:pic>
        <p:sp>
          <p:nvSpPr>
            <p:cNvPr id="12" name="TextBox 11"/>
            <p:cNvSpPr txBox="1"/>
            <p:nvPr/>
          </p:nvSpPr>
          <p:spPr>
            <a:xfrm>
              <a:off x="8599632" y="4899364"/>
              <a:ext cx="61998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6B14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Раб. 43-05-32</a:t>
              </a:r>
            </a:p>
            <a:p>
              <a:r>
                <a:rPr lang="ru-RU" sz="3200" dirty="0" smtClean="0">
                  <a:solidFill>
                    <a:srgbClr val="6B14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Сот. 8-913-883-73-75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466532" y="6214365"/>
            <a:ext cx="8872164" cy="716987"/>
            <a:chOff x="7573242" y="5985170"/>
            <a:chExt cx="6366638" cy="71698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3242" y="6037625"/>
              <a:ext cx="564205" cy="664532"/>
            </a:xfrm>
            <a:prstGeom prst="rect">
              <a:avLst/>
            </a:prstGeom>
            <a:solidFill>
              <a:srgbClr val="B59552"/>
            </a:solidFill>
          </p:spPr>
        </p:pic>
        <p:sp>
          <p:nvSpPr>
            <p:cNvPr id="13" name="TextBox 12"/>
            <p:cNvSpPr txBox="1"/>
            <p:nvPr/>
          </p:nvSpPr>
          <p:spPr>
            <a:xfrm>
              <a:off x="8271667" y="5985170"/>
              <a:ext cx="5668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B14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r>
                <a:rPr lang="en-US" sz="3200" dirty="0" smtClean="0">
                  <a:solidFill>
                    <a:srgbClr val="6B142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lla.timofeewa2013@yandex.ru</a:t>
              </a:r>
              <a:endParaRPr lang="ru-RU" sz="3200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347094" y="7335594"/>
            <a:ext cx="7786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Социальные сети МАУ ИМЦ: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25182" r="14433" b="22166"/>
          <a:stretch/>
        </p:blipFill>
        <p:spPr>
          <a:xfrm>
            <a:off x="17062450" y="168275"/>
            <a:ext cx="2520244" cy="1447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33909" y="167840"/>
            <a:ext cx="10661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МУНИЦИПАЛЬНОЕ АВТОНОМНОЕ УЧРЕЖДЕНИЕ</a:t>
            </a:r>
          </a:p>
          <a:p>
            <a:pPr algn="ctr"/>
            <a:r>
              <a:rPr lang="ru-RU" sz="3200" b="1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ИНФОРМАЦИОННО-МЕТОДИЧЕСКИЙ ЦЕНТР</a:t>
            </a:r>
            <a:endParaRPr lang="ru-RU" sz="3200" b="1" dirty="0">
              <a:solidFill>
                <a:srgbClr val="6B14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130725"/>
            <a:ext cx="2305050" cy="18809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26" y="8290900"/>
            <a:ext cx="2371344" cy="23713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62" y="8301900"/>
            <a:ext cx="2359198" cy="23493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009" y="8313242"/>
            <a:ext cx="2405378" cy="23490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94" y="2936967"/>
            <a:ext cx="3486956" cy="36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4106"/>
            <a:ext cx="20104100" cy="11373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25182" r="14433" b="22166"/>
          <a:stretch/>
        </p:blipFill>
        <p:spPr>
          <a:xfrm>
            <a:off x="17138650" y="244475"/>
            <a:ext cx="2520244" cy="14478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0850" y="549276"/>
            <a:ext cx="12877800" cy="1142999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Мониторинг деятельности школьных служб медиации (примирения)  в ООУ г. Томска за 2022-2023 уч. год</a:t>
            </a:r>
            <a:r>
              <a:rPr lang="ru-RU" sz="3200" b="1" dirty="0">
                <a:solidFill>
                  <a:srgbClr val="6E0512"/>
                </a:solidFill>
                <a:latin typeface="Century Gothic" panose="020B0502020202020204" pitchFamily="34" charset="0"/>
              </a:rPr>
              <a:t/>
            </a:r>
            <a:br>
              <a:rPr lang="ru-RU" sz="3200" b="1" dirty="0">
                <a:solidFill>
                  <a:srgbClr val="6E0512"/>
                </a:solidFill>
                <a:latin typeface="Century Gothic" panose="020B0502020202020204" pitchFamily="34" charset="0"/>
              </a:rPr>
            </a:br>
            <a:endParaRPr lang="ru-RU" sz="3200" b="1" dirty="0">
              <a:solidFill>
                <a:srgbClr val="6E051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30009" y="1768690"/>
            <a:ext cx="18028885" cy="9048631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6B1420"/>
                </a:solidFill>
                <a:latin typeface="Cambria" panose="02040503050406030204" pitchFamily="18" charset="0"/>
              </a:rPr>
              <a:t>	</a:t>
            </a:r>
            <a:r>
              <a:rPr lang="ru-RU" sz="4000" b="1" u="sng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Статус </a:t>
            </a:r>
            <a:r>
              <a:rPr lang="ru-RU" sz="4000" b="1" u="sng" dirty="0">
                <a:solidFill>
                  <a:srgbClr val="6E0512"/>
                </a:solidFill>
                <a:latin typeface="Century Gothic" panose="020B0502020202020204" pitchFamily="34" charset="0"/>
              </a:rPr>
              <a:t>службы</a:t>
            </a:r>
            <a:r>
              <a:rPr lang="ru-RU" sz="40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endParaRPr lang="ru-RU" sz="4000" dirty="0">
              <a:solidFill>
                <a:srgbClr val="6E0512"/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sz="4000" b="1" i="1" dirty="0">
                <a:solidFill>
                  <a:srgbClr val="6E0512"/>
                </a:solidFill>
                <a:latin typeface="Century Gothic" panose="020B0502020202020204" pitchFamily="34" charset="0"/>
              </a:rPr>
              <a:t>ШСП в процессе подготовки к созданию</a:t>
            </a:r>
            <a:r>
              <a:rPr lang="ru-RU" sz="4000" b="1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4000" dirty="0">
                <a:solidFill>
                  <a:srgbClr val="6E0512"/>
                </a:solidFill>
                <a:latin typeface="Century Gothic" panose="020B0502020202020204" pitchFamily="34" charset="0"/>
              </a:rPr>
              <a:t>– ООУ №№ 27, 66, 67;</a:t>
            </a:r>
          </a:p>
          <a:p>
            <a:pPr lvl="0"/>
            <a:r>
              <a:rPr lang="ru-RU" sz="4000" b="1" i="1" dirty="0">
                <a:solidFill>
                  <a:srgbClr val="6E0512"/>
                </a:solidFill>
                <a:latin typeface="Century Gothic" panose="020B0502020202020204" pitchFamily="34" charset="0"/>
              </a:rPr>
              <a:t>создаваемая ШСП </a:t>
            </a:r>
            <a:r>
              <a:rPr lang="ru-RU" sz="4000" i="1" dirty="0">
                <a:solidFill>
                  <a:srgbClr val="6E0512"/>
                </a:solidFill>
                <a:latin typeface="Century Gothic" panose="020B0502020202020204" pitchFamily="34" charset="0"/>
              </a:rPr>
              <a:t>(1-6 мес.)</a:t>
            </a:r>
            <a:r>
              <a:rPr lang="ru-RU" sz="4000" dirty="0">
                <a:solidFill>
                  <a:srgbClr val="6E0512"/>
                </a:solidFill>
                <a:latin typeface="Century Gothic" panose="020B0502020202020204" pitchFamily="34" charset="0"/>
              </a:rPr>
              <a:t> – ООУ №№ 44, 49, 51;</a:t>
            </a:r>
          </a:p>
          <a:p>
            <a:pPr lvl="0"/>
            <a:r>
              <a:rPr lang="ru-RU" sz="4000" b="1" i="1" dirty="0">
                <a:solidFill>
                  <a:srgbClr val="6E0512"/>
                </a:solidFill>
                <a:latin typeface="Century Gothic" panose="020B0502020202020204" pitchFamily="34" charset="0"/>
              </a:rPr>
              <a:t>недавно созданная ШСП </a:t>
            </a:r>
            <a:r>
              <a:rPr lang="ru-RU" sz="4000" i="1" dirty="0">
                <a:solidFill>
                  <a:srgbClr val="6E0512"/>
                </a:solidFill>
                <a:latin typeface="Century Gothic" panose="020B0502020202020204" pitchFamily="34" charset="0"/>
              </a:rPr>
              <a:t>(6 мес.-1 год)</a:t>
            </a:r>
            <a:r>
              <a:rPr lang="ru-RU" sz="4000" dirty="0">
                <a:solidFill>
                  <a:srgbClr val="6E0512"/>
                </a:solidFill>
                <a:latin typeface="Century Gothic" panose="020B0502020202020204" pitchFamily="34" charset="0"/>
              </a:rPr>
              <a:t> – ООУ №№ 2, 6, 19, 23, 31, 38, 58, Сибирский лицей;</a:t>
            </a:r>
          </a:p>
          <a:p>
            <a:pPr lvl="0"/>
            <a:r>
              <a:rPr lang="ru-RU" sz="4000" b="1" i="1" dirty="0">
                <a:solidFill>
                  <a:srgbClr val="6E0512"/>
                </a:solidFill>
                <a:latin typeface="Century Gothic" panose="020B0502020202020204" pitchFamily="34" charset="0"/>
              </a:rPr>
              <a:t>профессионально работающая ШСП </a:t>
            </a:r>
            <a:r>
              <a:rPr lang="ru-RU" sz="4000" i="1" dirty="0">
                <a:solidFill>
                  <a:srgbClr val="6E0512"/>
                </a:solidFill>
                <a:latin typeface="Century Gothic" panose="020B0502020202020204" pitchFamily="34" charset="0"/>
              </a:rPr>
              <a:t>(на менее 4 программ в год)</a:t>
            </a:r>
            <a:r>
              <a:rPr lang="ru-RU" sz="4000" dirty="0">
                <a:solidFill>
                  <a:srgbClr val="6E0512"/>
                </a:solidFill>
                <a:latin typeface="Century Gothic" panose="020B0502020202020204" pitchFamily="34" charset="0"/>
              </a:rPr>
              <a:t> – РКГ № 2, ООУ №№ 1, 3, 7, 11, 12, 13, 14, 15, 16, 18, 24, 25, 28, 29, 32, 33, 35, 37, 40, 42, 43, 45, 47, 50, 53, 55, 56, 64, «Эврика-развитие», Школа «Перспектива»; Академический лицей, </a:t>
            </a:r>
          </a:p>
          <a:p>
            <a:pPr lvl="0"/>
            <a:r>
              <a:rPr lang="ru-RU" sz="4000" b="1" i="1" dirty="0">
                <a:solidFill>
                  <a:srgbClr val="6E0512"/>
                </a:solidFill>
                <a:latin typeface="Century Gothic" panose="020B0502020202020204" pitchFamily="34" charset="0"/>
              </a:rPr>
              <a:t>низко активная ШСП </a:t>
            </a:r>
            <a:r>
              <a:rPr lang="ru-RU" sz="4000" i="1" dirty="0">
                <a:solidFill>
                  <a:srgbClr val="6E0512"/>
                </a:solidFill>
                <a:latin typeface="Century Gothic" panose="020B0502020202020204" pitchFamily="34" charset="0"/>
              </a:rPr>
              <a:t>(менее 4 программ в год)</a:t>
            </a:r>
            <a:r>
              <a:rPr lang="ru-RU" sz="4000" dirty="0">
                <a:solidFill>
                  <a:srgbClr val="6E0512"/>
                </a:solidFill>
                <a:latin typeface="Century Gothic" panose="020B0502020202020204" pitchFamily="34" charset="0"/>
              </a:rPr>
              <a:t> – ООУ №№ 22, 26, 30, 34, 36, 46, 46, 54, 65, прогимназия «Кристина», Гуманитарный лицей, лицей при ТПУ, </a:t>
            </a:r>
            <a:r>
              <a:rPr lang="ru-RU" sz="4000" dirty="0" err="1">
                <a:solidFill>
                  <a:srgbClr val="6E0512"/>
                </a:solidFill>
                <a:latin typeface="Century Gothic" panose="020B0502020202020204" pitchFamily="34" charset="0"/>
              </a:rPr>
              <a:t>шк</a:t>
            </a:r>
            <a:r>
              <a:rPr lang="ru-RU" sz="4000" dirty="0">
                <a:solidFill>
                  <a:srgbClr val="6E0512"/>
                </a:solidFill>
                <a:latin typeface="Century Gothic" panose="020B0502020202020204" pitchFamily="34" charset="0"/>
              </a:rPr>
              <a:t>.-</a:t>
            </a:r>
            <a:r>
              <a:rPr lang="ru-RU" sz="4000" dirty="0" err="1">
                <a:solidFill>
                  <a:srgbClr val="6E0512"/>
                </a:solidFill>
                <a:latin typeface="Century Gothic" panose="020B0502020202020204" pitchFamily="34" charset="0"/>
              </a:rPr>
              <a:t>инт</a:t>
            </a:r>
            <a:r>
              <a:rPr lang="ru-RU" sz="4000" dirty="0">
                <a:solidFill>
                  <a:srgbClr val="6E0512"/>
                </a:solidFill>
                <a:latin typeface="Century Gothic" panose="020B0502020202020204" pitchFamily="34" charset="0"/>
              </a:rPr>
              <a:t>. №№ 1, 22;</a:t>
            </a:r>
          </a:p>
          <a:p>
            <a:pPr lvl="0"/>
            <a:r>
              <a:rPr lang="ru-RU" sz="4000" b="1" i="1" dirty="0">
                <a:solidFill>
                  <a:srgbClr val="6E0512"/>
                </a:solidFill>
                <a:latin typeface="Century Gothic" panose="020B0502020202020204" pitchFamily="34" charset="0"/>
              </a:rPr>
              <a:t>приостановившая работу ШСП</a:t>
            </a:r>
            <a:r>
              <a:rPr lang="ru-RU" sz="4000" b="1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4000" dirty="0">
                <a:solidFill>
                  <a:srgbClr val="6E0512"/>
                </a:solidFill>
                <a:latin typeface="Century Gothic" panose="020B0502020202020204" pitchFamily="34" charset="0"/>
              </a:rPr>
              <a:t>– ООУ №№ 4, 5, 8, 39, 41.</a:t>
            </a:r>
          </a:p>
          <a:p>
            <a:endParaRPr lang="ru-RU" sz="2800" dirty="0">
              <a:solidFill>
                <a:srgbClr val="6B14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4106"/>
            <a:ext cx="20104100" cy="11373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25182" r="14433" b="22166"/>
          <a:stretch/>
        </p:blipFill>
        <p:spPr>
          <a:xfrm>
            <a:off x="17138650" y="244475"/>
            <a:ext cx="2520244" cy="14478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0850" y="549276"/>
            <a:ext cx="12877800" cy="1142999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Мониторинг деятельности школьных служб медиации (примирения)  в ООУ г. Томска за 2022-2023 уч. год</a:t>
            </a:r>
            <a:r>
              <a:rPr lang="ru-RU" sz="3200" b="1" dirty="0">
                <a:solidFill>
                  <a:srgbClr val="6E0512"/>
                </a:solidFill>
                <a:latin typeface="Century Gothic" panose="020B0502020202020204" pitchFamily="34" charset="0"/>
              </a:rPr>
              <a:t/>
            </a:r>
            <a:br>
              <a:rPr lang="ru-RU" sz="3200" b="1" dirty="0">
                <a:solidFill>
                  <a:srgbClr val="6E0512"/>
                </a:solidFill>
                <a:latin typeface="Century Gothic" panose="020B0502020202020204" pitchFamily="34" charset="0"/>
              </a:rPr>
            </a:br>
            <a:endParaRPr lang="ru-RU" sz="3200" b="1" dirty="0">
              <a:solidFill>
                <a:srgbClr val="6E051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042589" y="1692275"/>
            <a:ext cx="17616305" cy="9294852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6B1420"/>
                </a:solidFill>
                <a:latin typeface="Cambria" panose="02040503050406030204" pitchFamily="18" charset="0"/>
              </a:rPr>
              <a:t>М</a:t>
            </a:r>
            <a:r>
              <a:rPr lang="ru-RU" sz="3600" b="1" i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едиация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 – 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ОУ №№ 1 (5),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2 (4)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,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3 (8)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, 6 (2),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7 (15), 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8 (2), 11 (3), 12 (3),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13 (4)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,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14 (5), 15 (4), 16 (24), 18 (15), 19 (11), 22 (4), 23 (11), 24 (7), 25 (7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), 26 (3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), 28 (5), 29 (45)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, 30 (3), 31 (2),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32 (6), 33 (7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), 34 (3),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35 (5), 36 (9), 37 (19), 38 (4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), 40 (2), 42 (2),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43 (23), 44 (5), 45 (5), 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46 (3),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47 (5), 49 (6), 50 (4), 51 (4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), 53 (1),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54 (7)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, 55 (3),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56 (65), 58 (4), 64 (6), РКГ № 2 (5), «Перспектива» (6), Академический лицей (20</a:t>
            </a:r>
            <a:r>
              <a:rPr lang="ru-RU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), Сибирский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(10), «Эврика-развитие» (18)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; </a:t>
            </a:r>
          </a:p>
          <a:p>
            <a:pPr lvl="0" algn="just"/>
            <a:r>
              <a:rPr lang="ru-RU" sz="3600" b="1" i="1" dirty="0">
                <a:solidFill>
                  <a:srgbClr val="6E0512"/>
                </a:solidFill>
                <a:latin typeface="Century Gothic" panose="020B0502020202020204" pitchFamily="34" charset="0"/>
              </a:rPr>
              <a:t>Круги</a:t>
            </a:r>
            <a:r>
              <a:rPr lang="ru-RU" sz="3600" i="1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– ОУ №№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1 (4)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, 2 (1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), 3 (4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), 8 (3), 11 (2), 12 (2), 13 (1),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14 (4), 15 (30), 16 (8)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, 18 (3), 19 (1), 24 (2), 25 (3), 26 (1), 27 (1), 28 (2), 29 (3), 30 (2), 31 (1), 32 (2),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33 (6), 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34 (1), 35 (2),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36 (5)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, 40 (3),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42 (4)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, 45 (2), 53 (1),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54 (4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), 55 (1), 56 (2),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58 (6), «Эврика-развитие» (10)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, «Перспектива» (1), Академический лицей (3), Гуманитарный лицей (1),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Сибирский (15</a:t>
            </a:r>
            <a:r>
              <a:rPr lang="ru-RU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).</a:t>
            </a:r>
            <a:endParaRPr lang="ru-RU" sz="36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ru-RU" sz="3600" b="1" i="1" dirty="0">
                <a:solidFill>
                  <a:srgbClr val="6E0512"/>
                </a:solidFill>
                <a:latin typeface="Century Gothic" panose="020B0502020202020204" pitchFamily="34" charset="0"/>
              </a:rPr>
              <a:t>Школьно-семейный совет</a:t>
            </a:r>
            <a:r>
              <a:rPr lang="ru-RU" sz="3600" i="1" dirty="0">
                <a:solidFill>
                  <a:srgbClr val="6E0512"/>
                </a:solidFill>
                <a:latin typeface="Century Gothic" panose="020B0502020202020204" pitchFamily="34" charset="0"/>
              </a:rPr>
              <a:t> – 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ООУ №№ 3 (3), 11 (1), 12 (1), 16 (1), 23 (1), 25 (2), 53 (1), 64 (1);</a:t>
            </a:r>
          </a:p>
          <a:p>
            <a:pPr lvl="0" algn="just"/>
            <a:r>
              <a:rPr lang="ru-RU" sz="3600" b="1" i="1" dirty="0">
                <a:solidFill>
                  <a:srgbClr val="6E0512"/>
                </a:solidFill>
                <a:latin typeface="Century Gothic" panose="020B0502020202020204" pitchFamily="34" charset="0"/>
              </a:rPr>
              <a:t>Школьная конференция </a:t>
            </a:r>
            <a:r>
              <a:rPr lang="ru-RU" sz="3600" i="1" dirty="0">
                <a:solidFill>
                  <a:srgbClr val="6E0512"/>
                </a:solidFill>
                <a:latin typeface="Century Gothic" panose="020B0502020202020204" pitchFamily="34" charset="0"/>
              </a:rPr>
              <a:t>–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 ООУ №№ 43 (1)</a:t>
            </a:r>
          </a:p>
          <a:p>
            <a:pPr algn="just"/>
            <a:r>
              <a:rPr lang="ru-RU" sz="3600" b="1" i="1" dirty="0">
                <a:solidFill>
                  <a:srgbClr val="6E0512"/>
                </a:solidFill>
                <a:latin typeface="Century Gothic" panose="020B0502020202020204" pitchFamily="34" charset="0"/>
              </a:rPr>
              <a:t>Не проводят восстановительные программы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: ООУ №№ 5, 27, 39, 41, 66, 67, «Кристина», ООШИ №№ 1, 22</a:t>
            </a:r>
          </a:p>
          <a:p>
            <a:endParaRPr lang="ru-RU" sz="2800" dirty="0">
              <a:solidFill>
                <a:srgbClr val="6B14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4106"/>
            <a:ext cx="20104100" cy="11373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25182" r="14433" b="22166"/>
          <a:stretch/>
        </p:blipFill>
        <p:spPr>
          <a:xfrm>
            <a:off x="17138650" y="244475"/>
            <a:ext cx="2520244" cy="14478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0850" y="549276"/>
            <a:ext cx="12877800" cy="1142999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Мониторинг деятельности школьных служб медиации (примирения)  в ООУ г. Томска за 2022-2023 уч. год</a:t>
            </a:r>
            <a:r>
              <a:rPr lang="ru-RU" sz="3200" b="1" dirty="0">
                <a:solidFill>
                  <a:srgbClr val="6E0512"/>
                </a:solidFill>
                <a:latin typeface="Century Gothic" panose="020B0502020202020204" pitchFamily="34" charset="0"/>
              </a:rPr>
              <a:t/>
            </a:r>
            <a:br>
              <a:rPr lang="ru-RU" sz="3200" b="1" dirty="0">
                <a:solidFill>
                  <a:srgbClr val="6E0512"/>
                </a:solidFill>
                <a:latin typeface="Century Gothic" panose="020B0502020202020204" pitchFamily="34" charset="0"/>
              </a:rPr>
            </a:br>
            <a:endParaRPr lang="ru-RU" sz="3200" b="1" dirty="0">
              <a:solidFill>
                <a:srgbClr val="6E051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042589" y="1692275"/>
            <a:ext cx="17616305" cy="947951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6B1420"/>
                </a:solidFill>
                <a:latin typeface="Century Gothic" panose="020B0502020202020204" pitchFamily="34" charset="0"/>
              </a:rPr>
              <a:t>Проблемы</a:t>
            </a:r>
            <a:r>
              <a:rPr lang="ru-RU" sz="2800" dirty="0" smtClean="0">
                <a:solidFill>
                  <a:srgbClr val="6B1420"/>
                </a:solidFill>
                <a:latin typeface="Century Gothic" panose="020B0502020202020204" pitchFamily="34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6B1420"/>
                </a:solidFill>
              </a:rPr>
              <a:t> </a:t>
            </a: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разграничение областей деятельности воспитательной службы, психологической службы и ШСМ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Недоступность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проведения </a:t>
            </a: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профильных смен для волонтеров, так как это достаточно финансово недоступно для некоторых семей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Со стороны учителей – разрешать конфликты привычным, авторитарным методом. Со стороны учеников – недоверие в соблюдении принципов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медиации;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Малое количество педагогических работников, владеющих технологиями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Мало обученных медиаторов. Присутствует необходимость обучения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педагогов;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Недостаток волонтеров для урегулирования конфликтов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Низкая активность обучающихся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Непонимание</a:t>
            </a:r>
            <a:r>
              <a:rPr lang="ru-RU" sz="2800" u="sng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со стороны педагогов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;</a:t>
            </a:r>
          </a:p>
          <a:p>
            <a:pPr algn="just"/>
            <a:endParaRPr lang="ru-RU" sz="2800" b="1" dirty="0" smtClean="0">
              <a:solidFill>
                <a:srgbClr val="6E051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Предложения: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Организовать КПК по приемлемым ценам или обучающие семинары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Проводить встречи актива юных медиаторов на муниципальном уровне/на уровне районов г. Томска </a:t>
            </a:r>
            <a:r>
              <a:rPr lang="ru-RU" sz="2800" u="sng" dirty="0">
                <a:solidFill>
                  <a:srgbClr val="6E0512"/>
                </a:solidFill>
                <a:latin typeface="Century Gothic" panose="020B0502020202020204" pitchFamily="34" charset="0"/>
              </a:rPr>
              <a:t>каждую четверть</a:t>
            </a: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для координации деятельности Школьных служб медиации, обмена опытом между обучающимися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Если службы медиации будут в дальнейшем активно развиваться во всех образовательных организациях, то необходимо введение ставки медиатора в школах, и принимать на эту должность подготовленных специалистов, увеличить охват бюджетной подготовки медиаторов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Побольше тренингов и мероприятий в</a:t>
            </a:r>
            <a:r>
              <a:rPr lang="ru-RU" sz="2800" b="1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следующем учебном году </a:t>
            </a:r>
          </a:p>
        </p:txBody>
      </p:sp>
    </p:spTree>
    <p:extLst>
      <p:ext uri="{BB962C8B-B14F-4D97-AF65-F5344CB8AC3E}">
        <p14:creationId xmlns:p14="http://schemas.microsoft.com/office/powerpoint/2010/main" val="15971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4106"/>
            <a:ext cx="20104100" cy="1137345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40386" y="473075"/>
            <a:ext cx="15925800" cy="196977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Распоряжение ДО от 28.06.2023 № 693-р </a:t>
            </a:r>
            <a:br>
              <a:rPr lang="ru-RU" sz="32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«О состоянии дел по созданию и развитию школьных служб медиации (примирения)  в ООУ г. Томска в2022-2023 уч. году»</a:t>
            </a:r>
            <a:r>
              <a:rPr lang="ru-RU" sz="3200" b="1" dirty="0">
                <a:solidFill>
                  <a:srgbClr val="6E0512"/>
                </a:solidFill>
                <a:latin typeface="Century Gothic" panose="020B0502020202020204" pitchFamily="34" charset="0"/>
              </a:rPr>
              <a:t/>
            </a:r>
            <a:br>
              <a:rPr lang="ru-RU" sz="3200" b="1" dirty="0">
                <a:solidFill>
                  <a:srgbClr val="6E0512"/>
                </a:solidFill>
                <a:latin typeface="Century Gothic" panose="020B0502020202020204" pitchFamily="34" charset="0"/>
              </a:rPr>
            </a:br>
            <a:endParaRPr lang="ru-RU" sz="3200" b="1" dirty="0">
              <a:solidFill>
                <a:srgbClr val="6E051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63456" y="2233328"/>
            <a:ext cx="13340644" cy="873924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Руководителям ООУ № 27, 67 организовать школьную службу медиации (примирения). Срок: до 01.10.2023 г.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Руководителям ООУ № 4, 5, 8, 41 возобновить деятельность школьной службы медиации (примирения). Срок: до 01.10.2023 г.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Активизировать деятельность школьных служб медиации (примирения) в ООУ № 2, 6, 19, 22, 23, 26, 30, 31, 34, 36, 38, 44, 46, 49, 51, 54, 58, 65, прогимназии «Кристина», Гуманитарный лицей, Сибирский лицей, лицей при ТПУ, </a:t>
            </a:r>
            <a:r>
              <a:rPr lang="ru-RU" sz="2800" dirty="0" err="1" smtClean="0">
                <a:solidFill>
                  <a:srgbClr val="6E0512"/>
                </a:solidFill>
                <a:latin typeface="Century Gothic" panose="020B0502020202020204" pitchFamily="34" charset="0"/>
              </a:rPr>
              <a:t>шк-инт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. № 1, 22. Срок: в течение 2023-2024 уч. г.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Продолжать процесс обучения педагогов, входящих в состав школьных служб медиации (примирения), используя ресурсы МАУ ИМЦ, ТГУ, АНО «Ресурсный центр «Согласие», в </a:t>
            </a:r>
            <a:r>
              <a:rPr lang="ru-RU" sz="2800" dirty="0" err="1" smtClean="0">
                <a:solidFill>
                  <a:srgbClr val="6E0512"/>
                </a:solidFill>
                <a:latin typeface="Century Gothic" panose="020B0502020202020204" pitchFamily="34" charset="0"/>
              </a:rPr>
              <a:t>т.ч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. – в рамках Школы начинающего куратора ШСП. Срок: В течение 2023-2024 уч. г.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Активизировать разъяснительную работу о деятельности школьных служб медиации (примирения) для всех участников образовательных отношений.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Способствовать внедрению в практику работы школы восстановительного подхода, восстановительных технологий. 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Организовать процесс обучения юных волонтеров, </a:t>
            </a:r>
            <a:r>
              <a:rPr lang="ru-RU" sz="2800" dirty="0" err="1" smtClean="0">
                <a:solidFill>
                  <a:srgbClr val="6E0512"/>
                </a:solidFill>
                <a:latin typeface="Century Gothic" panose="020B0502020202020204" pitchFamily="34" charset="0"/>
              </a:rPr>
              <a:t>учаастн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 ков ШСП через обучение на базе школы, участие в городских тренингах-погружения, участие в профильных сменах.</a:t>
            </a:r>
            <a:endParaRPr lang="ru-RU" sz="2800" dirty="0">
              <a:solidFill>
                <a:srgbClr val="6E051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D:\Мои документы\Совещание зам. дир. 28.092023\c59fc73c-ff58-4a50-83b0-52dffcf0ddd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1" y="2598897"/>
            <a:ext cx="5644110" cy="832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5206" y="-441325"/>
            <a:ext cx="20104100" cy="11373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25182" r="14433" b="22166"/>
          <a:stretch/>
        </p:blipFill>
        <p:spPr>
          <a:xfrm>
            <a:off x="17138650" y="244475"/>
            <a:ext cx="2520244" cy="14478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0850" y="549276"/>
            <a:ext cx="12877800" cy="98488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Курсы повышения квалификации по вопросам создания и развития школьных служб медиации (примирения)</a:t>
            </a:r>
            <a:endParaRPr lang="ru-RU" sz="3200" b="1" dirty="0">
              <a:solidFill>
                <a:srgbClr val="6E051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6370975"/>
          </a:xfrm>
        </p:spPr>
        <p:txBody>
          <a:bodyPr/>
          <a:lstStyle/>
          <a:p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sz="3600" b="1" dirty="0" smtClean="0">
                <a:solidFill>
                  <a:srgbClr val="6B1420"/>
                </a:solidFill>
                <a:latin typeface="Century Gothic" panose="020B0502020202020204" pitchFamily="34" charset="0"/>
              </a:rPr>
              <a:t>КПК «Медиативные технологии в работе с семьей и детьми. Проектирование служб примирения в организациях»</a:t>
            </a:r>
            <a:r>
              <a:rPr lang="ru-RU" sz="3600" dirty="0" smtClean="0">
                <a:solidFill>
                  <a:srgbClr val="6B1420"/>
                </a:solidFill>
                <a:latin typeface="Century Gothic" panose="020B0502020202020204" pitchFamily="34" charset="0"/>
              </a:rPr>
              <a:t>, 72 часа. ТГУ. Сроки: </a:t>
            </a:r>
            <a:r>
              <a:rPr lang="ru-RU" sz="3600" b="1" dirty="0" smtClean="0">
                <a:solidFill>
                  <a:srgbClr val="6B1420"/>
                </a:solidFill>
                <a:latin typeface="Century Gothic" panose="020B0502020202020204" pitchFamily="34" charset="0"/>
              </a:rPr>
              <a:t>09 октября-26 октября 2023 г. </a:t>
            </a:r>
            <a:r>
              <a:rPr lang="ru-RU" sz="3600" dirty="0" smtClean="0">
                <a:solidFill>
                  <a:srgbClr val="6B1420"/>
                </a:solidFill>
                <a:latin typeface="Century Gothic" panose="020B0502020202020204" pitchFamily="34" charset="0"/>
              </a:rPr>
              <a:t>(09-13 октября очно, остальное – дистанционно). </a:t>
            </a:r>
          </a:p>
          <a:p>
            <a:pPr algn="just"/>
            <a:r>
              <a:rPr lang="ru-RU" sz="3600" dirty="0" smtClean="0">
                <a:solidFill>
                  <a:srgbClr val="6B1420"/>
                </a:solidFill>
                <a:latin typeface="Century Gothic" panose="020B0502020202020204" pitchFamily="34" charset="0"/>
              </a:rPr>
              <a:t>2. </a:t>
            </a:r>
            <a:r>
              <a:rPr lang="ru-RU" sz="3600" b="1" dirty="0" smtClean="0">
                <a:solidFill>
                  <a:srgbClr val="6B1420"/>
                </a:solidFill>
                <a:latin typeface="Century Gothic" panose="020B0502020202020204" pitchFamily="34" charset="0"/>
              </a:rPr>
              <a:t>КПК «Круги сообщества» как технология преодоления групповых конфликтов»</a:t>
            </a:r>
            <a:r>
              <a:rPr lang="ru-RU" sz="3600" dirty="0" smtClean="0">
                <a:solidFill>
                  <a:srgbClr val="6B1420"/>
                </a:solidFill>
                <a:latin typeface="Century Gothic" panose="020B0502020202020204" pitchFamily="34" charset="0"/>
              </a:rPr>
              <a:t>, 24 часа. ТГУ. Сроки: с </a:t>
            </a:r>
            <a:r>
              <a:rPr lang="ru-RU" sz="3600" b="1" dirty="0" smtClean="0">
                <a:solidFill>
                  <a:srgbClr val="6B1420"/>
                </a:solidFill>
                <a:latin typeface="Century Gothic" panose="020B0502020202020204" pitchFamily="34" charset="0"/>
              </a:rPr>
              <a:t>24 октября по 2 ноября 2023 г. </a:t>
            </a:r>
            <a:r>
              <a:rPr lang="ru-RU" sz="3600" dirty="0" smtClean="0">
                <a:solidFill>
                  <a:srgbClr val="6B1420"/>
                </a:solidFill>
                <a:latin typeface="Century Gothic" panose="020B0502020202020204" pitchFamily="34" charset="0"/>
              </a:rPr>
              <a:t>(очная часть: 24 и 25 октября, далее – дистанционно). </a:t>
            </a:r>
          </a:p>
          <a:p>
            <a:pPr algn="just"/>
            <a:endParaRPr lang="ru-RU" sz="3600" dirty="0" smtClean="0">
              <a:solidFill>
                <a:srgbClr val="6B142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3600" dirty="0">
                <a:solidFill>
                  <a:srgbClr val="6B1420"/>
                </a:solidFill>
                <a:latin typeface="Century Gothic" panose="020B0502020202020204" pitchFamily="34" charset="0"/>
              </a:rPr>
              <a:t>Вопросы по </a:t>
            </a:r>
            <a:r>
              <a:rPr lang="ru-RU" sz="3600" dirty="0" smtClean="0">
                <a:solidFill>
                  <a:srgbClr val="6B1420"/>
                </a:solidFill>
                <a:latin typeface="Century Gothic" panose="020B0502020202020204" pitchFamily="34" charset="0"/>
              </a:rPr>
              <a:t>содержанию курсов: </a:t>
            </a:r>
          </a:p>
          <a:p>
            <a:pPr algn="just"/>
            <a:r>
              <a:rPr lang="ru-RU" sz="3600" dirty="0">
                <a:solidFill>
                  <a:srgbClr val="6B1420"/>
                </a:solidFill>
                <a:latin typeface="Century Gothic" panose="020B0502020202020204" pitchFamily="34" charset="0"/>
              </a:rPr>
              <a:t>8</a:t>
            </a:r>
            <a:r>
              <a:rPr lang="ru-RU" sz="3600" dirty="0" smtClean="0">
                <a:solidFill>
                  <a:srgbClr val="6B1420"/>
                </a:solidFill>
                <a:latin typeface="Century Gothic" panose="020B0502020202020204" pitchFamily="34" charset="0"/>
              </a:rPr>
              <a:t>-913-840-08-97</a:t>
            </a:r>
            <a:r>
              <a:rPr lang="ru-RU" sz="3600" dirty="0">
                <a:solidFill>
                  <a:srgbClr val="6B1420"/>
                </a:solidFill>
                <a:latin typeface="Century Gothic" panose="020B0502020202020204" pitchFamily="34" charset="0"/>
              </a:rPr>
              <a:t>, </a:t>
            </a:r>
            <a:r>
              <a:rPr lang="ru-RU" sz="3600" dirty="0" err="1">
                <a:solidFill>
                  <a:srgbClr val="6B1420"/>
                </a:solidFill>
                <a:latin typeface="Century Gothic" panose="020B0502020202020204" pitchFamily="34" charset="0"/>
              </a:rPr>
              <a:t>Пучкина</a:t>
            </a:r>
            <a:r>
              <a:rPr lang="ru-RU" sz="3600" dirty="0">
                <a:solidFill>
                  <a:srgbClr val="6B1420"/>
                </a:solidFill>
                <a:latin typeface="Century Gothic" panose="020B0502020202020204" pitchFamily="34" charset="0"/>
              </a:rPr>
              <a:t> Юлия Александровна.</a:t>
            </a:r>
          </a:p>
          <a:p>
            <a:endParaRPr lang="ru-RU" sz="3600" dirty="0">
              <a:solidFill>
                <a:srgbClr val="6B142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141" r="39475" b="15073"/>
          <a:stretch/>
        </p:blipFill>
        <p:spPr>
          <a:xfrm>
            <a:off x="39812" y="54411"/>
            <a:ext cx="20104101" cy="11432613"/>
          </a:xfrm>
          <a:prstGeom prst="rect">
            <a:avLst/>
          </a:prstGeom>
          <a:solidFill>
            <a:srgbClr val="6E0512"/>
          </a:solidFill>
          <a:ln w="28575">
            <a:noFill/>
          </a:ln>
        </p:spPr>
      </p:pic>
      <p:sp>
        <p:nvSpPr>
          <p:cNvPr id="6" name="AutoShape 2" descr="blob:https://web.telegram.org/24df83d2-7aa0-4b2b-85a6-ea4c8c79e9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25182" r="14433" b="22166"/>
          <a:stretch/>
        </p:blipFill>
        <p:spPr>
          <a:xfrm>
            <a:off x="603250" y="320675"/>
            <a:ext cx="2520244" cy="1447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29000" y="616683"/>
            <a:ext cx="15767050" cy="1613041"/>
          </a:xfrm>
          <a:prstGeom prst="rect">
            <a:avLst/>
          </a:prstGeom>
          <a:solidFill>
            <a:srgbClr val="B59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spcBef>
                <a:spcPct val="0"/>
              </a:spcBef>
              <a:defRPr/>
            </a:pPr>
            <a:r>
              <a:rPr lang="ru-RU" sz="4800" b="1" i="1" dirty="0" smtClean="0">
                <a:solidFill>
                  <a:srgbClr val="6B142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Профильная смена «Школьная медиация»</a:t>
            </a:r>
            <a:endParaRPr lang="ru-RU" sz="4800" b="1" i="1" dirty="0">
              <a:solidFill>
                <a:srgbClr val="6B1420"/>
              </a:solidFill>
              <a:latin typeface="Century Gothic" panose="020B0502020202020204" pitchFamily="34" charset="0"/>
              <a:ea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576050" y="2198302"/>
            <a:ext cx="9448155" cy="7990799"/>
          </a:xfrm>
          <a:prstGeom prst="rect">
            <a:avLst/>
          </a:prstGeom>
          <a:solidFill>
            <a:srgbClr val="F0E4BE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object 2"/>
          <p:cNvSpPr/>
          <p:nvPr/>
        </p:nvSpPr>
        <p:spPr>
          <a:xfrm>
            <a:off x="28745" y="10683875"/>
            <a:ext cx="20064243" cy="689072"/>
          </a:xfrm>
          <a:prstGeom prst="rect">
            <a:avLst/>
          </a:prstGeom>
          <a:solidFill>
            <a:srgbClr val="6E0512"/>
          </a:solidFill>
          <a:ln>
            <a:solidFill>
              <a:srgbClr val="B595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977054" y="2606675"/>
            <a:ext cx="18229615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Место проведения: </a:t>
            </a:r>
            <a:r>
              <a:rPr lang="ru-RU" sz="4000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Центр «Солнечный» МАОУ «Планирование карьеры»</a:t>
            </a:r>
          </a:p>
          <a:p>
            <a:pPr algn="just"/>
            <a:r>
              <a:rPr lang="ru-RU" sz="4000" b="1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Сроки: </a:t>
            </a:r>
            <a:r>
              <a:rPr lang="ru-RU" sz="4000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29.10-04.11.2023 г.</a:t>
            </a:r>
          </a:p>
          <a:p>
            <a:pPr algn="just"/>
            <a:r>
              <a:rPr lang="ru-RU" sz="4000" b="1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Стоимость: </a:t>
            </a:r>
            <a:r>
              <a:rPr lang="ru-RU" sz="4000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8730 руб.</a:t>
            </a:r>
          </a:p>
          <a:p>
            <a:pPr algn="just"/>
            <a:r>
              <a:rPr lang="ru-RU" sz="4000" b="1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Бесплатные категории (решение Думы г. Томска от 21.12.2010 г. № 55):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в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оспитанники  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школ-интернатов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дети-сироты, дети, оставшиеся 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без попечения родителей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дети 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из неполных семей, если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1 или оба родителя являются инвалидами;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дети из 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семей, имеющих статус беженцев, вынужденных переселенцев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дети 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участников ликвидации последствий аварии на Чернобыльской АЭС и производственном объединении "Маяк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";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дети 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участников боевых действий в Афганистане, Таджикистане, Чеченской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Республике, СВО;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дети 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из семей, среднедушевой доход которых ниже прожиточного </a:t>
            </a:r>
            <a:r>
              <a:rPr lang="ru-RU" sz="36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минимума</a:t>
            </a:r>
            <a:r>
              <a:rPr lang="ru-RU" sz="3600" dirty="0">
                <a:solidFill>
                  <a:srgbClr val="6E0512"/>
                </a:solidFill>
                <a:latin typeface="Century Gothic" panose="020B0502020202020204" pitchFamily="34" charset="0"/>
              </a:rPr>
              <a:t>.</a:t>
            </a:r>
            <a:endParaRPr lang="ru-RU" sz="3600" dirty="0">
              <a:solidFill>
                <a:srgbClr val="6E0512"/>
              </a:solidFill>
              <a:latin typeface="Century Gothic" panose="020B0502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141" r="39475" b="15073"/>
          <a:stretch/>
        </p:blipFill>
        <p:spPr>
          <a:xfrm>
            <a:off x="39812" y="54411"/>
            <a:ext cx="20104101" cy="11432613"/>
          </a:xfrm>
          <a:prstGeom prst="rect">
            <a:avLst/>
          </a:prstGeom>
          <a:solidFill>
            <a:srgbClr val="6E0512"/>
          </a:solidFill>
          <a:ln w="28575">
            <a:noFill/>
          </a:ln>
        </p:spPr>
      </p:pic>
      <p:sp>
        <p:nvSpPr>
          <p:cNvPr id="6" name="AutoShape 2" descr="blob:https://web.telegram.org/24df83d2-7aa0-4b2b-85a6-ea4c8c79e9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25182" r="14433" b="22166"/>
          <a:stretch/>
        </p:blipFill>
        <p:spPr>
          <a:xfrm>
            <a:off x="603250" y="320675"/>
            <a:ext cx="2520244" cy="1447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29000" y="616683"/>
            <a:ext cx="15767050" cy="1613041"/>
          </a:xfrm>
          <a:prstGeom prst="rect">
            <a:avLst/>
          </a:prstGeom>
          <a:solidFill>
            <a:srgbClr val="B59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Муниципальный проект </a:t>
            </a:r>
          </a:p>
          <a:p>
            <a:pPr lvl="0" algn="ctr" defTabSz="889000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«Методическое сопровождение педагогов ОУ в вопросах  обеспечения психологической безопасности образовательной среды»</a:t>
            </a:r>
            <a:endParaRPr lang="ru-RU" sz="3200" b="1" dirty="0">
              <a:solidFill>
                <a:srgbClr val="6B14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04450" y="2343802"/>
            <a:ext cx="9448155" cy="7990799"/>
          </a:xfrm>
          <a:prstGeom prst="rect">
            <a:avLst/>
          </a:prstGeom>
          <a:solidFill>
            <a:srgbClr val="F0E4BE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93851" y="2578997"/>
            <a:ext cx="17602200" cy="6961877"/>
          </a:xfrm>
          <a:prstGeom prst="rect">
            <a:avLst/>
          </a:prstGeom>
          <a:noFill/>
          <a:ln>
            <a:solidFill>
              <a:srgbClr val="B59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000" b="1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Тематические </a:t>
            </a:r>
            <a:r>
              <a:rPr lang="ru-RU" sz="4000" b="1" dirty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направления </a:t>
            </a:r>
            <a:r>
              <a:rPr lang="ru-RU" sz="4000" b="1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проекта в 2023-20234уч.г.:</a:t>
            </a:r>
          </a:p>
          <a:p>
            <a:pPr algn="just"/>
            <a:endParaRPr lang="ru-RU" sz="4000" b="1" dirty="0" smtClean="0">
              <a:solidFill>
                <a:srgbClr val="6B142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000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Создание и развитие школьных служб медиации (примирения), внедрение восстановительного подхода в образовательное пространство школы;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000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Формирование жизнестойкости и жизненных </a:t>
            </a:r>
            <a:r>
              <a:rPr lang="ru-RU" sz="4000" dirty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</a:t>
            </a:r>
            <a:r>
              <a:rPr lang="ru-RU" sz="4000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енностей у обучающихся;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000" dirty="0" smtClean="0">
                <a:solidFill>
                  <a:srgbClr val="6B14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Информационная безопасность.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object 2"/>
          <p:cNvSpPr/>
          <p:nvPr/>
        </p:nvSpPr>
        <p:spPr>
          <a:xfrm>
            <a:off x="28745" y="10683875"/>
            <a:ext cx="20064243" cy="689072"/>
          </a:xfrm>
          <a:prstGeom prst="rect">
            <a:avLst/>
          </a:prstGeom>
          <a:solidFill>
            <a:srgbClr val="6E0512"/>
          </a:solidFill>
          <a:ln>
            <a:solidFill>
              <a:srgbClr val="B595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92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41325"/>
            <a:ext cx="20104100" cy="11373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25182" r="14433" b="22166"/>
          <a:stretch/>
        </p:blipFill>
        <p:spPr>
          <a:xfrm>
            <a:off x="17138650" y="244475"/>
            <a:ext cx="2520244" cy="14478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6050" y="549276"/>
            <a:ext cx="13411200" cy="295465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«Алгоритм сопровождения в дошкольных образователь </a:t>
            </a:r>
            <a:r>
              <a:rPr lang="ru-RU" sz="3200" b="1" dirty="0" err="1" smtClean="0">
                <a:solidFill>
                  <a:srgbClr val="6E0512"/>
                </a:solidFill>
                <a:latin typeface="Century Gothic" panose="020B0502020202020204" pitchFamily="34" charset="0"/>
              </a:rPr>
              <a:t>ных</a:t>
            </a:r>
            <a:r>
              <a:rPr lang="ru-RU" sz="3200" b="1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, общеобразовательных, профессиональных образовательных организациях и образовательных организациях высшего образования детей ветеранов (участников) СВО, обучающихся в соответствующих организациях, в целях оказания таким детям необходимой помощи, в том числе психологической»</a:t>
            </a:r>
            <a:endParaRPr lang="ru-RU" sz="3200" b="1" dirty="0">
              <a:solidFill>
                <a:srgbClr val="6E051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473562" y="3978275"/>
            <a:ext cx="17616305" cy="603242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О проведении мониторинга психологического состояния детей ветеранов (участников) СВО.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Основные направления психолого-педагогического сопровождения обучающихся – детей ветеранов (участников) СВО, и их родителей.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Организация проведения мероприятий, направленных на формирование в ОО необходимого психологического климата для сохранения и (или) восстановления психологического здоровья детей ветеранов (участников) СВО.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Оказание экстренной психологической помощи, психологической коррекции и поддержки детям ветеранов (участников) СВО и членам их семей в очном и дистанционном режиме.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Организация сетевого и межведомственного взаимодействия для оказания необходимой помощи и поддержки детей ветеранов (участников) СВО.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6E0512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rgbClr val="6E0512"/>
                </a:solidFill>
                <a:latin typeface="Century Gothic" panose="020B0502020202020204" pitchFamily="34" charset="0"/>
              </a:rPr>
              <a:t>Об информировании детей ветеранов (участников) СВО, членов их семей, педагогических работников образовательной организации о возможности и ресурсах получения психологической помощи, психолого-педагогической поддержки. </a:t>
            </a:r>
          </a:p>
          <a:p>
            <a:pPr marL="514350" indent="-514350">
              <a:buAutoNum type="arabicPeriod"/>
            </a:pPr>
            <a:endParaRPr lang="ru-RU" sz="2800" dirty="0">
              <a:solidFill>
                <a:srgbClr val="6E051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7922</TotalTime>
  <Words>1878</Words>
  <Application>Microsoft Office PowerPoint</Application>
  <PresentationFormat>Произвольный</PresentationFormat>
  <Paragraphs>149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Druk Cyr</vt:lpstr>
      <vt:lpstr>Cambria</vt:lpstr>
      <vt:lpstr>Wingdings</vt:lpstr>
      <vt:lpstr>Office Theme</vt:lpstr>
      <vt:lpstr>Презентация PowerPoint</vt:lpstr>
      <vt:lpstr>Мониторинг деятельности школьных служб медиации (примирения)  в ООУ г. Томска за 2022-2023 уч. год </vt:lpstr>
      <vt:lpstr>Мониторинг деятельности школьных служб медиации (примирения)  в ООУ г. Томска за 2022-2023 уч. год </vt:lpstr>
      <vt:lpstr>Мониторинг деятельности школьных служб медиации (примирения)  в ООУ г. Томска за 2022-2023 уч. год </vt:lpstr>
      <vt:lpstr>Распоряжение ДО от 28.06.2023 № 693-р  «О состоянии дел по созданию и развитию школьных служб медиации (примирения)  в ООУ г. Томска в2022-2023 уч. году» </vt:lpstr>
      <vt:lpstr>Курсы повышения квалификации по вопросам создания и развития школьных служб медиации (примирения)</vt:lpstr>
      <vt:lpstr>Презентация PowerPoint</vt:lpstr>
      <vt:lpstr>Презентация PowerPoint</vt:lpstr>
      <vt:lpstr>«Алгоритм сопровождения в дошкольных образователь ных, общеобразовательных, профессиональных образовательных организациях и образовательных организациях высшего образования детей ветеранов (участников) СВО, обучающихся в соответствующих организациях, в целях оказания таким детям необходимой помощи, в том числе психологической»</vt:lpstr>
      <vt:lpstr>«Алгоритм сопровождения …..  детей ветеранов (участников) СВО»</vt:lpstr>
      <vt:lpstr>Ресурсы помощи  детям и семьям ветеранов (участников) СВО в г. Томске</vt:lpstr>
      <vt:lpstr>Антибуллинговая программа для школ проект «Травли  NET» (АНО БО «Журавлик»)</vt:lpstr>
      <vt:lpstr>Реабилитационная программа для подростков, находящихся  в конфликте «Restart 2.0» (АНО «Ресурсный центр «Согласие»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Методист</dc:creator>
  <cp:lastModifiedBy>Алла Ивановна Тимофеева</cp:lastModifiedBy>
  <cp:revision>297</cp:revision>
  <dcterms:created xsi:type="dcterms:W3CDTF">2023-01-13T17:17:54Z</dcterms:created>
  <dcterms:modified xsi:type="dcterms:W3CDTF">2023-09-28T08:15:46Z</dcterms:modified>
</cp:coreProperties>
</file>