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5" r:id="rId2"/>
  </p:sldMasterIdLst>
  <p:notesMasterIdLst>
    <p:notesMasterId r:id="rId13"/>
  </p:notesMasterIdLst>
  <p:sldIdLst>
    <p:sldId id="317" r:id="rId3"/>
    <p:sldId id="326" r:id="rId4"/>
    <p:sldId id="305" r:id="rId5"/>
    <p:sldId id="304" r:id="rId6"/>
    <p:sldId id="318" r:id="rId7"/>
    <p:sldId id="327" r:id="rId8"/>
    <p:sldId id="328" r:id="rId9"/>
    <p:sldId id="329" r:id="rId10"/>
    <p:sldId id="325" r:id="rId11"/>
    <p:sldId id="324" r:id="rId12"/>
  </p:sldIdLst>
  <p:sldSz cx="20104100" cy="11309350"/>
  <p:notesSz cx="20104100" cy="11309350"/>
  <p:embeddedFontLst>
    <p:embeddedFont>
      <p:font typeface="Cambria" pitchFamily="18" charset="0"/>
      <p:regular r:id="rId14"/>
      <p:bold r:id="rId15"/>
      <p:italic r:id="rId16"/>
      <p:bold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Druk Cyr" charset="-52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EF0EB"/>
    <a:srgbClr val="960000"/>
    <a:srgbClr val="B59552"/>
    <a:srgbClr val="6B1420"/>
    <a:srgbClr val="017371"/>
    <a:srgbClr val="6E0512"/>
    <a:srgbClr val="F8F4EE"/>
    <a:srgbClr val="E2D7C5"/>
    <a:srgbClr val="E9D8A3"/>
    <a:srgbClr val="36321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62" autoAdjust="0"/>
    <p:restoredTop sz="95128" autoAdjust="0"/>
  </p:normalViewPr>
  <p:slideViewPr>
    <p:cSldViewPr>
      <p:cViewPr varScale="1">
        <p:scale>
          <a:sx n="50" d="100"/>
          <a:sy n="50" d="100"/>
        </p:scale>
        <p:origin x="-738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121C4-E912-4DA6-BB21-141D2DC65E2D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C6C54-3A1F-4353-8C1F-CAD89D6EDD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172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703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318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318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318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6C54-3A1F-4353-8C1F-CAD89D6EDD5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4318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2" y="955972"/>
            <a:ext cx="8013199" cy="1211998"/>
          </a:xfrm>
        </p:spPr>
        <p:txBody>
          <a:bodyPr lIns="0" tIns="0" rIns="0" bIns="0"/>
          <a:lstStyle>
            <a:lvl1pPr>
              <a:defRPr sz="7876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9/26/2023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991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9/26/2023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1778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205" y="10517698"/>
            <a:ext cx="4623943" cy="308546"/>
          </a:xfrm>
        </p:spPr>
        <p:txBody>
          <a:bodyPr/>
          <a:lstStyle/>
          <a:p>
            <a:pPr defTabSz="1018700"/>
            <a:fld id="{8D7F492D-5576-4E65-8B3D-B0BDBA839CF1}" type="datetimeFigureOut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26.09.2023</a:t>
            </a:fld>
            <a:endParaRPr lang="ru-RU" sz="2005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35394" y="10517698"/>
            <a:ext cx="6433312" cy="308546"/>
          </a:xfrm>
        </p:spPr>
        <p:txBody>
          <a:bodyPr/>
          <a:lstStyle/>
          <a:p>
            <a:pPr defTabSz="1018700"/>
            <a:endParaRPr lang="ru-RU" sz="2005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474954" y="10517698"/>
            <a:ext cx="4623943" cy="308546"/>
          </a:xfrm>
        </p:spPr>
        <p:txBody>
          <a:bodyPr/>
          <a:lstStyle/>
          <a:p>
            <a:pPr defTabSz="1018700"/>
            <a:fld id="{E0D2B5F6-A29D-4F0F-8014-4ECBE4077DAF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246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8D7F492D-5576-4E65-8B3D-B0BDBA839CF1}" type="datetimeFigureOut">
              <a:rPr lang="ru-RU" smtClean="0"/>
              <a:pPr/>
              <a:t>26.09.2023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E0D2B5F6-A29D-4F0F-8014-4ECBE4077D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3916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8" y="3505903"/>
            <a:ext cx="17088485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9"/>
            <a:ext cx="140728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9/26/2023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05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2" y="955972"/>
            <a:ext cx="8013199" cy="1211998"/>
          </a:xfrm>
        </p:spPr>
        <p:txBody>
          <a:bodyPr lIns="0" tIns="0" rIns="0" bIns="0"/>
          <a:lstStyle>
            <a:lvl1pPr>
              <a:defRPr sz="7876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9/26/2023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92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20" y="3332182"/>
            <a:ext cx="803982" cy="234015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" y="156094"/>
            <a:ext cx="20014122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2"/>
            <a:ext cx="11012608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2" y="973875"/>
            <a:ext cx="4690945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" y="9177459"/>
            <a:ext cx="20104098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" y="3"/>
            <a:ext cx="20104098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8" y="831970"/>
            <a:ext cx="4690945" cy="24920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2" y="955972"/>
            <a:ext cx="8013199" cy="1211998"/>
          </a:xfrm>
        </p:spPr>
        <p:txBody>
          <a:bodyPr lIns="0" tIns="0" rIns="0" bIns="0"/>
          <a:lstStyle>
            <a:lvl1pPr>
              <a:defRPr sz="7876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6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6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9/26/2023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97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2" y="955975"/>
            <a:ext cx="8013199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6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700"/>
            <a:ext cx="6433312" cy="308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700"/>
            <a:ext cx="4623943" cy="308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1D8BD707-D9CF-40AE-B4C6-C98DA3205C09}" type="datetimeFigureOut">
              <a:rPr lang="en-US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9/26/2023</a:t>
            </a:fld>
            <a:endParaRPr lang="en-US" sz="200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4" y="10517700"/>
            <a:ext cx="4623943" cy="308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8700"/>
            <a:fld id="{B6F15528-21DE-4FAA-801E-634DDDAF4B2B}" type="slidenum">
              <a:rPr lang="ru-RU" sz="2005" smtClean="0">
                <a:solidFill>
                  <a:prstClr val="black">
                    <a:tint val="75000"/>
                  </a:prstClr>
                </a:solidFill>
              </a:rPr>
              <a:pPr defTabSz="1018700"/>
              <a:t>‹#›</a:t>
            </a:fld>
            <a:endParaRPr lang="ru-RU" sz="200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09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8">
        <a:defRPr>
          <a:latin typeface="+mn-lt"/>
          <a:ea typeface="+mn-ea"/>
          <a:cs typeface="+mn-cs"/>
        </a:defRPr>
      </a:lvl2pPr>
      <a:lvl3pPr marL="685814">
        <a:defRPr>
          <a:latin typeface="+mn-lt"/>
          <a:ea typeface="+mn-ea"/>
          <a:cs typeface="+mn-cs"/>
        </a:defRPr>
      </a:lvl3pPr>
      <a:lvl4pPr marL="1028721">
        <a:defRPr>
          <a:latin typeface="+mn-lt"/>
          <a:ea typeface="+mn-ea"/>
          <a:cs typeface="+mn-cs"/>
        </a:defRPr>
      </a:lvl4pPr>
      <a:lvl5pPr marL="1371629">
        <a:defRPr>
          <a:latin typeface="+mn-lt"/>
          <a:ea typeface="+mn-ea"/>
          <a:cs typeface="+mn-cs"/>
        </a:defRPr>
      </a:lvl5pPr>
      <a:lvl6pPr marL="1714537">
        <a:defRPr>
          <a:latin typeface="+mn-lt"/>
          <a:ea typeface="+mn-ea"/>
          <a:cs typeface="+mn-cs"/>
        </a:defRPr>
      </a:lvl6pPr>
      <a:lvl7pPr marL="2057443">
        <a:defRPr>
          <a:latin typeface="+mn-lt"/>
          <a:ea typeface="+mn-ea"/>
          <a:cs typeface="+mn-cs"/>
        </a:defRPr>
      </a:lvl7pPr>
      <a:lvl8pPr marL="2400350">
        <a:defRPr>
          <a:latin typeface="+mn-lt"/>
          <a:ea typeface="+mn-ea"/>
          <a:cs typeface="+mn-cs"/>
        </a:defRPr>
      </a:lvl8pPr>
      <a:lvl9pPr marL="274325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8">
        <a:defRPr>
          <a:latin typeface="+mn-lt"/>
          <a:ea typeface="+mn-ea"/>
          <a:cs typeface="+mn-cs"/>
        </a:defRPr>
      </a:lvl2pPr>
      <a:lvl3pPr marL="685814">
        <a:defRPr>
          <a:latin typeface="+mn-lt"/>
          <a:ea typeface="+mn-ea"/>
          <a:cs typeface="+mn-cs"/>
        </a:defRPr>
      </a:lvl3pPr>
      <a:lvl4pPr marL="1028721">
        <a:defRPr>
          <a:latin typeface="+mn-lt"/>
          <a:ea typeface="+mn-ea"/>
          <a:cs typeface="+mn-cs"/>
        </a:defRPr>
      </a:lvl4pPr>
      <a:lvl5pPr marL="1371629">
        <a:defRPr>
          <a:latin typeface="+mn-lt"/>
          <a:ea typeface="+mn-ea"/>
          <a:cs typeface="+mn-cs"/>
        </a:defRPr>
      </a:lvl5pPr>
      <a:lvl6pPr marL="1714537">
        <a:defRPr>
          <a:latin typeface="+mn-lt"/>
          <a:ea typeface="+mn-ea"/>
          <a:cs typeface="+mn-cs"/>
        </a:defRPr>
      </a:lvl6pPr>
      <a:lvl7pPr marL="2057443">
        <a:defRPr>
          <a:latin typeface="+mn-lt"/>
          <a:ea typeface="+mn-ea"/>
          <a:cs typeface="+mn-cs"/>
        </a:defRPr>
      </a:lvl7pPr>
      <a:lvl8pPr marL="2400350">
        <a:defRPr>
          <a:latin typeface="+mn-lt"/>
          <a:ea typeface="+mn-ea"/>
          <a:cs typeface="+mn-cs"/>
        </a:defRPr>
      </a:lvl8pPr>
      <a:lvl9pPr marL="274325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050994" y="3154345"/>
            <a:ext cx="16052842" cy="211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18700">
              <a:defRPr/>
            </a:pPr>
            <a:endParaRPr lang="ru-RU" sz="5936" b="1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pPr algn="ctr" defTabSz="1018700">
              <a:defRPr/>
            </a:pPr>
            <a:r>
              <a:rPr lang="ru-RU" sz="72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«</a:t>
            </a:r>
            <a:r>
              <a:rPr lang="ru-RU" sz="72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Информационная безопасность</a:t>
            </a:r>
            <a:r>
              <a:rPr lang="ru-RU" sz="72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»</a:t>
            </a:r>
            <a:endParaRPr lang="ru-RU" sz="7200" b="1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24" t="-12940" b="-2"/>
          <a:stretch/>
        </p:blipFill>
        <p:spPr>
          <a:xfrm>
            <a:off x="0" y="2225675"/>
            <a:ext cx="20305141" cy="1736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47" t="20355" r="10945" b="55390"/>
          <a:stretch/>
        </p:blipFill>
        <p:spPr>
          <a:xfrm>
            <a:off x="33042604" y="580320"/>
            <a:ext cx="2532596" cy="2438950"/>
          </a:xfrm>
          <a:prstGeom prst="ellipse">
            <a:avLst/>
          </a:prstGeom>
          <a:ln>
            <a:solidFill>
              <a:srgbClr val="6B142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24" t="-12940" b="-2"/>
          <a:stretch/>
        </p:blipFill>
        <p:spPr>
          <a:xfrm>
            <a:off x="-1" y="10469504"/>
            <a:ext cx="20305141" cy="33613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0" y="10266197"/>
            <a:ext cx="20104100" cy="36678"/>
          </a:xfrm>
          <a:prstGeom prst="line">
            <a:avLst/>
          </a:prstGeom>
          <a:ln w="38100">
            <a:solidFill>
              <a:srgbClr val="9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50" y="174055"/>
            <a:ext cx="3524050" cy="19754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22894" y="0"/>
            <a:ext cx="8929750" cy="1744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18700">
              <a:defRPr/>
            </a:pPr>
            <a:endParaRPr lang="ru-RU" sz="5936" b="1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pPr algn="ctr" defTabSz="1018700">
              <a:defRPr/>
            </a:pPr>
            <a:r>
              <a:rPr lang="ru-RU" sz="4800" b="1" dirty="0" smtClean="0">
                <a:solidFill>
                  <a:srgbClr val="61111D"/>
                </a:solidFill>
                <a:latin typeface="Times New Roman" pitchFamily="18" charset="0"/>
                <a:cs typeface="Times New Roman" pitchFamily="18" charset="0"/>
              </a:rPr>
              <a:t>МАОУ Лицей №7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73954" y="6940559"/>
            <a:ext cx="11930146" cy="266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18700">
              <a:defRPr/>
            </a:pPr>
            <a:endParaRPr lang="ru-RU" sz="5936" b="1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  <a:p>
            <a:pPr algn="ctr" defTabSz="1018700">
              <a:defRPr/>
            </a:pPr>
            <a:r>
              <a:rPr lang="ru-RU" sz="36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Педагог-психолог:  </a:t>
            </a:r>
            <a:r>
              <a:rPr lang="ru-RU" sz="3600" b="1" dirty="0" err="1" smtClean="0">
                <a:solidFill>
                  <a:srgbClr val="61111D"/>
                </a:solidFill>
                <a:latin typeface="Cambria" panose="02040503050406030204" pitchFamily="18" charset="0"/>
              </a:rPr>
              <a:t>Рыжакина</a:t>
            </a:r>
            <a:r>
              <a:rPr lang="ru-RU" sz="36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 Елена Сергеевна</a:t>
            </a:r>
          </a:p>
          <a:p>
            <a:pPr algn="ctr" defTabSz="1018700">
              <a:defRPr/>
            </a:pPr>
            <a:r>
              <a:rPr lang="ru-RU" sz="36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Педагог-психолог : </a:t>
            </a:r>
            <a:r>
              <a:rPr lang="ru-RU" sz="3600" b="1" dirty="0" err="1" smtClean="0">
                <a:solidFill>
                  <a:srgbClr val="61111D"/>
                </a:solidFill>
                <a:latin typeface="Cambria" panose="02040503050406030204" pitchFamily="18" charset="0"/>
              </a:rPr>
              <a:t>Дробинина</a:t>
            </a:r>
            <a:r>
              <a:rPr lang="ru-RU" sz="36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 Людмила </a:t>
            </a:r>
            <a:r>
              <a:rPr lang="ru-RU" sz="36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В</a:t>
            </a:r>
            <a:r>
              <a:rPr lang="ru-RU" sz="36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итальевна</a:t>
            </a:r>
          </a:p>
          <a:p>
            <a:pPr algn="ctr" defTabSz="1018700">
              <a:defRPr/>
            </a:pPr>
            <a:r>
              <a:rPr lang="ru-RU" sz="36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Педагог-психолог: </a:t>
            </a:r>
            <a:r>
              <a:rPr lang="ru-RU" sz="3600" b="1" dirty="0" err="1" smtClean="0">
                <a:solidFill>
                  <a:srgbClr val="61111D"/>
                </a:solidFill>
                <a:latin typeface="Cambria" panose="02040503050406030204" pitchFamily="18" charset="0"/>
              </a:rPr>
              <a:t>Лапынина</a:t>
            </a:r>
            <a:r>
              <a:rPr lang="ru-RU" sz="3600" b="1" dirty="0" smtClean="0">
                <a:solidFill>
                  <a:srgbClr val="61111D"/>
                </a:solidFill>
                <a:latin typeface="Cambria" panose="02040503050406030204" pitchFamily="18" charset="0"/>
              </a:rPr>
              <a:t> Марина Николаевна</a:t>
            </a:r>
            <a:endParaRPr lang="ru-RU" sz="3600" b="1" dirty="0" smtClean="0">
              <a:solidFill>
                <a:srgbClr val="61111D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297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603250" y="320675"/>
              <a:ext cx="2520244" cy="14478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050862" y="3368659"/>
            <a:ext cx="1014419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err="1" smtClean="0">
                <a:solidFill>
                  <a:schemeClr val="accent2">
                    <a:lumMod val="75000"/>
                  </a:schemeClr>
                </a:solidFill>
              </a:rPr>
              <a:t>Рыжакина</a:t>
            </a:r>
            <a:r>
              <a:rPr lang="ru-RU" sz="6600" dirty="0" smtClean="0">
                <a:solidFill>
                  <a:schemeClr val="accent2">
                    <a:lumMod val="75000"/>
                  </a:schemeClr>
                </a:solidFill>
              </a:rPr>
              <a:t> Елена Сергеевна </a:t>
            </a:r>
          </a:p>
          <a:p>
            <a:pPr algn="ctr"/>
            <a:r>
              <a:rPr lang="ru-RU" sz="5400" dirty="0" smtClean="0">
                <a:solidFill>
                  <a:schemeClr val="accent2">
                    <a:lumMod val="75000"/>
                  </a:schemeClr>
                </a:solidFill>
              </a:rPr>
              <a:t>педагог-психолог </a:t>
            </a:r>
          </a:p>
          <a:p>
            <a:pPr algn="ctr"/>
            <a:r>
              <a:rPr lang="ru-RU" sz="5400" dirty="0" smtClean="0">
                <a:solidFill>
                  <a:schemeClr val="accent2">
                    <a:lumMod val="75000"/>
                  </a:schemeClr>
                </a:solidFill>
              </a:rPr>
              <a:t>МАОУ лицей №7</a:t>
            </a:r>
          </a:p>
          <a:p>
            <a:pPr algn="ctr"/>
            <a:r>
              <a:rPr lang="ru-RU" sz="6600" dirty="0" smtClean="0">
                <a:solidFill>
                  <a:schemeClr val="accent2">
                    <a:lumMod val="75000"/>
                  </a:schemeClr>
                </a:solidFill>
              </a:rPr>
              <a:t>Тел: </a:t>
            </a:r>
            <a:r>
              <a:rPr lang="ru-RU" sz="8000" dirty="0" smtClean="0">
                <a:solidFill>
                  <a:schemeClr val="accent2">
                    <a:lumMod val="75000"/>
                  </a:schemeClr>
                </a:solidFill>
              </a:rPr>
              <a:t>8 952 152 8570</a:t>
            </a:r>
            <a:endParaRPr lang="ru-RU" sz="8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3794" name="Picture 2" descr="C:\Users\RyzhakinaES\Downloads\Рыжакина Е.С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66694" y="1296957"/>
            <a:ext cx="5438692" cy="7177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9566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20104101" cy="11432613"/>
            <a:chOff x="-11113" y="-17463"/>
            <a:chExt cx="20104101" cy="11432613"/>
          </a:xfrm>
          <a:effectLst>
            <a:outerShdw blurRad="50800" dist="50800" dir="5400000" algn="ctr" rotWithShape="0">
              <a:srgbClr val="000000">
                <a:alpha val="42000"/>
              </a:srgbClr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-11113" y="-17463"/>
              <a:ext cx="20104101" cy="11432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bject 2"/>
            <p:cNvSpPr/>
            <p:nvPr/>
          </p:nvSpPr>
          <p:spPr>
            <a:xfrm>
              <a:off x="28745" y="10836275"/>
              <a:ext cx="20064243" cy="536672"/>
            </a:xfrm>
            <a:prstGeom prst="rect">
              <a:avLst/>
            </a:prstGeom>
            <a:solidFill>
              <a:srgbClr val="6E0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603250" y="320675"/>
              <a:ext cx="2520244" cy="1447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Рисунок 5" descr="G:\цифровая гигиена\2011-6-97-114 (1)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200" y="1225519"/>
            <a:ext cx="10715700" cy="878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0" y="-64106"/>
            <a:ext cx="20104100" cy="11373455"/>
            <a:chOff x="0" y="-64106"/>
            <a:chExt cx="20104100" cy="1137345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64106"/>
              <a:ext cx="20104100" cy="11373455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17138650" y="244475"/>
              <a:ext cx="2520244" cy="1447800"/>
            </a:xfrm>
            <a:prstGeom prst="rect">
              <a:avLst/>
            </a:prstGeom>
          </p:spPr>
        </p:pic>
      </p:grpSp>
      <p:pic>
        <p:nvPicPr>
          <p:cNvPr id="15362" name="Picture 2" descr="G:\цифровая гигиена\Снимок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37670" y="4368791"/>
            <a:ext cx="8929750" cy="6633462"/>
          </a:xfrm>
          <a:prstGeom prst="rect">
            <a:avLst/>
          </a:prstGeom>
          <a:noFill/>
        </p:spPr>
      </p:pic>
      <p:pic>
        <p:nvPicPr>
          <p:cNvPr id="15361" name="Picture 1" descr="G:\цифровая гигиена\Снимок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3738" y="368263"/>
            <a:ext cx="9760281" cy="6215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6419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603250" y="320675"/>
              <a:ext cx="2520244" cy="1447800"/>
            </a:xfrm>
            <a:prstGeom prst="rect">
              <a:avLst/>
            </a:prstGeom>
          </p:spPr>
        </p:pic>
      </p:grpSp>
      <p:pic>
        <p:nvPicPr>
          <p:cNvPr id="13313" name="Picture 1" descr="G:\цифровая гигиена\Снимок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6614" y="1868461"/>
            <a:ext cx="7929618" cy="6551448"/>
          </a:xfrm>
          <a:prstGeom prst="rect">
            <a:avLst/>
          </a:prstGeom>
          <a:noFill/>
        </p:spPr>
      </p:pic>
      <p:pic>
        <p:nvPicPr>
          <p:cNvPr id="13314" name="Picture 2" descr="G:\цифровая гигиена\Снимок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23290" y="4083039"/>
            <a:ext cx="10631385" cy="6439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9566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603250" y="320675"/>
              <a:ext cx="2520244" cy="1447800"/>
            </a:xfrm>
            <a:prstGeom prst="rect">
              <a:avLst/>
            </a:prstGeom>
          </p:spPr>
        </p:pic>
      </p:grpSp>
      <p:pic>
        <p:nvPicPr>
          <p:cNvPr id="11265" name="Picture 1" descr="G:\цифровая гигиена\Снимок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4596" y="0"/>
            <a:ext cx="12159362" cy="6858048"/>
          </a:xfrm>
          <a:prstGeom prst="rect">
            <a:avLst/>
          </a:prstGeom>
          <a:noFill/>
        </p:spPr>
      </p:pic>
      <p:pic>
        <p:nvPicPr>
          <p:cNvPr id="11266" name="Picture 2" descr="G:\цифровая гигиена\Снимок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7986" y="3940163"/>
            <a:ext cx="9715568" cy="6855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9566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0" y="296825"/>
              <a:ext cx="2520244" cy="1447800"/>
            </a:xfrm>
            <a:prstGeom prst="rect">
              <a:avLst/>
            </a:prstGeom>
          </p:spPr>
        </p:pic>
      </p:grp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693936" y="796891"/>
          <a:ext cx="16502178" cy="9358379"/>
        </p:xfrm>
        <a:graphic>
          <a:graphicData uri="http://schemas.openxmlformats.org/drawingml/2006/table">
            <a:tbl>
              <a:tblPr/>
              <a:tblGrid>
                <a:gridCol w="5826176"/>
                <a:gridCol w="5461028"/>
                <a:gridCol w="5214974"/>
              </a:tblGrid>
              <a:tr h="110944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Психологические аспекты информационной безопасности</a:t>
                      </a:r>
                      <a:endParaRPr lang="ru-RU" sz="4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Угрозы сети</a:t>
                      </a:r>
                      <a:endParaRPr lang="ru-RU" sz="5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99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Технический </a:t>
                      </a:r>
                      <a:endParaRPr lang="ru-RU" sz="40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аспект</a:t>
                      </a:r>
                      <a:endParaRPr lang="ru-RU" sz="4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cs typeface="Times New Roman"/>
                        </a:rPr>
                        <a:t>Психологический аспект</a:t>
                      </a:r>
                      <a:endParaRPr lang="ru-RU" sz="4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9771">
                <a:tc>
                  <a:txBody>
                    <a:bodyPr/>
                    <a:lstStyle/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Чувство одиночества</a:t>
                      </a: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Толерантность</a:t>
                      </a: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Жизненные ценности</a:t>
                      </a: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Личные границы</a:t>
                      </a: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Образ жизни, </a:t>
                      </a:r>
                      <a:r>
                        <a:rPr lang="ru-RU" sz="3600" dirty="0" err="1">
                          <a:latin typeface="Times New Roman"/>
                          <a:ea typeface="Times New Roman"/>
                          <a:cs typeface="Times New Roman"/>
                        </a:rPr>
                        <a:t>целеполагание</a:t>
                      </a: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3600" dirty="0" err="1">
                          <a:latin typeface="Times New Roman"/>
                          <a:ea typeface="Times New Roman"/>
                          <a:cs typeface="Times New Roman"/>
                        </a:rPr>
                        <a:t>Виктимность</a:t>
                      </a: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3600" dirty="0" err="1">
                          <a:latin typeface="Times New Roman"/>
                          <a:ea typeface="Times New Roman"/>
                          <a:cs typeface="Times New Roman"/>
                        </a:rPr>
                        <a:t>Конформность</a:t>
                      </a: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Отношения с близкими</a:t>
                      </a: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Жизнестойкость</a:t>
                      </a: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4000" dirty="0">
                          <a:latin typeface="Times New Roman"/>
                          <a:ea typeface="Times New Roman"/>
                          <a:cs typeface="Times New Roman"/>
                        </a:rPr>
                        <a:t>Личные данные</a:t>
                      </a:r>
                      <a:endParaRPr lang="ru-RU" sz="4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4000" dirty="0">
                          <a:latin typeface="Times New Roman"/>
                          <a:ea typeface="Times New Roman"/>
                          <a:cs typeface="Times New Roman"/>
                        </a:rPr>
                        <a:t>Конфиденциальность</a:t>
                      </a:r>
                      <a:endParaRPr lang="ru-RU" sz="4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4000" dirty="0">
                          <a:latin typeface="Times New Roman"/>
                          <a:ea typeface="Times New Roman"/>
                          <a:cs typeface="Times New Roman"/>
                        </a:rPr>
                        <a:t>Мошенничество</a:t>
                      </a:r>
                      <a:endParaRPr lang="ru-RU" sz="4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4000" dirty="0">
                          <a:latin typeface="Times New Roman"/>
                          <a:ea typeface="Times New Roman"/>
                          <a:cs typeface="Times New Roman"/>
                        </a:rPr>
                        <a:t>Взлом страниц</a:t>
                      </a:r>
                      <a:endParaRPr lang="ru-RU" sz="4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4000" dirty="0">
                          <a:latin typeface="Times New Roman"/>
                          <a:ea typeface="Times New Roman"/>
                          <a:cs typeface="Times New Roman"/>
                        </a:rPr>
                        <a:t>Достоверность информации</a:t>
                      </a:r>
                      <a:endParaRPr lang="ru-RU" sz="4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4000" dirty="0" err="1">
                          <a:latin typeface="Times New Roman"/>
                          <a:ea typeface="Times New Roman"/>
                          <a:cs typeface="Times New Roman"/>
                        </a:rPr>
                        <a:t>Факт-чекинг</a:t>
                      </a:r>
                      <a:endParaRPr lang="ru-RU" sz="4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4000" dirty="0">
                          <a:latin typeface="Times New Roman"/>
                          <a:ea typeface="Times New Roman"/>
                          <a:cs typeface="Times New Roman"/>
                        </a:rPr>
                        <a:t>Вовлечение в опасные группы</a:t>
                      </a:r>
                      <a:endParaRPr lang="ru-RU" sz="4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4000" dirty="0">
                          <a:latin typeface="Times New Roman"/>
                          <a:ea typeface="Times New Roman"/>
                          <a:cs typeface="Times New Roman"/>
                        </a:rPr>
                        <a:t>Экстремизм</a:t>
                      </a:r>
                      <a:endParaRPr lang="ru-RU" sz="4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4000" dirty="0">
                          <a:latin typeface="Times New Roman"/>
                          <a:ea typeface="Times New Roman"/>
                          <a:cs typeface="Times New Roman"/>
                        </a:rPr>
                        <a:t>Пропаганда деструктивного образа жизни</a:t>
                      </a:r>
                      <a:endParaRPr lang="ru-RU" sz="4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4000" dirty="0" err="1">
                          <a:latin typeface="Times New Roman"/>
                          <a:ea typeface="Times New Roman"/>
                          <a:cs typeface="Times New Roman"/>
                        </a:rPr>
                        <a:t>Груминг</a:t>
                      </a:r>
                      <a:endParaRPr lang="ru-RU" sz="4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4000" dirty="0" err="1">
                          <a:latin typeface="Times New Roman"/>
                          <a:ea typeface="Times New Roman"/>
                          <a:cs typeface="Times New Roman"/>
                        </a:rPr>
                        <a:t>Секстинг</a:t>
                      </a:r>
                      <a:endParaRPr lang="ru-RU" sz="4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5334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4000" dirty="0" err="1">
                          <a:latin typeface="Times New Roman"/>
                          <a:ea typeface="Times New Roman"/>
                          <a:cs typeface="Times New Roman"/>
                        </a:rPr>
                        <a:t>Селф-харм</a:t>
                      </a:r>
                      <a:endParaRPr lang="ru-RU" sz="4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15888" y="-60999"/>
            <a:ext cx="20105689" cy="11408449"/>
            <a:chOff x="-1588" y="-99099"/>
            <a:chExt cx="20105689" cy="1140844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0" y="296825"/>
              <a:ext cx="2520244" cy="1447800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3479754" y="1511271"/>
            <a:ext cx="707236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Лига безопасного Интернета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— учреждена в 2011 году при поддержке МВД России,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Минкомсвязи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и Комитета Государственной Думы по вопросам семьи, женщин и детей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Основная цель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— создание безопасного пространства Интернета на территории Российской Федерации.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G:\цифровая гигиена\Семинар погружение\chto-takooe-pers-dannye-PhotoRoom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36125" y="725453"/>
            <a:ext cx="10467975" cy="698182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122564" y="8369319"/>
            <a:ext cx="14859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«Месяц безопасного Интернета»</a:t>
            </a:r>
            <a:endParaRPr lang="ru-RU" sz="60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15888" y="-60999"/>
            <a:ext cx="20105689" cy="11408449"/>
            <a:chOff x="-1588" y="-99099"/>
            <a:chExt cx="20105689" cy="1140844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0" y="296825"/>
              <a:ext cx="2520244" cy="1447800"/>
            </a:xfrm>
            <a:prstGeom prst="rect">
              <a:avLst/>
            </a:prstGeom>
          </p:spPr>
        </p:pic>
      </p:grpSp>
      <p:pic>
        <p:nvPicPr>
          <p:cNvPr id="43010" name="Picture 2" descr="G:\цифровая гигиена\Семинар погружение\bis-detstva-novyj-1024x43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3826" y="511139"/>
            <a:ext cx="10594502" cy="4500594"/>
          </a:xfrm>
          <a:prstGeom prst="rect">
            <a:avLst/>
          </a:prstGeom>
          <a:noFill/>
        </p:spPr>
      </p:pic>
      <p:pic>
        <p:nvPicPr>
          <p:cNvPr id="43011" name="Picture 3" descr="G:\цифровая гигиена\Семинар погружение\Roditelskoe-sobranie-2-1024x44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9424" y="5583237"/>
            <a:ext cx="11072890" cy="4833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3899814" y="2598898"/>
            <a:ext cx="540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КООРДИНАТОРЫ ПО ОВЗ</a:t>
            </a:r>
            <a:endParaRPr lang="ru-RU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588" y="-99099"/>
            <a:ext cx="20105689" cy="11408449"/>
            <a:chOff x="-1588" y="-99099"/>
            <a:chExt cx="20105689" cy="1140844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99099"/>
              <a:ext cx="20104101" cy="11395749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5295" b="43952"/>
            <a:stretch/>
          </p:blipFill>
          <p:spPr>
            <a:xfrm>
              <a:off x="-1588" y="10981631"/>
              <a:ext cx="20104100" cy="138896"/>
            </a:xfrm>
            <a:prstGeom prst="rect">
              <a:avLst/>
            </a:prstGeom>
          </p:spPr>
        </p:pic>
        <p:sp>
          <p:nvSpPr>
            <p:cNvPr id="53" name="Прямоугольник 52"/>
            <p:cNvSpPr/>
            <p:nvPr/>
          </p:nvSpPr>
          <p:spPr>
            <a:xfrm>
              <a:off x="-1588" y="11186086"/>
              <a:ext cx="20104100" cy="123264"/>
            </a:xfrm>
            <a:prstGeom prst="rect">
              <a:avLst/>
            </a:prstGeom>
            <a:solidFill>
              <a:srgbClr val="6B1420"/>
            </a:solidFill>
            <a:ln>
              <a:solidFill>
                <a:srgbClr val="D8D8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480" t="25182" r="14433" b="22166"/>
            <a:stretch/>
          </p:blipFill>
          <p:spPr>
            <a:xfrm>
              <a:off x="603250" y="320675"/>
              <a:ext cx="2520244" cy="1447800"/>
            </a:xfrm>
            <a:prstGeom prst="rect">
              <a:avLst/>
            </a:prstGeom>
          </p:spPr>
        </p:pic>
      </p:grpSp>
      <p:pic>
        <p:nvPicPr>
          <p:cNvPr id="16385" name="Picture 1" descr="G:\цифровая гигиена\Семинар погружение\Без названи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9952" y="2225651"/>
            <a:ext cx="11001452" cy="61814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9566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7907</TotalTime>
  <Words>114</Words>
  <Application>Microsoft Office PowerPoint</Application>
  <PresentationFormat>Произвольный</PresentationFormat>
  <Paragraphs>53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Cambria</vt:lpstr>
      <vt:lpstr>Times New Roman</vt:lpstr>
      <vt:lpstr>Calibri</vt:lpstr>
      <vt:lpstr>Symbol</vt:lpstr>
      <vt:lpstr>Druk Cyr</vt:lpstr>
      <vt:lpstr>Office Theme</vt:lpstr>
      <vt:lpstr>1_Office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Методист</dc:creator>
  <cp:lastModifiedBy>RyzhakinaES</cp:lastModifiedBy>
  <cp:revision>263</cp:revision>
  <dcterms:created xsi:type="dcterms:W3CDTF">2023-01-13T17:17:54Z</dcterms:created>
  <dcterms:modified xsi:type="dcterms:W3CDTF">2023-09-26T05:57:28Z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