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23" r:id="rId2"/>
  </p:sldMasterIdLst>
  <p:notesMasterIdLst>
    <p:notesMasterId r:id="rId12"/>
  </p:notesMasterIdLst>
  <p:sldIdLst>
    <p:sldId id="287" r:id="rId3"/>
    <p:sldId id="280" r:id="rId4"/>
    <p:sldId id="278" r:id="rId5"/>
    <p:sldId id="281" r:id="rId6"/>
    <p:sldId id="297" r:id="rId7"/>
    <p:sldId id="282" r:id="rId8"/>
    <p:sldId id="283" r:id="rId9"/>
    <p:sldId id="296" r:id="rId10"/>
    <p:sldId id="30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25C"/>
    <a:srgbClr val="F9FFFE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2EBA6-6810-4A02-8BE6-B3AD8EF675DC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ED5E2-5742-46C1-AAFF-DAA10A969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1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7023E7-8C32-483E-A5B1-E6EFA6D1CF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57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28.09.2023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87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10142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3958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28.09.2023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0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711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4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60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591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/>
            </a:br>
            <a:r>
              <a:rPr lang="ru-RU" sz="3600" b="1" dirty="0"/>
              <a:t>Разработка и реализация адаптированных образовательных программ в соответствии с федеральными адаптированными образовательными программами</a:t>
            </a:r>
            <a:endParaRPr lang="ru-RU" sz="36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6096000" y="4770962"/>
            <a:ext cx="5605806" cy="16557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Дубонос Оксана Александровна, учитель-логопед, методист ИМЦ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82" y="137533"/>
            <a:ext cx="2517866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7477" y="289931"/>
            <a:ext cx="9086385" cy="1325563"/>
          </a:xfrm>
        </p:spPr>
        <p:txBody>
          <a:bodyPr>
            <a:normAutofit/>
          </a:bodyPr>
          <a:lstStyle/>
          <a:p>
            <a:pPr algn="ctr"/>
            <a:br>
              <a:rPr lang="ru-RU" sz="2700" b="1" dirty="0"/>
            </a:br>
            <a:r>
              <a:rPr lang="ru-RU" sz="2700" b="1" dirty="0"/>
              <a:t>Школам привести в соответствие:</a:t>
            </a: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02888" y="1624903"/>
            <a:ext cx="10550912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 уровне НОО адаптированные образовательные программы ФГОС НОО обучающихся с ОВЗ и ФАОП НОО. </a:t>
            </a:r>
          </a:p>
          <a:p>
            <a:pPr algn="just"/>
            <a:r>
              <a:rPr lang="ru-RU" dirty="0"/>
              <a:t>АООП ООО необходимо скорректировать под ФГОС ООО и ФАОП ООО. </a:t>
            </a:r>
          </a:p>
          <a:p>
            <a:pPr marL="0" indent="0" algn="just">
              <a:buNone/>
            </a:pPr>
            <a:r>
              <a:rPr lang="ru-RU" b="1" dirty="0"/>
              <a:t>При этом содержание и планируемые результаты каждой АООП должны быть не ниже ФАОП уровня образования</a:t>
            </a:r>
          </a:p>
          <a:p>
            <a:pPr algn="just"/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8638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Выбор варианта ФАОП НОО для обучающихся с ОВЗ</a:t>
            </a:r>
            <a:br>
              <a:rPr lang="ru-RU" b="1" dirty="0"/>
            </a:br>
            <a:endParaRPr lang="ru-RU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соответствии с заключением ПМПК</a:t>
            </a: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78B1EC0-8D24-0BEE-969D-7F0940C3A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27848"/>
              </p:ext>
            </p:extLst>
          </p:nvPr>
        </p:nvGraphicFramePr>
        <p:xfrm>
          <a:off x="290286" y="2598056"/>
          <a:ext cx="11763929" cy="39478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56946">
                  <a:extLst>
                    <a:ext uri="{9D8B030D-6E8A-4147-A177-3AD203B41FA5}">
                      <a16:colId xmlns:a16="http://schemas.microsoft.com/office/drawing/2014/main" val="283869627"/>
                    </a:ext>
                  </a:extLst>
                </a:gridCol>
                <a:gridCol w="662492">
                  <a:extLst>
                    <a:ext uri="{9D8B030D-6E8A-4147-A177-3AD203B41FA5}">
                      <a16:colId xmlns:a16="http://schemas.microsoft.com/office/drawing/2014/main" val="2040579529"/>
                    </a:ext>
                  </a:extLst>
                </a:gridCol>
                <a:gridCol w="747305">
                  <a:extLst>
                    <a:ext uri="{9D8B030D-6E8A-4147-A177-3AD203B41FA5}">
                      <a16:colId xmlns:a16="http://schemas.microsoft.com/office/drawing/2014/main" val="2966330398"/>
                    </a:ext>
                  </a:extLst>
                </a:gridCol>
                <a:gridCol w="580028">
                  <a:extLst>
                    <a:ext uri="{9D8B030D-6E8A-4147-A177-3AD203B41FA5}">
                      <a16:colId xmlns:a16="http://schemas.microsoft.com/office/drawing/2014/main" val="3549413922"/>
                    </a:ext>
                  </a:extLst>
                </a:gridCol>
                <a:gridCol w="662492">
                  <a:extLst>
                    <a:ext uri="{9D8B030D-6E8A-4147-A177-3AD203B41FA5}">
                      <a16:colId xmlns:a16="http://schemas.microsoft.com/office/drawing/2014/main" val="3084710090"/>
                    </a:ext>
                  </a:extLst>
                </a:gridCol>
                <a:gridCol w="664841">
                  <a:extLst>
                    <a:ext uri="{9D8B030D-6E8A-4147-A177-3AD203B41FA5}">
                      <a16:colId xmlns:a16="http://schemas.microsoft.com/office/drawing/2014/main" val="2457961179"/>
                    </a:ext>
                  </a:extLst>
                </a:gridCol>
                <a:gridCol w="662492">
                  <a:extLst>
                    <a:ext uri="{9D8B030D-6E8A-4147-A177-3AD203B41FA5}">
                      <a16:colId xmlns:a16="http://schemas.microsoft.com/office/drawing/2014/main" val="3818827883"/>
                    </a:ext>
                  </a:extLst>
                </a:gridCol>
                <a:gridCol w="664841">
                  <a:extLst>
                    <a:ext uri="{9D8B030D-6E8A-4147-A177-3AD203B41FA5}">
                      <a16:colId xmlns:a16="http://schemas.microsoft.com/office/drawing/2014/main" val="546174637"/>
                    </a:ext>
                  </a:extLst>
                </a:gridCol>
                <a:gridCol w="662492">
                  <a:extLst>
                    <a:ext uri="{9D8B030D-6E8A-4147-A177-3AD203B41FA5}">
                      <a16:colId xmlns:a16="http://schemas.microsoft.com/office/drawing/2014/main" val="4179533457"/>
                    </a:ext>
                  </a:extLst>
                </a:gridCol>
              </a:tblGrid>
              <a:tr h="1109103">
                <a:tc>
                  <a:txBody>
                    <a:bodyPr/>
                    <a:lstStyle/>
                    <a:p>
                      <a:pPr marL="67945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67945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11290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Варианты</a:t>
                      </a:r>
                      <a:r>
                        <a:rPr lang="ru-RU" sz="1100" spc="-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ФАООП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711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для</a:t>
                      </a:r>
                      <a:r>
                        <a:rPr lang="ru-RU" sz="800" spc="-15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глухих</a:t>
                      </a:r>
                      <a:r>
                        <a:rPr lang="ru-RU" sz="800" spc="-2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обучающихся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05410" algn="ctr">
                        <a:lnSpc>
                          <a:spcPts val="95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слабослышащих и</a:t>
                      </a:r>
                      <a:r>
                        <a:rPr lang="ru-RU" sz="800" spc="-18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позднооглохших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обучающихся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6865" indent="54610">
                        <a:lnSpc>
                          <a:spcPct val="10200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слепых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 spc="-5">
                          <a:effectLst/>
                        </a:rPr>
                        <a:t>обучающихся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214630" indent="-102235">
                        <a:lnSpc>
                          <a:spcPct val="10100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</a:t>
                      </a:r>
                      <a:r>
                        <a:rPr lang="ru-RU" sz="800" spc="-3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слабовидящих</a:t>
                      </a:r>
                      <a:r>
                        <a:rPr lang="ru-RU" sz="800" spc="-18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обучающихся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81280" indent="111125">
                        <a:lnSpc>
                          <a:spcPct val="101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обучающихся с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тяжелыми</a:t>
                      </a:r>
                      <a:r>
                        <a:rPr lang="ru-RU" sz="800" spc="-3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нарушениями</a:t>
                      </a:r>
                      <a:endParaRPr lang="ru-RU" sz="1100">
                        <a:effectLst/>
                      </a:endParaRPr>
                    </a:p>
                    <a:p>
                      <a:pPr marL="521335">
                        <a:lnSpc>
                          <a:spcPts val="50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речи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36525" indent="60960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</a:t>
                      </a:r>
                      <a:r>
                        <a:rPr lang="ru-RU" sz="800" spc="-1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обучающихся</a:t>
                      </a:r>
                      <a:r>
                        <a:rPr lang="ru-RU" sz="800" spc="-1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</a:t>
                      </a:r>
                      <a:endParaRPr lang="ru-RU" sz="1100">
                        <a:effectLst/>
                      </a:endParaRPr>
                    </a:p>
                    <a:p>
                      <a:pPr marL="103505" marR="99060" indent="3302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нарушениями опорно-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двигательного</a:t>
                      </a:r>
                      <a:r>
                        <a:rPr lang="ru-RU" sz="800" spc="-4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аппарата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80010" indent="115570">
                        <a:lnSpc>
                          <a:spcPct val="102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обучающихся с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задержкой</a:t>
                      </a:r>
                      <a:r>
                        <a:rPr lang="ru-RU" sz="800" spc="-5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психического</a:t>
                      </a:r>
                      <a:endParaRPr lang="ru-RU" sz="1100">
                        <a:effectLst/>
                      </a:endParaRPr>
                    </a:p>
                    <a:p>
                      <a:pPr marL="429260">
                        <a:lnSpc>
                          <a:spcPts val="505"/>
                        </a:lnSpc>
                      </a:pPr>
                      <a:r>
                        <a:rPr lang="ru-RU" sz="800">
                          <a:effectLst/>
                        </a:rPr>
                        <a:t>развития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4140" marR="106680" algn="ctr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</a:t>
                      </a:r>
                      <a:r>
                        <a:rPr lang="ru-RU" sz="800" spc="-1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обучающихся</a:t>
                      </a:r>
                      <a:r>
                        <a:rPr lang="ru-RU" sz="800" spc="-2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</a:t>
                      </a:r>
                      <a:endParaRPr lang="ru-RU" sz="1100">
                        <a:effectLst/>
                      </a:endParaRPr>
                    </a:p>
                    <a:p>
                      <a:pPr marL="104775" marR="10668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расстройствами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аутистического</a:t>
                      </a:r>
                      <a:r>
                        <a:rPr lang="ru-RU" sz="800" spc="-4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спектра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24788"/>
                  </a:ext>
                </a:extLst>
              </a:tr>
              <a:tr h="1252707">
                <a:tc>
                  <a:txBody>
                    <a:bodyPr/>
                    <a:lstStyle/>
                    <a:p>
                      <a:pPr marL="67945"/>
                      <a:r>
                        <a:rPr lang="ru-RU" sz="1400" dirty="0">
                          <a:effectLst/>
                        </a:rPr>
                        <a:t>Вариант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marL="67945"/>
                      <a:r>
                        <a:rPr lang="ru-RU" sz="1400" dirty="0">
                          <a:effectLst/>
                        </a:rPr>
                        <a:t>Образование, сопоставимое с образованием нормативно</a:t>
                      </a:r>
                      <a:r>
                        <a:rPr lang="ru-RU" sz="1400" spc="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развивающихся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обучающихся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-3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те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же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календарные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сроки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обучения</a:t>
                      </a:r>
                      <a:r>
                        <a:rPr lang="ru-RU" sz="1400" spc="-2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при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создании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необходимых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условий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для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реализации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его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общих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</a:p>
                    <a:p>
                      <a:pPr marL="67945">
                        <a:lnSpc>
                          <a:spcPts val="930"/>
                        </a:lnSpc>
                        <a:spcBef>
                          <a:spcPts val="5"/>
                        </a:spcBef>
                      </a:pPr>
                      <a:r>
                        <a:rPr lang="ru-RU" sz="1400" dirty="0">
                          <a:effectLst/>
                        </a:rPr>
                        <a:t>особых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образовательных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потребностей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</a:pP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3025">
                        <a:lnSpc>
                          <a:spcPts val="1255"/>
                        </a:lnSpc>
                      </a:pP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</a:pP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73025">
                        <a:lnSpc>
                          <a:spcPts val="1255"/>
                        </a:lnSpc>
                      </a:pP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2.1.</a:t>
                      </a: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5"/>
                        </a:lnSpc>
                      </a:pP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74295">
                        <a:lnSpc>
                          <a:spcPts val="1255"/>
                        </a:lnSpc>
                      </a:pP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3.1.</a:t>
                      </a: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</a:pP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73025">
                        <a:lnSpc>
                          <a:spcPts val="1255"/>
                        </a:lnSpc>
                      </a:pP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4.1.</a:t>
                      </a: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55"/>
                        </a:lnSpc>
                      </a:pP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74930">
                        <a:lnSpc>
                          <a:spcPts val="1255"/>
                        </a:lnSpc>
                      </a:pP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5.1.</a:t>
                      </a: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55"/>
                        </a:lnSpc>
                      </a:pP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73660">
                        <a:lnSpc>
                          <a:spcPts val="1255"/>
                        </a:lnSpc>
                      </a:pP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6.1.</a:t>
                      </a: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6286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7.1</a:t>
                      </a:r>
                      <a:r>
                        <a:rPr lang="ru-RU" sz="1400" b="1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.</a:t>
                      </a:r>
                      <a:endParaRPr lang="ru-RU" sz="1400" b="1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</a:endParaRPr>
                    </a:p>
                    <a:p>
                      <a:pPr marL="6159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625C"/>
                          </a:solidFill>
                          <a:effectLst/>
                          <a:highlight>
                            <a:srgbClr val="F9FFFE"/>
                          </a:highlight>
                        </a:rPr>
                        <a:t>8.1.</a:t>
                      </a:r>
                      <a:endParaRPr lang="ru-RU" sz="1400" dirty="0">
                        <a:solidFill>
                          <a:srgbClr val="16625C"/>
                        </a:solidFill>
                        <a:effectLst/>
                        <a:highlight>
                          <a:srgbClr val="F9FFFE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4860"/>
                  </a:ext>
                </a:extLst>
              </a:tr>
              <a:tr h="1586077">
                <a:tc>
                  <a:txBody>
                    <a:bodyPr/>
                    <a:lstStyle/>
                    <a:p>
                      <a:pPr marL="67945" algn="just"/>
                      <a:r>
                        <a:rPr lang="ru-RU" sz="1400" dirty="0">
                          <a:effectLst/>
                        </a:rPr>
                        <a:t>Вариант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2</a:t>
                      </a:r>
                    </a:p>
                    <a:p>
                      <a:pPr marL="67945" algn="just"/>
                      <a:r>
                        <a:rPr lang="ru-RU" sz="1400" dirty="0">
                          <a:effectLst/>
                        </a:rPr>
                        <a:t>Предполагает</a:t>
                      </a:r>
                      <a:r>
                        <a:rPr lang="ru-RU" sz="1400" spc="-2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пролонгированные</a:t>
                      </a:r>
                      <a:r>
                        <a:rPr lang="ru-RU" sz="1400" spc="-3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сроки</a:t>
                      </a:r>
                      <a:r>
                        <a:rPr lang="ru-RU" sz="1400" spc="-2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начального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общего</a:t>
                      </a:r>
                      <a:r>
                        <a:rPr lang="ru-RU" sz="1400" spc="-2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образования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глухих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обучающихся</a:t>
                      </a:r>
                      <a:r>
                        <a:rPr lang="ru-RU" sz="1400" spc="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–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лет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или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6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лет.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Выбор</a:t>
                      </a:r>
                    </a:p>
                    <a:p>
                      <a:pPr marL="67945" marR="94615" algn="just"/>
                      <a:r>
                        <a:rPr lang="ru-RU" sz="1400" dirty="0">
                          <a:effectLst/>
                        </a:rPr>
                        <a:t>продолжительности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обучения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(5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или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6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лет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за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счет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введения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первого</a:t>
                      </a:r>
                      <a:r>
                        <a:rPr lang="ru-RU" sz="1400" spc="-2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дополнительного класса) остается за образовательной</a:t>
                      </a:r>
                      <a:r>
                        <a:rPr lang="ru-RU" sz="1400" spc="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организацией,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исходя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из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особых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образовательных потребностей</a:t>
                      </a:r>
                    </a:p>
                    <a:p>
                      <a:pPr marL="67945" algn="just">
                        <a:lnSpc>
                          <a:spcPts val="930"/>
                        </a:lnSpc>
                      </a:pPr>
                      <a:r>
                        <a:rPr lang="ru-RU" sz="1400" dirty="0">
                          <a:effectLst/>
                        </a:rPr>
                        <a:t>обучающихся,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поступивших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-3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школу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</a:pPr>
                      <a:endParaRPr lang="ru-RU" sz="1400" dirty="0">
                        <a:effectLst/>
                      </a:endParaRPr>
                    </a:p>
                    <a:p>
                      <a:pPr marL="73025">
                        <a:lnSpc>
                          <a:spcPts val="1255"/>
                        </a:lnSpc>
                      </a:pPr>
                      <a:r>
                        <a:rPr lang="ru-RU" sz="1400" dirty="0">
                          <a:effectLst/>
                        </a:rPr>
                        <a:t>1.2.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</a:pPr>
                      <a:endParaRPr lang="ru-RU" sz="1100" dirty="0">
                        <a:effectLst/>
                      </a:endParaRPr>
                    </a:p>
                    <a:p>
                      <a:pPr marL="73025">
                        <a:lnSpc>
                          <a:spcPts val="1255"/>
                        </a:lnSpc>
                      </a:pPr>
                      <a:r>
                        <a:rPr lang="ru-RU" sz="1400" dirty="0">
                          <a:effectLst/>
                        </a:rPr>
                        <a:t>2.2.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5"/>
                        </a:lnSpc>
                      </a:pPr>
                      <a:endParaRPr lang="ru-RU" sz="1100" dirty="0">
                        <a:effectLst/>
                      </a:endParaRPr>
                    </a:p>
                    <a:p>
                      <a:pPr marL="74295">
                        <a:lnSpc>
                          <a:spcPts val="1255"/>
                        </a:lnSpc>
                      </a:pPr>
                      <a:r>
                        <a:rPr lang="ru-RU" sz="1400" dirty="0">
                          <a:effectLst/>
                        </a:rPr>
                        <a:t>3.2.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</a:pPr>
                      <a:endParaRPr lang="ru-RU" sz="1100" dirty="0">
                        <a:effectLst/>
                      </a:endParaRPr>
                    </a:p>
                    <a:p>
                      <a:pPr marL="73025">
                        <a:lnSpc>
                          <a:spcPts val="1255"/>
                        </a:lnSpc>
                      </a:pPr>
                      <a:r>
                        <a:rPr lang="ru-RU" sz="1400" dirty="0">
                          <a:effectLst/>
                        </a:rPr>
                        <a:t>4.2.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55"/>
                        </a:lnSpc>
                      </a:pPr>
                      <a:endParaRPr lang="ru-RU" sz="1100" dirty="0">
                        <a:effectLst/>
                      </a:endParaRPr>
                    </a:p>
                    <a:p>
                      <a:pPr marL="74930">
                        <a:lnSpc>
                          <a:spcPts val="1255"/>
                        </a:lnSpc>
                      </a:pPr>
                      <a:r>
                        <a:rPr lang="ru-RU" sz="1400" dirty="0">
                          <a:effectLst/>
                        </a:rPr>
                        <a:t>5.2.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55"/>
                        </a:lnSpc>
                      </a:pPr>
                      <a:endParaRPr lang="ru-RU" sz="1100" dirty="0">
                        <a:effectLst/>
                      </a:endParaRPr>
                    </a:p>
                    <a:p>
                      <a:pPr marL="73660">
                        <a:lnSpc>
                          <a:spcPts val="1255"/>
                        </a:lnSpc>
                      </a:pPr>
                      <a:r>
                        <a:rPr lang="ru-RU" sz="1400" dirty="0">
                          <a:effectLst/>
                        </a:rPr>
                        <a:t>6.2.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 marL="6286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</a:endParaRPr>
                    </a:p>
                    <a:p>
                      <a:pPr marL="61595" marR="546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8.2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0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9143" y="101600"/>
            <a:ext cx="9723862" cy="119194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u="sng" dirty="0"/>
              <a:t>Варианты программ в ФАОП ООО </a:t>
            </a:r>
            <a:r>
              <a:rPr lang="ru-RU" sz="2400" b="1" dirty="0"/>
              <a:t>разработали только для школьников с ОВЗ </a:t>
            </a:r>
            <a:r>
              <a:rPr lang="ru-RU" sz="2400" b="1" u="sng" dirty="0"/>
              <a:t>без</a:t>
            </a:r>
            <a:r>
              <a:rPr lang="ru-RU" sz="2400" b="1" dirty="0"/>
              <a:t> </a:t>
            </a:r>
            <a:r>
              <a:rPr lang="ru-RU" sz="2400" b="1" u="sng" dirty="0"/>
              <a:t>нарушений интеллектуального развития</a:t>
            </a:r>
            <a:br>
              <a:rPr lang="ru-RU" sz="2400" b="1" u="sng" dirty="0"/>
            </a:br>
            <a:r>
              <a:rPr lang="ru-RU" sz="2400" b="1" dirty="0"/>
              <a:t> (по два варианта для каждой нозологии). 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69142" y="1134249"/>
            <a:ext cx="10798629" cy="5244249"/>
          </a:xfrm>
        </p:spPr>
        <p:txBody>
          <a:bodyPr>
            <a:normAutofit fontScale="92500"/>
          </a:bodyPr>
          <a:lstStyle/>
          <a:p>
            <a:pPr algn="just"/>
            <a:endParaRPr lang="ru-RU" dirty="0">
              <a:latin typeface="+mj-lt"/>
            </a:endParaRPr>
          </a:p>
          <a:p>
            <a:pPr marL="134620" marR="1196340" algn="just"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ФАОП ООО для обучающихся с нарушениями слуха (вар. 1.1., 1.2., 2.2.1., 2.2.2.)</a:t>
            </a:r>
            <a:r>
              <a:rPr lang="ru-RU" spc="-285" dirty="0"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134620" marR="1196340" algn="just"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ФАОП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ООО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для</a:t>
            </a:r>
            <a:r>
              <a:rPr lang="ru-RU" spc="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слепых обучающихся (вар.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3.1., 3.2.);</a:t>
            </a:r>
          </a:p>
          <a:p>
            <a:pPr marL="134620" marR="2456180" algn="just"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ФАОП ООО для слабовидящих обучающихся (вар. 4.1., 4.2.);</a:t>
            </a:r>
            <a:r>
              <a:rPr lang="ru-RU" spc="-285" dirty="0"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134620" marR="2456180" algn="just"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ФАОП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ООО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для обучающихся с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ТНР (вар. 5.1., 5.2.);</a:t>
            </a:r>
          </a:p>
          <a:p>
            <a:pPr marL="134620" marR="2819400" algn="just"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ФАОП ООО для обучающихся с НОДА (вар. 6.1., 6.2. );</a:t>
            </a:r>
            <a:r>
              <a:rPr lang="ru-RU" spc="-285" dirty="0"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134620" marR="2819400" algn="just"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ФАОП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ООО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для обучающихся с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ЗПР (вар. 7).</a:t>
            </a:r>
          </a:p>
          <a:p>
            <a:pPr algn="just"/>
            <a:r>
              <a:rPr lang="ru-RU" sz="2400" dirty="0">
                <a:latin typeface="+mj-lt"/>
                <a:ea typeface="Times New Roman" panose="02020603050405020304" pitchFamily="18" charset="0"/>
              </a:rPr>
              <a:t>ФАОП ООО для обучающихся с РАС (вар. 8.1., 8.2.).</a:t>
            </a:r>
            <a:r>
              <a:rPr lang="ru-RU" sz="2400" spc="-285" dirty="0">
                <a:latin typeface="+mj-lt"/>
                <a:ea typeface="Times New Roman" panose="02020603050405020304" pitchFamily="18" charset="0"/>
              </a:rPr>
              <a:t> </a:t>
            </a:r>
            <a:endParaRPr lang="ru-RU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43" y="365126"/>
            <a:ext cx="10508343" cy="1129846"/>
          </a:xfrm>
        </p:spPr>
        <p:txBody>
          <a:bodyPr>
            <a:normAutofit fontScale="90000"/>
          </a:bodyPr>
          <a:lstStyle/>
          <a:p>
            <a:r>
              <a:rPr lang="ru-RU" b="1" kern="0" dirty="0">
                <a:ea typeface="Times New Roman" panose="02020603050405020304" pitchFamily="18" charset="0"/>
              </a:rPr>
              <a:t>Структурная</a:t>
            </a:r>
            <a:r>
              <a:rPr lang="ru-RU" b="1" kern="0" spc="-25" dirty="0">
                <a:ea typeface="Times New Roman" panose="02020603050405020304" pitchFamily="18" charset="0"/>
              </a:rPr>
              <a:t> </a:t>
            </a:r>
            <a:r>
              <a:rPr lang="ru-RU" b="1" kern="0" dirty="0">
                <a:ea typeface="Times New Roman" panose="02020603050405020304" pitchFamily="18" charset="0"/>
              </a:rPr>
              <a:t>организация</a:t>
            </a:r>
            <a:r>
              <a:rPr lang="ru-RU" b="1" kern="0" spc="-25" dirty="0">
                <a:ea typeface="Times New Roman" panose="02020603050405020304" pitchFamily="18" charset="0"/>
              </a:rPr>
              <a:t> </a:t>
            </a:r>
            <a:r>
              <a:rPr lang="ru-RU" b="1" kern="0" dirty="0">
                <a:ea typeface="Times New Roman" panose="02020603050405020304" pitchFamily="18" charset="0"/>
              </a:rPr>
              <a:t>ФАОП</a:t>
            </a:r>
            <a:r>
              <a:rPr lang="ru-RU" b="1" kern="0" spc="-5" dirty="0">
                <a:ea typeface="Times New Roman" panose="02020603050405020304" pitchFamily="18" charset="0"/>
              </a:rPr>
              <a:t> </a:t>
            </a:r>
            <a:r>
              <a:rPr lang="ru-RU" b="1" kern="0" dirty="0">
                <a:ea typeface="Times New Roman" panose="02020603050405020304" pitchFamily="18" charset="0"/>
              </a:rPr>
              <a:t>НОО</a:t>
            </a:r>
            <a:br>
              <a:rPr lang="ru-RU" b="1" u="sng" kern="0" dirty="0">
                <a:ea typeface="Times New Roman" panose="02020603050405020304" pitchFamily="18" charset="0"/>
              </a:rPr>
            </a:b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4686"/>
            <a:ext cx="10515600" cy="4972277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50"/>
              </a:spcBef>
              <a:spcAft>
                <a:spcPts val="0"/>
              </a:spcAft>
              <a:buNone/>
            </a:pPr>
            <a:r>
              <a:rPr lang="ru-RU" sz="4000" dirty="0">
                <a:latin typeface="+mj-lt"/>
                <a:ea typeface="Times New Roman" panose="02020603050405020304" pitchFamily="18" charset="0"/>
              </a:rPr>
              <a:t>Каждый</a:t>
            </a:r>
            <a:r>
              <a:rPr lang="ru-RU" sz="4000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+mj-lt"/>
                <a:ea typeface="Times New Roman" panose="02020603050405020304" pitchFamily="18" charset="0"/>
              </a:rPr>
              <a:t>вариант</a:t>
            </a:r>
            <a:r>
              <a:rPr lang="ru-RU" sz="4000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+mj-lt"/>
                <a:ea typeface="Times New Roman" panose="02020603050405020304" pitchFamily="18" charset="0"/>
              </a:rPr>
              <a:t>ФАОП</a:t>
            </a:r>
            <a:r>
              <a:rPr lang="ru-RU" sz="4000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+mj-lt"/>
                <a:ea typeface="Times New Roman" panose="02020603050405020304" pitchFamily="18" charset="0"/>
              </a:rPr>
              <a:t>НОО</a:t>
            </a:r>
            <a:r>
              <a:rPr lang="ru-RU" sz="4000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+mj-lt"/>
                <a:ea typeface="Times New Roman" panose="02020603050405020304" pitchFamily="18" charset="0"/>
              </a:rPr>
              <a:t>включает:</a:t>
            </a: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marL="342900" marR="17272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15595" algn="l"/>
              </a:tabLst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Целевой раздел: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пояснительная записка; планируемые результаты освоения ФАОП; система</a:t>
            </a:r>
            <a:r>
              <a:rPr lang="ru-RU" spc="-28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оценки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достижения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планируемых результатов.</a:t>
            </a: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342900" marR="17018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15595" algn="l"/>
              </a:tabLst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Содержательный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раздел: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федеральные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рабочие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программы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учебных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предметов,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коррекционных курсов; программа формирования универсальных учебных действий (в вар.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1.1.- 8.1. и 1.2.- 8.2.); программа коррекционной работы и федеральная рабочая программа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воспитания.</a:t>
            </a: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342900" marR="16891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15595" algn="l"/>
              </a:tabLst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Организационный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раздел: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федеральный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учебный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план;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федеральный</a:t>
            </a:r>
            <a:r>
              <a:rPr lang="ru-RU" spc="30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календарный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учебный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график,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федеральный календарный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план воспитательной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работы.</a:t>
            </a: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marL="0" marR="175895" indent="0">
              <a:spcAft>
                <a:spcPts val="0"/>
              </a:spcAft>
              <a:buNone/>
              <a:tabLst>
                <a:tab pos="1184275" algn="l"/>
                <a:tab pos="1872615" algn="l"/>
                <a:tab pos="2767965" algn="l"/>
                <a:tab pos="3709670" algn="l"/>
                <a:tab pos="3928745" algn="l"/>
                <a:tab pos="5026025" algn="l"/>
                <a:tab pos="6094730" algn="l"/>
              </a:tabLst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Федеральная	рабочая	программа	воспитания	и</a:t>
            </a:r>
          </a:p>
          <a:p>
            <a:pPr marL="0" marR="175895" indent="0">
              <a:spcAft>
                <a:spcPts val="0"/>
              </a:spcAft>
              <a:buNone/>
              <a:tabLst>
                <a:tab pos="1184275" algn="l"/>
                <a:tab pos="1872615" algn="l"/>
                <a:tab pos="2767965" algn="l"/>
                <a:tab pos="3709670" algn="l"/>
                <a:tab pos="3928745" algn="l"/>
                <a:tab pos="5026025" algn="l"/>
                <a:tab pos="6094730" algn="l"/>
              </a:tabLst>
            </a:pPr>
            <a:r>
              <a:rPr lang="ru-RU" b="1" dirty="0">
                <a:latin typeface="+mj-lt"/>
                <a:ea typeface="Times New Roman" panose="02020603050405020304" pitchFamily="18" charset="0"/>
              </a:rPr>
              <a:t>Федеральный	календарный	</a:t>
            </a:r>
            <a:r>
              <a:rPr lang="ru-RU" b="1" spc="-10" dirty="0">
                <a:latin typeface="+mj-lt"/>
                <a:ea typeface="Times New Roman" panose="02020603050405020304" pitchFamily="18" charset="0"/>
              </a:rPr>
              <a:t>план</a:t>
            </a:r>
            <a:r>
              <a:rPr lang="ru-RU" b="1" spc="-28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воспитательной</a:t>
            </a:r>
            <a:r>
              <a:rPr lang="ru-RU" b="1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работы</a:t>
            </a:r>
            <a:r>
              <a:rPr lang="ru-RU" b="1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(два новых</a:t>
            </a:r>
            <a:r>
              <a:rPr lang="ru-RU" b="1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раздела –</a:t>
            </a:r>
            <a:r>
              <a:rPr lang="ru-RU" b="1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общие</a:t>
            </a:r>
            <a:r>
              <a:rPr lang="ru-RU" b="1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для</a:t>
            </a:r>
            <a:r>
              <a:rPr lang="ru-RU" b="1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  <a:ea typeface="Times New Roman" panose="02020603050405020304" pitchFamily="18" charset="0"/>
              </a:rPr>
              <a:t>всех вариантов).</a:t>
            </a: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134620">
              <a:spcBef>
                <a:spcPts val="20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44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383109" y="567058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9143" y="0"/>
            <a:ext cx="10869428" cy="869795"/>
          </a:xfrm>
        </p:spPr>
        <p:txBody>
          <a:bodyPr>
            <a:normAutofit/>
          </a:bodyPr>
          <a:lstStyle/>
          <a:p>
            <a:r>
              <a:rPr lang="ru-RU" sz="4000" b="1" dirty="0"/>
              <a:t>Каждый вариант ФАОП ООО содержит: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67543" y="888923"/>
            <a:ext cx="10007424" cy="5244249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Целевой раздел</a:t>
            </a:r>
            <a:r>
              <a:rPr lang="ru-RU" dirty="0"/>
              <a:t> включает: пояснительную записку; планируемые результаты освоения ФАОП; систему оценки достижения планируемых результатов освоения ФАОП ООО.</a:t>
            </a:r>
          </a:p>
          <a:p>
            <a:endParaRPr lang="ru-RU" dirty="0"/>
          </a:p>
          <a:p>
            <a:r>
              <a:rPr lang="ru-RU" u="sng" dirty="0"/>
              <a:t>Содержательный   раздел</a:t>
            </a:r>
            <a:r>
              <a:rPr lang="ru-RU" dirty="0"/>
              <a:t>   включает:   федеральные   рабочие   программы    учебных предметов. Программа формирования УУД, федеральная рабочая программа воспитания и программа коррекционной работы вынесены в приложение.</a:t>
            </a:r>
          </a:p>
          <a:p>
            <a:endParaRPr lang="ru-RU" dirty="0"/>
          </a:p>
          <a:p>
            <a:r>
              <a:rPr lang="ru-RU" u="sng" dirty="0"/>
              <a:t>Организационный раздел</a:t>
            </a:r>
            <a:r>
              <a:rPr lang="ru-RU" dirty="0"/>
              <a:t> включает: федеральный учебный план; федеральный календарный учебный график; план внеурочной деятельности; федеральный календарный план воспитательной работы.</a:t>
            </a:r>
          </a:p>
          <a:p>
            <a:pPr algn="just"/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783" y="289931"/>
            <a:ext cx="10457646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/>
            </a:br>
            <a:r>
              <a:rPr lang="ru-RU" sz="2700" b="1" dirty="0"/>
              <a:t>Структура Федеральной адаптированной основной общеобразовательной программы образования обучающихся с умственной отсталостью (интеллектуальными</a:t>
            </a:r>
            <a:br>
              <a:rPr lang="ru-RU" sz="2700" dirty="0"/>
            </a:br>
            <a:r>
              <a:rPr lang="ru-RU" sz="2700" b="1" dirty="0"/>
              <a:t>нарушениями), варианты 1 и 2</a:t>
            </a:r>
            <a:br>
              <a:rPr lang="ru-RU" sz="1300" dirty="0"/>
            </a:br>
            <a:br>
              <a:rPr lang="ru-RU" sz="1300" b="1" dirty="0"/>
            </a:br>
            <a:endParaRPr lang="ru-RU" sz="13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77142" y="1624902"/>
            <a:ext cx="9176657" cy="5095211"/>
          </a:xfrm>
        </p:spPr>
        <p:txBody>
          <a:bodyPr>
            <a:normAutofit fontScale="85000" lnSpcReduction="20000"/>
          </a:bodyPr>
          <a:lstStyle/>
          <a:p>
            <a:pPr marL="0" marR="174625" lvl="0" indent="0">
              <a:spcAft>
                <a:spcPts val="0"/>
              </a:spcAft>
              <a:buSzPts val="1200"/>
              <a:buNone/>
              <a:tabLst>
                <a:tab pos="382270" algn="l"/>
              </a:tabLst>
            </a:pPr>
            <a:r>
              <a:rPr lang="ru-RU" b="1" spc="-20" dirty="0">
                <a:ea typeface="Times New Roman" panose="02020603050405020304" pitchFamily="18" charset="0"/>
              </a:rPr>
              <a:t>Целевой</a:t>
            </a:r>
            <a:r>
              <a:rPr lang="ru-RU" b="1" spc="235" dirty="0">
                <a:ea typeface="Times New Roman" panose="02020603050405020304" pitchFamily="18" charset="0"/>
              </a:rPr>
              <a:t> </a:t>
            </a:r>
            <a:r>
              <a:rPr lang="ru-RU" b="1" spc="-20" dirty="0">
                <a:ea typeface="Times New Roman" panose="02020603050405020304" pitchFamily="18" charset="0"/>
              </a:rPr>
              <a:t>раздел:</a:t>
            </a:r>
            <a:r>
              <a:rPr lang="ru-RU" b="1" spc="245" dirty="0">
                <a:ea typeface="Times New Roman" panose="02020603050405020304" pitchFamily="18" charset="0"/>
              </a:rPr>
              <a:t> </a:t>
            </a:r>
          </a:p>
          <a:p>
            <a:pPr marL="0" marR="174625" lvl="0" indent="0">
              <a:spcAft>
                <a:spcPts val="0"/>
              </a:spcAft>
              <a:buSzPts val="1200"/>
              <a:buNone/>
              <a:tabLst>
                <a:tab pos="382270" algn="l"/>
              </a:tabLst>
            </a:pPr>
            <a:r>
              <a:rPr lang="ru-RU" u="sng" spc="-20" dirty="0">
                <a:ea typeface="Times New Roman" panose="02020603050405020304" pitchFamily="18" charset="0"/>
              </a:rPr>
              <a:t>Пояснительная</a:t>
            </a:r>
            <a:r>
              <a:rPr lang="ru-RU" u="sng" spc="235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записка</a:t>
            </a:r>
          </a:p>
          <a:p>
            <a:pPr marL="0" marR="174625" lvl="0" indent="0">
              <a:spcAft>
                <a:spcPts val="0"/>
              </a:spcAft>
              <a:buSzPts val="1200"/>
              <a:buNone/>
              <a:tabLst>
                <a:tab pos="382270" algn="l"/>
              </a:tabLst>
            </a:pPr>
            <a:r>
              <a:rPr lang="ru-RU" u="sng" spc="-20" dirty="0">
                <a:ea typeface="Times New Roman" panose="02020603050405020304" pitchFamily="18" charset="0"/>
              </a:rPr>
              <a:t>Планируемые</a:t>
            </a:r>
            <a:r>
              <a:rPr lang="ru-RU" u="sng" spc="235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результаты</a:t>
            </a:r>
            <a:r>
              <a:rPr lang="ru-RU" u="sng" spc="235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освоения</a:t>
            </a:r>
            <a:r>
              <a:rPr lang="ru-RU" u="sng" spc="235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ФАООП</a:t>
            </a:r>
            <a:r>
              <a:rPr lang="ru-RU" u="sng" spc="-285" dirty="0">
                <a:ea typeface="Times New Roman" panose="02020603050405020304" pitchFamily="18" charset="0"/>
              </a:rPr>
              <a:t> </a:t>
            </a:r>
          </a:p>
          <a:p>
            <a:pPr marL="0" marR="174625" lvl="0" indent="0">
              <a:spcAft>
                <a:spcPts val="0"/>
              </a:spcAft>
              <a:buSzPts val="1200"/>
              <a:buNone/>
              <a:tabLst>
                <a:tab pos="382270" algn="l"/>
              </a:tabLst>
            </a:pPr>
            <a:r>
              <a:rPr lang="ru-RU" u="sng" spc="-20" dirty="0">
                <a:ea typeface="Times New Roman" panose="02020603050405020304" pitchFamily="18" charset="0"/>
              </a:rPr>
              <a:t>Система</a:t>
            </a:r>
            <a:r>
              <a:rPr lang="ru-RU" u="sng" spc="170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оценки</a:t>
            </a:r>
            <a:r>
              <a:rPr lang="ru-RU" u="sng" spc="185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достижения</a:t>
            </a:r>
            <a:r>
              <a:rPr lang="ru-RU" u="sng" spc="180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планируемых</a:t>
            </a:r>
            <a:r>
              <a:rPr lang="ru-RU" u="sng" spc="175" dirty="0">
                <a:ea typeface="Times New Roman" panose="02020603050405020304" pitchFamily="18" charset="0"/>
              </a:rPr>
              <a:t> </a:t>
            </a:r>
            <a:r>
              <a:rPr lang="ru-RU" u="sng" spc="-20" dirty="0">
                <a:ea typeface="Times New Roman" panose="02020603050405020304" pitchFamily="18" charset="0"/>
              </a:rPr>
              <a:t>результатов</a:t>
            </a:r>
          </a:p>
          <a:p>
            <a:pPr marL="0" marR="174625" lvl="0" indent="0">
              <a:spcAft>
                <a:spcPts val="0"/>
              </a:spcAft>
              <a:buSzPts val="1200"/>
              <a:buNone/>
              <a:tabLst>
                <a:tab pos="382270" algn="l"/>
              </a:tabLst>
            </a:pPr>
            <a:r>
              <a:rPr lang="ru-RU" spc="180" dirty="0">
                <a:ea typeface="Times New Roman" panose="02020603050405020304" pitchFamily="18" charset="0"/>
              </a:rPr>
              <a:t> </a:t>
            </a:r>
            <a:r>
              <a:rPr lang="ru-RU" spc="-20" dirty="0">
                <a:ea typeface="Times New Roman" panose="02020603050405020304" pitchFamily="18" charset="0"/>
              </a:rPr>
              <a:t>В</a:t>
            </a:r>
            <a:r>
              <a:rPr lang="ru-RU" spc="180" dirty="0">
                <a:ea typeface="Times New Roman" panose="02020603050405020304" pitchFamily="18" charset="0"/>
              </a:rPr>
              <a:t> </a:t>
            </a:r>
            <a:r>
              <a:rPr lang="ru-RU" spc="-20" dirty="0">
                <a:ea typeface="Times New Roman" panose="02020603050405020304" pitchFamily="18" charset="0"/>
              </a:rPr>
              <a:t>пояснительной</a:t>
            </a:r>
            <a:r>
              <a:rPr lang="ru-RU" spc="185" dirty="0">
                <a:ea typeface="Times New Roman" panose="02020603050405020304" pitchFamily="18" charset="0"/>
              </a:rPr>
              <a:t> </a:t>
            </a:r>
            <a:r>
              <a:rPr lang="ru-RU" spc="-20" dirty="0">
                <a:ea typeface="Times New Roman" panose="02020603050405020304" pitchFamily="18" charset="0"/>
              </a:rPr>
              <a:t>записке</a:t>
            </a:r>
            <a:r>
              <a:rPr lang="ru-RU" spc="170" dirty="0">
                <a:ea typeface="Times New Roman" panose="02020603050405020304" pitchFamily="18" charset="0"/>
              </a:rPr>
              <a:t> </a:t>
            </a:r>
            <a:r>
              <a:rPr lang="ru-RU" spc="-20" dirty="0">
                <a:ea typeface="Times New Roman" panose="02020603050405020304" pitchFamily="18" charset="0"/>
              </a:rPr>
              <a:t>для</a:t>
            </a:r>
            <a:r>
              <a:rPr lang="ru-RU" spc="180" dirty="0">
                <a:ea typeface="Times New Roman" panose="02020603050405020304" pitchFamily="18" charset="0"/>
              </a:rPr>
              <a:t> </a:t>
            </a:r>
            <a:r>
              <a:rPr lang="ru-RU" spc="-20" dirty="0">
                <a:ea typeface="Times New Roman" panose="02020603050405020304" pitchFamily="18" charset="0"/>
              </a:rPr>
              <a:t>каждой </a:t>
            </a:r>
            <a:r>
              <a:rPr lang="ru-RU" dirty="0">
                <a:ea typeface="Times New Roman" panose="02020603050405020304" pitchFamily="18" charset="0"/>
              </a:rPr>
              <a:t>нозологической	группы	дифференцировано представлены	особые образовательные</a:t>
            </a:r>
            <a:r>
              <a:rPr lang="ru-RU" spc="-28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потребности.</a:t>
            </a:r>
          </a:p>
          <a:p>
            <a:pPr marL="134620" marR="119634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Планируемые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результаты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представлены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на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минимальном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и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достаточном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уровне.</a:t>
            </a:r>
            <a:r>
              <a:rPr lang="ru-RU" spc="-285" dirty="0">
                <a:ea typeface="Times New Roman" panose="02020603050405020304" pitchFamily="18" charset="0"/>
              </a:rPr>
              <a:t> </a:t>
            </a:r>
          </a:p>
          <a:p>
            <a:pPr marL="134620" marR="119634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ФАООП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УО (вариант 1) определяет</a:t>
            </a:r>
          </a:p>
          <a:p>
            <a:pPr marL="342900" marR="173355" lvl="0" indent="-342900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253365" algn="l"/>
              </a:tabLst>
            </a:pPr>
            <a:r>
              <a:rPr lang="ru-RU" dirty="0">
                <a:ea typeface="Times New Roman" panose="02020603050405020304" pitchFamily="18" charset="0"/>
              </a:rPr>
              <a:t>личностные</a:t>
            </a:r>
            <a:r>
              <a:rPr lang="ru-RU" spc="20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и</a:t>
            </a:r>
            <a:r>
              <a:rPr lang="ru-RU" spc="2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предметные</a:t>
            </a:r>
            <a:r>
              <a:rPr lang="ru-RU" spc="20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результаты</a:t>
            </a:r>
            <a:r>
              <a:rPr lang="ru-RU" spc="23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-</a:t>
            </a:r>
            <a:r>
              <a:rPr lang="ru-RU" spc="2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два</a:t>
            </a:r>
            <a:r>
              <a:rPr lang="ru-RU" spc="2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уровня</a:t>
            </a:r>
            <a:r>
              <a:rPr lang="ru-RU" spc="2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овладения</a:t>
            </a:r>
            <a:r>
              <a:rPr lang="ru-RU" spc="2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предметными</a:t>
            </a:r>
            <a:r>
              <a:rPr lang="ru-RU" spc="2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результатами:</a:t>
            </a:r>
            <a:r>
              <a:rPr lang="ru-RU" spc="-285" dirty="0">
                <a:ea typeface="Times New Roman" panose="02020603050405020304" pitchFamily="18" charset="0"/>
              </a:rPr>
              <a:t> </a:t>
            </a:r>
            <a:r>
              <a:rPr lang="ru-RU" b="1" i="1" dirty="0">
                <a:ea typeface="Times New Roman" panose="02020603050405020304" pitchFamily="18" charset="0"/>
              </a:rPr>
              <a:t>минимальный и достаточный</a:t>
            </a:r>
            <a:r>
              <a:rPr lang="ru-RU" b="1" i="1" spc="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по разным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уровням образования.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13462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ФАООП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УО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(вариант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2)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определяет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224155" algn="l"/>
              </a:tabLst>
            </a:pPr>
            <a:r>
              <a:rPr lang="ru-RU" dirty="0">
                <a:ea typeface="Times New Roman" panose="02020603050405020304" pitchFamily="18" charset="0"/>
              </a:rPr>
              <a:t>личностные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и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предметные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результаты </a:t>
            </a:r>
          </a:p>
          <a:p>
            <a:pPr algn="just"/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515" y="236972"/>
            <a:ext cx="9477828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/>
            </a:br>
            <a:r>
              <a:rPr lang="ru-RU" sz="2200" b="1" dirty="0"/>
              <a:t>Структура Федеральной адаптированной основной общеобразовательной программы образования обучающихся с умственной отсталостью (интеллектуальными</a:t>
            </a:r>
            <a:br>
              <a:rPr lang="ru-RU" sz="2200" b="1" dirty="0"/>
            </a:br>
            <a:r>
              <a:rPr lang="ru-RU" sz="2200" b="1" dirty="0"/>
              <a:t>нарушениями), варианты 1 и 2</a:t>
            </a:r>
            <a:br>
              <a:rPr lang="ru-RU" sz="1300" dirty="0"/>
            </a:br>
            <a:br>
              <a:rPr lang="ru-RU" sz="1300" b="1" dirty="0"/>
            </a:br>
            <a:endParaRPr lang="ru-RU" sz="13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59428" y="1624902"/>
            <a:ext cx="9394371" cy="52330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0"/>
              </a:spcAft>
              <a:buSzPts val="1200"/>
              <a:buNone/>
              <a:tabLst>
                <a:tab pos="363220" algn="l"/>
              </a:tabLst>
            </a:pPr>
            <a:r>
              <a:rPr lang="ru-RU" b="1" spc="-20" dirty="0">
                <a:ea typeface="Times New Roman" panose="02020603050405020304" pitchFamily="18" charset="0"/>
              </a:rPr>
              <a:t>Содержательный</a:t>
            </a:r>
            <a:r>
              <a:rPr lang="ru-RU" b="1" spc="-5" dirty="0">
                <a:ea typeface="Times New Roman" panose="02020603050405020304" pitchFamily="18" charset="0"/>
              </a:rPr>
              <a:t> </a:t>
            </a:r>
            <a:r>
              <a:rPr lang="ru-RU" b="1" spc="-20" dirty="0">
                <a:ea typeface="Times New Roman" panose="02020603050405020304" pitchFamily="18" charset="0"/>
              </a:rPr>
              <a:t>раздел</a:t>
            </a:r>
            <a:r>
              <a:rPr lang="ru-RU" dirty="0">
                <a:ea typeface="Times New Roman" panose="02020603050405020304" pitchFamily="18" charset="0"/>
              </a:rPr>
              <a:t> </a:t>
            </a:r>
          </a:p>
          <a:p>
            <a:pPr marL="134620" marR="63373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Рабочие программы по учебным предметам, курсам коррекционно-развивающей области</a:t>
            </a:r>
            <a:r>
              <a:rPr lang="ru-RU" spc="-285" dirty="0">
                <a:ea typeface="Times New Roman" panose="02020603050405020304" pitchFamily="18" charset="0"/>
              </a:rPr>
              <a:t> </a:t>
            </a:r>
          </a:p>
          <a:p>
            <a:pPr marL="134620" marR="63373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Программа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формирования БУД</a:t>
            </a:r>
          </a:p>
          <a:p>
            <a:pPr marL="134620" marR="341630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Программа коррекционной работы (для вар. 1)</a:t>
            </a:r>
            <a:r>
              <a:rPr lang="ru-RU" spc="-285" dirty="0">
                <a:ea typeface="Times New Roman" panose="02020603050405020304" pitchFamily="18" charset="0"/>
              </a:rPr>
              <a:t> </a:t>
            </a:r>
          </a:p>
          <a:p>
            <a:pPr marL="134620" marR="341630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Федеральная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рабочая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программа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воспитания</a:t>
            </a:r>
          </a:p>
          <a:p>
            <a:pPr marL="134620" marR="2284095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Программа сотрудничества с семьей обучающегося (для вар. 2)</a:t>
            </a:r>
          </a:p>
          <a:p>
            <a:pPr marL="134620" marR="2284095">
              <a:spcAft>
                <a:spcPts val="0"/>
              </a:spcAft>
            </a:pPr>
            <a:r>
              <a:rPr lang="ru-RU" spc="-29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Рабочие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программы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представлены по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всем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предметам</a:t>
            </a:r>
          </a:p>
          <a:p>
            <a:pPr marL="0" marR="2284095" indent="0">
              <a:spcAft>
                <a:spcPts val="0"/>
              </a:spcAft>
              <a:buNone/>
            </a:pPr>
            <a:r>
              <a:rPr lang="ru-RU" b="1" dirty="0">
                <a:ea typeface="Times New Roman" panose="02020603050405020304" pitchFamily="18" charset="0"/>
              </a:rPr>
              <a:t>Организационный</a:t>
            </a:r>
            <a:r>
              <a:rPr lang="ru-RU" dirty="0">
                <a:ea typeface="Times New Roman" panose="02020603050405020304" pitchFamily="18" charset="0"/>
              </a:rPr>
              <a:t> </a:t>
            </a:r>
            <a:r>
              <a:rPr lang="ru-RU" b="1" spc="-20" dirty="0">
                <a:ea typeface="Times New Roman" panose="02020603050405020304" pitchFamily="18" charset="0"/>
              </a:rPr>
              <a:t>раздел</a:t>
            </a:r>
            <a:endParaRPr lang="ru-RU" dirty="0">
              <a:ea typeface="Times New Roman" panose="02020603050405020304" pitchFamily="18" charset="0"/>
            </a:endParaRPr>
          </a:p>
          <a:p>
            <a:pPr algn="just"/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02476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6350" y="1206728"/>
            <a:ext cx="5886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Контакты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4114" y="2684921"/>
            <a:ext cx="6096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6B142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Дубонос Оксана Александровна, учитель – логопед МАОУ СОШ № 58, методист ИМЦ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35440" y="4202383"/>
            <a:ext cx="6284673" cy="544324"/>
            <a:chOff x="7872783" y="4971514"/>
            <a:chExt cx="5849069" cy="95683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872783" y="5191868"/>
              <a:ext cx="661635" cy="736480"/>
            </a:xfrm>
            <a:prstGeom prst="rect">
              <a:avLst/>
            </a:prstGeom>
            <a:solidFill>
              <a:srgbClr val="B59552"/>
            </a:solidFill>
          </p:spPr>
        </p:pic>
        <p:sp>
          <p:nvSpPr>
            <p:cNvPr id="7" name="TextBox 6"/>
            <p:cNvSpPr txBox="1"/>
            <p:nvPr/>
          </p:nvSpPr>
          <p:spPr>
            <a:xfrm>
              <a:off x="8590110" y="4971514"/>
              <a:ext cx="5131742" cy="405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B142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8-909-546-6334</a:t>
              </a:r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440" y="4815072"/>
            <a:ext cx="4628466" cy="7270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370935"/>
            <a:ext cx="2517866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13602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ppt/theme/theme2.xml><?xml version="1.0" encoding="utf-8"?>
<a:theme xmlns:a="http://schemas.openxmlformats.org/drawingml/2006/main" name="1_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МАУ ИМЦ</Template>
  <TotalTime>2000</TotalTime>
  <Words>726</Words>
  <Application>Microsoft Office PowerPoint</Application>
  <PresentationFormat>Широкоэкранный</PresentationFormat>
  <Paragraphs>113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Times New Roman</vt:lpstr>
      <vt:lpstr>Шаблон МАУ ИМЦ</vt:lpstr>
      <vt:lpstr>1_Шаблон МАУ ИМЦ</vt:lpstr>
      <vt:lpstr> Разработка и реализация адаптированных образовательных программ в соответствии с федеральными адаптированными образовательными программами</vt:lpstr>
      <vt:lpstr> Школам привести в соответствие:</vt:lpstr>
      <vt:lpstr>Выбор варианта ФАОП НОО для обучающихся с ОВЗ </vt:lpstr>
      <vt:lpstr>Варианты программ в ФАОП ООО разработали только для школьников с ОВЗ без нарушений интеллектуального развития  (по два варианта для каждой нозологии). </vt:lpstr>
      <vt:lpstr>Структурная организация ФАОП НОО </vt:lpstr>
      <vt:lpstr>Каждый вариант ФАОП ООО содержит:</vt:lpstr>
      <vt:lpstr> Структура Федеральной адаптированной основной общеобразовательной программы образования обучающихся с умственной отсталостью (интеллектуальными нарушениями), варианты 1 и 2  </vt:lpstr>
      <vt:lpstr> Структура Федеральной адаптированной основной общеобразовательной программы образования обучающихся с умственной отсталостью (интеллектуальными нарушениями), варианты 1 и 2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оксана дубонос</cp:lastModifiedBy>
  <cp:revision>98</cp:revision>
  <dcterms:created xsi:type="dcterms:W3CDTF">2020-08-10T04:19:49Z</dcterms:created>
  <dcterms:modified xsi:type="dcterms:W3CDTF">2023-09-28T16:47:42Z</dcterms:modified>
</cp:coreProperties>
</file>