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723" r:id="rId2"/>
  </p:sldMasterIdLst>
  <p:notesMasterIdLst>
    <p:notesMasterId r:id="rId51"/>
  </p:notesMasterIdLst>
  <p:sldIdLst>
    <p:sldId id="287" r:id="rId3"/>
    <p:sldId id="336" r:id="rId4"/>
    <p:sldId id="288" r:id="rId5"/>
    <p:sldId id="280" r:id="rId6"/>
    <p:sldId id="297" r:id="rId7"/>
    <p:sldId id="331" r:id="rId8"/>
    <p:sldId id="299" r:id="rId9"/>
    <p:sldId id="298" r:id="rId10"/>
    <p:sldId id="301" r:id="rId11"/>
    <p:sldId id="278" r:id="rId12"/>
    <p:sldId id="281" r:id="rId13"/>
    <p:sldId id="339" r:id="rId14"/>
    <p:sldId id="338" r:id="rId15"/>
    <p:sldId id="302" r:id="rId16"/>
    <p:sldId id="303" r:id="rId17"/>
    <p:sldId id="304" r:id="rId18"/>
    <p:sldId id="305" r:id="rId19"/>
    <p:sldId id="307" r:id="rId20"/>
    <p:sldId id="332" r:id="rId21"/>
    <p:sldId id="306" r:id="rId22"/>
    <p:sldId id="312" r:id="rId23"/>
    <p:sldId id="337" r:id="rId24"/>
    <p:sldId id="308" r:id="rId25"/>
    <p:sldId id="309" r:id="rId26"/>
    <p:sldId id="310" r:id="rId27"/>
    <p:sldId id="311" r:id="rId28"/>
    <p:sldId id="313" r:id="rId29"/>
    <p:sldId id="315" r:id="rId30"/>
    <p:sldId id="316" r:id="rId31"/>
    <p:sldId id="317" r:id="rId32"/>
    <p:sldId id="318" r:id="rId33"/>
    <p:sldId id="319" r:id="rId34"/>
    <p:sldId id="321" r:id="rId35"/>
    <p:sldId id="320" r:id="rId36"/>
    <p:sldId id="322" r:id="rId37"/>
    <p:sldId id="323" r:id="rId38"/>
    <p:sldId id="324" r:id="rId39"/>
    <p:sldId id="325" r:id="rId40"/>
    <p:sldId id="326" r:id="rId41"/>
    <p:sldId id="327" r:id="rId42"/>
    <p:sldId id="328" r:id="rId43"/>
    <p:sldId id="329" r:id="rId44"/>
    <p:sldId id="330" r:id="rId45"/>
    <p:sldId id="342" r:id="rId46"/>
    <p:sldId id="340" r:id="rId47"/>
    <p:sldId id="341" r:id="rId48"/>
    <p:sldId id="333" r:id="rId49"/>
    <p:sldId id="335" r:id="rId5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25C"/>
    <a:srgbClr val="F9FFFE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82427" autoAdjust="0"/>
  </p:normalViewPr>
  <p:slideViewPr>
    <p:cSldViewPr snapToGrid="0">
      <p:cViewPr varScale="1">
        <p:scale>
          <a:sx n="70" d="100"/>
          <a:sy n="70" d="100"/>
        </p:scale>
        <p:origin x="1157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E04B8-30A2-4594-9636-891E76A3C0B6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8AC5C-5162-4A00-A177-F4A8F50CF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249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8AC5C-5162-4A00-A177-F4A8F50CF495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543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28AC5C-5162-4A00-A177-F4A8F50CF495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058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7023E7-8C32-483E-A5B1-E6EFA6D1CF5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4609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66471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48289B-0B8E-46BF-BF1C-4EF2FB73C3BE}" type="datetimeFigureOut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28.09.2023</a:t>
            </a:fld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395280-2C92-4E95-95EE-BB8BC0E964E7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329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51955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83036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48289B-0B8E-46BF-BF1C-4EF2FB73C3BE}" type="datetimeFigureOut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28.09.2023</a:t>
            </a:fld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395280-2C92-4E95-95EE-BB8BC0E964E7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687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952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46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48289B-0B8E-46BF-BF1C-4EF2FB73C3BE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395280-2C92-4E95-95EE-BB8BC0E964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70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13178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2716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12302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9826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089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45166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767595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3"/>
          <p:cNvSpPr txBox="1">
            <a:spLocks/>
          </p:cNvSpPr>
          <p:nvPr/>
        </p:nvSpPr>
        <p:spPr>
          <a:xfrm>
            <a:off x="137782" y="344033"/>
            <a:ext cx="7816298" cy="46695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16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9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57320"/>
          </a:xfrm>
        </p:spPr>
        <p:txBody>
          <a:bodyPr>
            <a:normAutofit fontScale="90000"/>
          </a:bodyPr>
          <a:lstStyle/>
          <a:p>
            <a:br>
              <a:rPr lang="ru-RU" sz="2700" b="1" dirty="0"/>
            </a:br>
            <a:r>
              <a:rPr lang="ru-RU" sz="3600" b="1" dirty="0"/>
              <a:t>ТЕМАТИЧЕСКАЯ КОНСУЛЬТАЦИЯ для координаторов работы с детьми с ОВЗ</a:t>
            </a:r>
            <a:br>
              <a:rPr lang="ru-RU" sz="3600" b="1" dirty="0"/>
            </a:br>
            <a:r>
              <a:rPr lang="ru-RU" sz="1800" dirty="0"/>
              <a:t>27.09.2023 г.</a:t>
            </a:r>
            <a:br>
              <a:rPr lang="ru-RU" sz="1800" dirty="0"/>
            </a:br>
            <a:br>
              <a:rPr lang="ru-RU" sz="2700" b="1" dirty="0"/>
            </a:br>
            <a:endParaRPr lang="ru-RU" sz="27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333296" y="2617076"/>
            <a:ext cx="9207063" cy="3310758"/>
          </a:xfrm>
        </p:spPr>
        <p:txBody>
          <a:bodyPr>
            <a:normAutofit/>
          </a:bodyPr>
          <a:lstStyle/>
          <a:p>
            <a:pPr algn="l"/>
            <a:r>
              <a:rPr lang="ru-RU" b="1" dirty="0"/>
              <a:t>1. Обновление нормативной базы, регулирующей работу с детьми с ОВЗ</a:t>
            </a:r>
            <a:br>
              <a:rPr lang="ru-RU" b="1" dirty="0"/>
            </a:br>
            <a:r>
              <a:rPr lang="ru-RU" b="1" dirty="0"/>
              <a:t>2. Реализация психолого-педагогического сопровождения обучающихся с ОВЗ в соответствии с федеральными адаптированными образовательными программами НОО и ООО </a:t>
            </a:r>
            <a:br>
              <a:rPr lang="ru-RU" b="1" dirty="0"/>
            </a:br>
            <a:r>
              <a:rPr lang="ru-RU" b="1" dirty="0"/>
              <a:t>3. Взаимодействие ОО с ПМПК по созданию организационно-педагогических условий обучения детей с ОВЗ</a:t>
            </a:r>
          </a:p>
          <a:p>
            <a:pPr algn="l"/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759"/>
            <a:ext cx="2191407" cy="125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517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3"/>
          <p:cNvSpPr txBox="1">
            <a:spLocks/>
          </p:cNvSpPr>
          <p:nvPr/>
        </p:nvSpPr>
        <p:spPr>
          <a:xfrm>
            <a:off x="137782" y="344033"/>
            <a:ext cx="7816298" cy="46695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16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9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145144"/>
            <a:ext cx="9583057" cy="51711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6666"/>
                </a:solidFill>
              </a:rPr>
              <a:t>ППС сопровождение обучающихся с ОВЗ на уровне НОО</a:t>
            </a:r>
            <a:br>
              <a:rPr lang="ru-RU" sz="2400" b="1" dirty="0"/>
            </a:br>
            <a:endParaRPr lang="ru-RU" sz="2400" b="1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80457" y="972457"/>
            <a:ext cx="9873343" cy="520450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Федеральный учебный план ФАОП НОО 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Часть, формируемая участниками образовательных отношений </a:t>
            </a:r>
          </a:p>
          <a:p>
            <a:pPr marL="0" indent="0" algn="ctr">
              <a:buNone/>
            </a:pPr>
            <a:r>
              <a:rPr lang="ru-RU" dirty="0"/>
              <a:t>Внеурочная деятельность 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Коррекционно-развивающая область </a:t>
            </a:r>
          </a:p>
          <a:p>
            <a:pPr marL="0" indent="0" algn="just">
              <a:buNone/>
            </a:pPr>
            <a:r>
              <a:rPr lang="ru-RU" dirty="0"/>
              <a:t>Реализация коррекционно-развивающей области осуществляется </a:t>
            </a:r>
            <a:r>
              <a:rPr lang="ru-RU" u="sng" dirty="0"/>
              <a:t>за счет часов</a:t>
            </a:r>
            <a:r>
              <a:rPr lang="ru-RU" dirty="0"/>
              <a:t>, отводимых на </a:t>
            </a:r>
            <a:r>
              <a:rPr lang="ru-RU" u="sng" dirty="0"/>
              <a:t>внеурочную деятельность. </a:t>
            </a:r>
          </a:p>
          <a:p>
            <a:pPr marL="0" indent="0" algn="just">
              <a:buNone/>
            </a:pPr>
            <a:r>
              <a:rPr lang="ru-RU" dirty="0"/>
              <a:t>• </a:t>
            </a:r>
            <a:r>
              <a:rPr lang="ru-RU" b="1" dirty="0"/>
              <a:t>Количество часов на коррекционно-развивающую область - </a:t>
            </a:r>
            <a:r>
              <a:rPr lang="ru-RU" b="1" u="sng" dirty="0"/>
              <a:t>не менее 5 часов </a:t>
            </a:r>
            <a:r>
              <a:rPr lang="ru-RU" b="1" dirty="0"/>
              <a:t>в неделю в течение всего срока обучения.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5629728" y="1276168"/>
            <a:ext cx="317499" cy="7305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трелка вниз 4">
            <a:extLst>
              <a:ext uri="{FF2B5EF4-FFF2-40B4-BE49-F238E27FC236}">
                <a16:creationId xmlns:a16="http://schemas.microsoft.com/office/drawing/2014/main" id="{366F9598-65C9-D028-5D18-5332507823DE}"/>
              </a:ext>
            </a:extLst>
          </p:cNvPr>
          <p:cNvSpPr/>
          <p:nvPr/>
        </p:nvSpPr>
        <p:spPr>
          <a:xfrm>
            <a:off x="5629727" y="2151343"/>
            <a:ext cx="317499" cy="5274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4">
            <a:extLst>
              <a:ext uri="{FF2B5EF4-FFF2-40B4-BE49-F238E27FC236}">
                <a16:creationId xmlns:a16="http://schemas.microsoft.com/office/drawing/2014/main" id="{7931003C-64D1-AF96-AFA5-18522A8220D5}"/>
              </a:ext>
            </a:extLst>
          </p:cNvPr>
          <p:cNvSpPr/>
          <p:nvPr/>
        </p:nvSpPr>
        <p:spPr>
          <a:xfrm>
            <a:off x="5663833" y="2996762"/>
            <a:ext cx="317499" cy="5274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517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3"/>
          <p:cNvSpPr txBox="1">
            <a:spLocks/>
          </p:cNvSpPr>
          <p:nvPr/>
        </p:nvSpPr>
        <p:spPr>
          <a:xfrm>
            <a:off x="137782" y="344033"/>
            <a:ext cx="7816298" cy="46695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16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9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9143" y="101600"/>
            <a:ext cx="9723862" cy="119194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dirty="0"/>
              <a:t> </a:t>
            </a:r>
            <a:r>
              <a:rPr lang="ru-RU" sz="2400" dirty="0"/>
              <a:t>Перечень обязательных коррекционных курсов (НОО)</a:t>
            </a:r>
            <a:br>
              <a:rPr lang="ru-RU" sz="2400" u="sng" dirty="0">
                <a:latin typeface="Arial Narrow" panose="020B0606020202030204" pitchFamily="34" charset="0"/>
              </a:rPr>
            </a:br>
            <a:endParaRPr lang="ru-RU" sz="2400" b="1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Таблица 7">
            <a:extLst>
              <a:ext uri="{FF2B5EF4-FFF2-40B4-BE49-F238E27FC236}">
                <a16:creationId xmlns:a16="http://schemas.microsoft.com/office/drawing/2014/main" id="{49AFF0B1-605A-44CC-E19B-BBE6DDFC91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730428"/>
              </p:ext>
            </p:extLst>
          </p:nvPr>
        </p:nvGraphicFramePr>
        <p:xfrm>
          <a:off x="1056640" y="924560"/>
          <a:ext cx="10997578" cy="5933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98789">
                  <a:extLst>
                    <a:ext uri="{9D8B030D-6E8A-4147-A177-3AD203B41FA5}">
                      <a16:colId xmlns:a16="http://schemas.microsoft.com/office/drawing/2014/main" val="3053175303"/>
                    </a:ext>
                  </a:extLst>
                </a:gridCol>
                <a:gridCol w="5498789">
                  <a:extLst>
                    <a:ext uri="{9D8B030D-6E8A-4147-A177-3AD203B41FA5}">
                      <a16:colId xmlns:a16="http://schemas.microsoft.com/office/drawing/2014/main" val="3248250690"/>
                    </a:ext>
                  </a:extLst>
                </a:gridCol>
              </a:tblGrid>
              <a:tr h="1093002">
                <a:tc>
                  <a:txBody>
                    <a:bodyPr/>
                    <a:lstStyle/>
                    <a:p>
                      <a:r>
                        <a:rPr lang="ru-RU" dirty="0"/>
                        <a:t>ФАОП НОО Варианты 1.1, 2.1, 3.1, 4.1, 5.1, 7.1, 8.1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ФАОП НОО ТНР Вариант 5.1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22066"/>
                  </a:ext>
                </a:extLst>
              </a:tr>
              <a:tr h="4840438">
                <a:tc>
                  <a:txBody>
                    <a:bodyPr/>
                    <a:lstStyle/>
                    <a:p>
                      <a:pPr>
                        <a:tabLst>
                          <a:tab pos="3324225" algn="l"/>
                        </a:tabLst>
                      </a:pPr>
                      <a:r>
                        <a:rPr lang="ru-RU" sz="2000" dirty="0"/>
                        <a:t>Во внеурочную область федерального учебного плана включаются коррекционно-развивающие занятия по программе коррекционной работы в объеме не менее 5 часов в неделю на одного обучающегося. Содержание программы коррекционной работы для каждого обучающегося определяется с учетом его особых образовательных потребностей на основе рекомендаций ПМПК, ИПРА.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3671888" algn="l"/>
                        </a:tabLst>
                      </a:pPr>
                      <a:r>
                        <a:rPr lang="ru-RU" sz="2000" dirty="0"/>
                        <a:t>В рамках внеурочной деятельности выделяется обязательный коррекционный курс «Индивидуальные и подгрупповые логопедические занятия», на который выделяется 2 часа в неделю на каждого обучающегося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234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517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3"/>
          <p:cNvSpPr txBox="1">
            <a:spLocks/>
          </p:cNvSpPr>
          <p:nvPr/>
        </p:nvSpPr>
        <p:spPr>
          <a:xfrm>
            <a:off x="137782" y="344033"/>
            <a:ext cx="7816298" cy="46695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16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9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9143" y="101600"/>
            <a:ext cx="9723862" cy="119194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dirty="0"/>
              <a:t> </a:t>
            </a:r>
            <a:r>
              <a:rPr lang="ru-RU" sz="2400" dirty="0"/>
              <a:t>Перечень обязательных коррекционных курсов (НОО)</a:t>
            </a:r>
            <a:br>
              <a:rPr lang="ru-RU" sz="2400" u="sng" dirty="0">
                <a:latin typeface="Arial Narrow" panose="020B0606020202030204" pitchFamily="34" charset="0"/>
              </a:rPr>
            </a:br>
            <a:endParaRPr lang="ru-RU" sz="2400" b="1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Таблица 7">
            <a:extLst>
              <a:ext uri="{FF2B5EF4-FFF2-40B4-BE49-F238E27FC236}">
                <a16:creationId xmlns:a16="http://schemas.microsoft.com/office/drawing/2014/main" id="{49AFF0B1-605A-44CC-E19B-BBE6DDFC91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734593"/>
              </p:ext>
            </p:extLst>
          </p:nvPr>
        </p:nvGraphicFramePr>
        <p:xfrm>
          <a:off x="1056640" y="924560"/>
          <a:ext cx="10997578" cy="5933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997578">
                  <a:extLst>
                    <a:ext uri="{9D8B030D-6E8A-4147-A177-3AD203B41FA5}">
                      <a16:colId xmlns:a16="http://schemas.microsoft.com/office/drawing/2014/main" val="3053175303"/>
                    </a:ext>
                  </a:extLst>
                </a:gridCol>
              </a:tblGrid>
              <a:tr h="1093002">
                <a:tc>
                  <a:txBody>
                    <a:bodyPr/>
                    <a:lstStyle/>
                    <a:p>
                      <a:r>
                        <a:rPr lang="ru-RU" dirty="0"/>
                        <a:t>ФАОП НОО НОДА Вариант 6.1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22066"/>
                  </a:ext>
                </a:extLst>
              </a:tr>
              <a:tr h="4840438">
                <a:tc>
                  <a:txBody>
                    <a:bodyPr/>
                    <a:lstStyle/>
                    <a:p>
                      <a:r>
                        <a:rPr lang="ru-RU" sz="2400" dirty="0"/>
                        <a:t>Устанавливаются обязательные направления коррекционной помощи для всех категорий обучающихся с НОДА, осваивающих вариант 6.1 ФАОП НОО: </a:t>
                      </a:r>
                    </a:p>
                    <a:p>
                      <a:r>
                        <a:rPr lang="ru-RU" sz="2400" dirty="0"/>
                        <a:t>1) медицинская коррекция и </a:t>
                      </a:r>
                      <a:r>
                        <a:rPr lang="ru-RU" sz="2400" dirty="0" err="1"/>
                        <a:t>абилитация</a:t>
                      </a:r>
                      <a:r>
                        <a:rPr lang="ru-RU" sz="2400" dirty="0"/>
                        <a:t> (лечебно-воспитательные мероприятия, медикаментозное лечение, психотерапевтическое лечение); </a:t>
                      </a:r>
                    </a:p>
                    <a:p>
                      <a:r>
                        <a:rPr lang="ru-RU" sz="2400" dirty="0"/>
                        <a:t>2) психологическая коррекция познавательных процессов; </a:t>
                      </a:r>
                    </a:p>
                    <a:p>
                      <a:r>
                        <a:rPr lang="ru-RU" sz="2400" dirty="0"/>
                        <a:t>3) психологическая коррекция эмоциональных нарушений;</a:t>
                      </a:r>
                    </a:p>
                    <a:p>
                      <a:r>
                        <a:rPr lang="ru-RU" sz="2400" dirty="0"/>
                        <a:t> 4) психологическая коррекция социально-психологических проявлений; </a:t>
                      </a:r>
                    </a:p>
                    <a:p>
                      <a:r>
                        <a:rPr lang="ru-RU" sz="2400" dirty="0"/>
                        <a:t>5) коррекция нарушений речи; </a:t>
                      </a:r>
                    </a:p>
                    <a:p>
                      <a:r>
                        <a:rPr lang="ru-RU" sz="2400" dirty="0"/>
                        <a:t>6) коррекция нарушений чтения и письма.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234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320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3"/>
          <p:cNvSpPr txBox="1">
            <a:spLocks/>
          </p:cNvSpPr>
          <p:nvPr/>
        </p:nvSpPr>
        <p:spPr>
          <a:xfrm>
            <a:off x="137782" y="344033"/>
            <a:ext cx="7816298" cy="46695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16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9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9143" y="158771"/>
            <a:ext cx="9723862" cy="119194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dirty="0"/>
              <a:t> </a:t>
            </a:r>
            <a:r>
              <a:rPr lang="ru-RU" sz="2400" dirty="0"/>
              <a:t>Перечень обязательных коррекционных курсов (НОО)</a:t>
            </a:r>
            <a:br>
              <a:rPr lang="ru-RU" sz="2400" u="sng" dirty="0">
                <a:latin typeface="Arial Narrow" panose="020B0606020202030204" pitchFamily="34" charset="0"/>
              </a:rPr>
            </a:br>
            <a:endParaRPr lang="ru-RU" sz="2400" b="1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231673"/>
              </p:ext>
            </p:extLst>
          </p:nvPr>
        </p:nvGraphicFramePr>
        <p:xfrm>
          <a:off x="943428" y="754742"/>
          <a:ext cx="10784568" cy="707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2284">
                  <a:extLst>
                    <a:ext uri="{9D8B030D-6E8A-4147-A177-3AD203B41FA5}">
                      <a16:colId xmlns:a16="http://schemas.microsoft.com/office/drawing/2014/main" val="2025588397"/>
                    </a:ext>
                  </a:extLst>
                </a:gridCol>
                <a:gridCol w="5392284">
                  <a:extLst>
                    <a:ext uri="{9D8B030D-6E8A-4147-A177-3AD203B41FA5}">
                      <a16:colId xmlns:a16="http://schemas.microsoft.com/office/drawing/2014/main" val="1432693056"/>
                    </a:ext>
                  </a:extLst>
                </a:gridCol>
              </a:tblGrid>
              <a:tr h="6168931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ФАОП НОО для глухих обучающихся Варианты 1.2</a:t>
                      </a:r>
                    </a:p>
                    <a:p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• «Формирование речевого слуха и произносительной стороны устной речи» </a:t>
                      </a:r>
                    </a:p>
                    <a:p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• «Музыкально-ритмические занятия» </a:t>
                      </a:r>
                    </a:p>
                    <a:p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• «Развитие слухового восприятия и техника речи» </a:t>
                      </a:r>
                    </a:p>
                    <a:p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• «Социально-бытовая ориентировка» ФАОП НОО для глухих обучающихся </a:t>
                      </a:r>
                    </a:p>
                    <a:p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Вариант 2.2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• «Формирование речевого слуха и произносительной стороны устной речи»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• «Музыкально-ритмические занятия»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• «Развитие слухового восприятия и техника речи» ФАОП НОО для слабослышащих обучающихся </a:t>
                      </a:r>
                    </a:p>
                    <a:p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ФАОП НОО для слепых обучающихся</a:t>
                      </a:r>
                    </a:p>
                    <a:p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Вариант 3.2 </a:t>
                      </a:r>
                    </a:p>
                    <a:p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•«Социально-бытовая ориентировка» •«Предметно-пространственная ориентировка» •«Охрана»</a:t>
                      </a:r>
                    </a:p>
                    <a:p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•«Развитие и коррекция остаточного зрения и зрительного восприятия» •«Развитие осязания и мелкой моторики» •«Развитие коммуникативной деятельности» </a:t>
                      </a:r>
                    </a:p>
                    <a:p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•«Ритмика» •«</a:t>
                      </a:r>
                      <a:r>
                        <a:rPr lang="ru-RU" sz="18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Тифлотехника</a:t>
                      </a: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» ФАОП НОО для слепых обучающихся</a:t>
                      </a:r>
                    </a:p>
                    <a:p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ФАОП НОО для слабовидящих обучающихся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Вариант 4.2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• «Социально-бытовая ориентировка»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• «Предметно-пространственная ориентировка»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• «Развитие зрительного восприятия»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• «Развитие коммуникативной деятельности» • «Ритмика» </a:t>
                      </a:r>
                    </a:p>
                    <a:p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874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1312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3"/>
          <p:cNvSpPr txBox="1">
            <a:spLocks/>
          </p:cNvSpPr>
          <p:nvPr/>
        </p:nvSpPr>
        <p:spPr>
          <a:xfrm>
            <a:off x="137782" y="344033"/>
            <a:ext cx="7816298" cy="46695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16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9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49178" y="0"/>
            <a:ext cx="9723862" cy="119194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dirty="0"/>
              <a:t> </a:t>
            </a:r>
            <a:r>
              <a:rPr lang="ru-RU" sz="2400" dirty="0"/>
              <a:t>Перечень обязательных коррекционных курсов (НОО)</a:t>
            </a:r>
            <a:br>
              <a:rPr lang="ru-RU" sz="2400" u="sng" dirty="0">
                <a:latin typeface="Arial Narrow" panose="020B0606020202030204" pitchFamily="34" charset="0"/>
              </a:rPr>
            </a:br>
            <a:endParaRPr lang="ru-RU" sz="2400" b="1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2175639"/>
              </p:ext>
            </p:extLst>
          </p:nvPr>
        </p:nvGraphicFramePr>
        <p:xfrm>
          <a:off x="1031862" y="949323"/>
          <a:ext cx="11160138" cy="61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5966">
                  <a:extLst>
                    <a:ext uri="{9D8B030D-6E8A-4147-A177-3AD203B41FA5}">
                      <a16:colId xmlns:a16="http://schemas.microsoft.com/office/drawing/2014/main" val="2025588397"/>
                    </a:ext>
                  </a:extLst>
                </a:gridCol>
                <a:gridCol w="8504172">
                  <a:extLst>
                    <a:ext uri="{9D8B030D-6E8A-4147-A177-3AD203B41FA5}">
                      <a16:colId xmlns:a16="http://schemas.microsoft.com/office/drawing/2014/main" val="1432693056"/>
                    </a:ext>
                  </a:extLst>
                </a:gridCol>
              </a:tblGrid>
              <a:tr h="5893481">
                <a:tc>
                  <a:txBody>
                    <a:bodyPr/>
                    <a:lstStyle/>
                    <a:p>
                      <a:endParaRPr lang="ru-RU" sz="1600" dirty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 ФАОП НОО для обучающихся с ТНР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 Вариант 5.2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• «Логопедическая ритмика»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• «Развитие речи»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 • «Произношение»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• В структуру коррекционно-развивающей области включаются индивидуальные и подгрупповые логопедические занятия по коррекции речевых нарушений, развитию речи, когнитивных, коммуникативных и творческих способностей обучающихся.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ФАОП НОО для обучающихся с НОДА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 Вариант 6.2 • Коррекционно-развивающая область включает занятия по программе коррекционной работы и следующие коррекционные курсы: «Речевая практика» или другой предмет из компонента ОО; «Основы коммуникации» или другой предмет из компонента ОО; «Психомоторика и развитие деятельности»; «Двигательная коррекция». Коррекционно-развивающая область реализуется через систему фронтальных, групповых и индивидуальных занятий.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• Коррекционно-развивающие занятия с обучающимися с НОДА предусматривают: занятия ЛФК, логопедические занятия и индивидуальные и групповые занятия по коррекции и развитию когнитивных функций.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• В связи с необходимостью развития коммуникативных навыков возможно введение коррекционно-развивающих занятий «Основы коммуникации».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• С обучающимися, имеющими выраженные двигательные нарушения в сочетании с нарушениями пространственных представлений, могут быть введены коррекционные курсы «Психомоторика», «Развитие мануальной деятельности», обеспечивающие коррекцию и компенсацию нарушений мелкой моторики.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• Для обучающихся, имеющих сочетание нескольких нарушений (ДЦП в сочетании с сенсорными нарушениями, различными неврологическими синдромами) в соответствии с ФОАП возможно введение коррекционного курса «Коррекция </a:t>
                      </a:r>
                      <a:r>
                        <a:rPr lang="ru-RU" sz="1600" dirty="0" err="1"/>
                        <a:t>аналитикосинтетической</a:t>
                      </a:r>
                      <a:r>
                        <a:rPr lang="ru-RU" sz="1600" dirty="0"/>
                        <a:t> деятельности» с обучающимися, нуждающимися в особых условиях обучения в соответствии с темпом и уровнем усвоения образовательной программы для более эффективного обучения.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874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504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3"/>
          <p:cNvSpPr txBox="1">
            <a:spLocks/>
          </p:cNvSpPr>
          <p:nvPr/>
        </p:nvSpPr>
        <p:spPr>
          <a:xfrm>
            <a:off x="137782" y="344033"/>
            <a:ext cx="7816298" cy="46695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16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9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9143" y="101600"/>
            <a:ext cx="9723862" cy="119194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dirty="0"/>
              <a:t> </a:t>
            </a:r>
            <a:r>
              <a:rPr lang="ru-RU" sz="2400" dirty="0"/>
              <a:t>Перечень обязательных коррекционных курсов (НОО)</a:t>
            </a:r>
            <a:br>
              <a:rPr lang="ru-RU" sz="2400" u="sng" dirty="0">
                <a:latin typeface="Arial Narrow" panose="020B0606020202030204" pitchFamily="34" charset="0"/>
              </a:rPr>
            </a:br>
            <a:endParaRPr lang="ru-RU" sz="2400" b="1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016933"/>
              </p:ext>
            </p:extLst>
          </p:nvPr>
        </p:nvGraphicFramePr>
        <p:xfrm>
          <a:off x="599090" y="866354"/>
          <a:ext cx="11592910" cy="5723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8043">
                  <a:extLst>
                    <a:ext uri="{9D8B030D-6E8A-4147-A177-3AD203B41FA5}">
                      <a16:colId xmlns:a16="http://schemas.microsoft.com/office/drawing/2014/main" val="2025588397"/>
                    </a:ext>
                  </a:extLst>
                </a:gridCol>
                <a:gridCol w="5644867">
                  <a:extLst>
                    <a:ext uri="{9D8B030D-6E8A-4147-A177-3AD203B41FA5}">
                      <a16:colId xmlns:a16="http://schemas.microsoft.com/office/drawing/2014/main" val="1432693056"/>
                    </a:ext>
                  </a:extLst>
                </a:gridCol>
              </a:tblGrid>
              <a:tr h="5723633">
                <a:tc>
                  <a:txBody>
                    <a:bodyPr/>
                    <a:lstStyle/>
                    <a:p>
                      <a:pPr algn="l"/>
                      <a:endParaRPr lang="ru-RU" sz="16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/>
                        <a:t>ФАОП НОО для обучающихся с ЗПР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/>
                        <a:t>Вариант 7.2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/>
                        <a:t> • «Коррекционно-развивающие занятия (логопедические и </a:t>
                      </a:r>
                      <a:r>
                        <a:rPr lang="ru-RU" sz="2800" dirty="0" err="1"/>
                        <a:t>психокоррекционные</a:t>
                      </a:r>
                      <a:r>
                        <a:rPr lang="ru-RU" sz="2800" dirty="0"/>
                        <a:t>)» (фронтальные и (или) индивидуальные занятия)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/>
                        <a:t> • «Ритмика» (фронтальные и (или) индивидуальные занятия)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ФАОП НОО для обучающихся с РАС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 Вариант 8.2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• </a:t>
                      </a:r>
                      <a:r>
                        <a:rPr lang="ru-RU" sz="2800" dirty="0"/>
                        <a:t>«Формирование коммуникативного поведения» (фронтальные и индивидуальные занятия)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/>
                        <a:t>• «Музыкально-ритмические занятия» (фронтальные занятия)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/>
                        <a:t> • «Социально-бытовая ориентировка» (фронтальные занятия)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874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032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6124"/>
            <a:ext cx="10515600" cy="39413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006666"/>
                </a:solidFill>
              </a:rPr>
              <a:t>ППС сопровождение обучающихся с ОВЗ на уровне НОО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0817" y="737804"/>
            <a:ext cx="10150366" cy="612019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Содержание коррекционно-развивающей области может быть </a:t>
            </a:r>
            <a:r>
              <a:rPr lang="ru-RU" b="1" u="sng" dirty="0"/>
              <a:t>дополнено образовательной организацией самостоятельно</a:t>
            </a:r>
            <a:r>
              <a:rPr lang="ru-RU" dirty="0"/>
              <a:t>, исходя из</a:t>
            </a:r>
          </a:p>
          <a:p>
            <a:pPr marL="0" indent="0" algn="just">
              <a:buNone/>
            </a:pPr>
            <a:r>
              <a:rPr lang="ru-RU" dirty="0"/>
              <a:t> • психофизических особенностей обучающихся на основании рекомендаций ПМПК, ИПРА (при наличии), </a:t>
            </a:r>
          </a:p>
          <a:p>
            <a:pPr marL="0" indent="0" algn="just">
              <a:buNone/>
            </a:pPr>
            <a:r>
              <a:rPr lang="ru-RU" dirty="0"/>
              <a:t>• результатов комплексного психолого-педагогического обследования каждого обучающегося при поступлении в образовательную организацию,</a:t>
            </a:r>
          </a:p>
          <a:p>
            <a:pPr marL="0" indent="0" algn="just">
              <a:buNone/>
            </a:pPr>
            <a:r>
              <a:rPr lang="ru-RU" dirty="0"/>
              <a:t> • рекомендаций к коррекционно-развивающей работе по результатам обследования, </a:t>
            </a:r>
          </a:p>
          <a:p>
            <a:pPr marL="0" indent="0" algn="just">
              <a:buNone/>
            </a:pPr>
            <a:r>
              <a:rPr lang="ru-RU" dirty="0"/>
              <a:t>• систематических педагогических наблюдений в учебной и внеурочной деятельности, </a:t>
            </a:r>
          </a:p>
          <a:p>
            <a:pPr marL="0" indent="0" algn="just">
              <a:buNone/>
            </a:pPr>
            <a:r>
              <a:rPr lang="ru-RU" dirty="0"/>
              <a:t>• данных систематического мониторинга достижения обучающимися планируемых результатов образования, </a:t>
            </a:r>
          </a:p>
          <a:p>
            <a:pPr marL="0" indent="0" algn="just">
              <a:buNone/>
            </a:pPr>
            <a:r>
              <a:rPr lang="ru-RU" dirty="0"/>
              <a:t>• бесед с обучающимися, педагогическими работниками, включая школьного педагога-психолога, социального педагога, администрацию школы, а также родителями (законными представителями).</a:t>
            </a:r>
          </a:p>
          <a:p>
            <a:pPr marL="0" indent="0" algn="just">
              <a:buNone/>
            </a:pPr>
            <a:r>
              <a:rPr lang="ru-RU" dirty="0"/>
              <a:t> • В случаях стойкого отсутствия положительной динамики в результатах освоения программы коррекционной работы (</a:t>
            </a:r>
            <a:r>
              <a:rPr lang="ru-RU" b="1" dirty="0"/>
              <a:t>отсутствие положительной динамики по ряду интегративных показателей) обучающийся при согласии родителей (законных представителей) направляется на расширенное психолого-педагогическое обследование для получения необходимой информации, позволяющей внести коррективы в организацию и содержание программы коррекционной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2214444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044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/>
              <a:t>ППС сопровождение обучающихся с ОВЗ на уровне ОО</a:t>
            </a:r>
            <a:r>
              <a:rPr lang="ru-RU" sz="2400" b="1" dirty="0">
                <a:solidFill>
                  <a:srgbClr val="006666"/>
                </a:solidFill>
              </a:rPr>
              <a:t>О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3370" y="993228"/>
            <a:ext cx="10646230" cy="5951858"/>
          </a:xfrm>
        </p:spPr>
        <p:txBody>
          <a:bodyPr>
            <a:normAutofit fontScale="625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99110" algn="l"/>
              </a:tabLst>
            </a:pPr>
            <a:r>
              <a:rPr lang="ru-RU" sz="19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Федеральный закон «Об образовании в Российской Федерации» от 29.12.2012 </a:t>
            </a:r>
            <a:endParaRPr lang="ru-RU" sz="19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sz="19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№ 273-ФЗ </a:t>
            </a:r>
            <a:r>
              <a:rPr lang="ru-RU" sz="1900" b="1" kern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 изменениями и дополнениями</a:t>
            </a:r>
            <a:r>
              <a:rPr lang="ru-RU" sz="19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99110" algn="l"/>
              </a:tabLst>
            </a:pPr>
            <a:r>
              <a:rPr lang="ru-RU" sz="19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Приказ </a:t>
            </a:r>
            <a:r>
              <a:rPr lang="ru-RU" sz="19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Минпросвещения</a:t>
            </a:r>
            <a:r>
              <a:rPr lang="ru-RU" sz="19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России от 31.05.2021 № 287 «Об утверждении федерального государственного образовательного стандарта основного общего образования» (в ред. Приказов </a:t>
            </a:r>
            <a:r>
              <a:rPr lang="ru-RU" sz="19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Минпросвещения</a:t>
            </a:r>
            <a:r>
              <a:rPr lang="ru-RU" sz="19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России от 18.07.2022 </a:t>
            </a:r>
            <a:r>
              <a:rPr lang="en-US" sz="19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19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568, от 08.11.2022 </a:t>
            </a:r>
            <a:r>
              <a:rPr lang="en-US" sz="19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19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955);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99110" algn="l"/>
              </a:tabLst>
            </a:pPr>
            <a:r>
              <a:rPr lang="ru-RU" sz="19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Приказ Министерства просвещения Российской Федерации от 24.11.2022 № 1025 «Об утверждении федеральной адаптированной образовательной программы основного общего образования для обучающихся с ограниченными возможностями здоровья»;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99110" algn="l"/>
              </a:tabLst>
            </a:pPr>
            <a:r>
              <a:rPr lang="ru-RU" sz="19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Примерная адаптированная основная образовательная программа основного общего образования обучающихся с _______________________ (одобрена решением федерального учебно-методического объединения по общему образованию (протокол от 18 марта 2022 г. № 1/22);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99110" algn="l"/>
              </a:tabLst>
            </a:pPr>
            <a:r>
              <a:rPr lang="ru-RU" sz="1900" b="1" dirty="0">
                <a:solidFill>
                  <a:srgbClr val="4472C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Приказ </a:t>
            </a:r>
            <a:r>
              <a:rPr lang="ru-RU" sz="1900" b="1" dirty="0" err="1">
                <a:solidFill>
                  <a:srgbClr val="4472C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Минпросвещения</a:t>
            </a:r>
            <a:r>
              <a:rPr lang="ru-RU" sz="1900" b="1" dirty="0">
                <a:solidFill>
                  <a:srgbClr val="4472C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России от 16.11.2022 № 993 «Об утверждении федеральной образовательной программы основного общего образования»; </a:t>
            </a:r>
            <a:r>
              <a:rPr lang="ru-RU" sz="2000" b="1" dirty="0">
                <a:solidFill>
                  <a:srgbClr val="4472C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(для вариантов _.1)</a:t>
            </a:r>
            <a:endParaRPr lang="ru-RU" sz="19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99110" algn="l"/>
              </a:tabLst>
            </a:pPr>
            <a:r>
              <a:rPr lang="ru-RU" sz="19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Примерная рабочая программа воспитания (Одобрена решением федерального учебно-методического объединения по общему образованию (протокол от 2 июня 2020 г. № 2/20);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99110" algn="l"/>
              </a:tabLst>
            </a:pPr>
            <a:r>
              <a:rPr lang="ru-RU" sz="19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Главного государственного санитарного врача Российской Федерации от 28.09.2020 № 28 «Об утверждении санитарных правил СП 2.4.3648-20 «Санитарно-эпидемиологические требования к организациям воспитания и обучения, отдыха и оздоровления детей и молодежи» (вместе с «СП 2.4.3648-20. Санитарные правила...»). 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99110" algn="l"/>
              </a:tabLst>
            </a:pPr>
            <a:r>
              <a:rPr lang="ru-RU" sz="19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Главного государственного санитарного врача Российской Федерации от 28 января 2021 г. № 2 «Об утверждении санитарных правил и норм СанПиН 1.2.3685-21 «Гигиенические нормативы и требования к обеспечению безопасности и (или) безвредности для человека факторов среды обитания».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9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Устав образовательной организации.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32941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3"/>
          <p:cNvSpPr txBox="1">
            <a:spLocks/>
          </p:cNvSpPr>
          <p:nvPr/>
        </p:nvSpPr>
        <p:spPr>
          <a:xfrm>
            <a:off x="137782" y="344033"/>
            <a:ext cx="7816298" cy="46695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6625C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16625C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0049" y="53747"/>
            <a:ext cx="9086385" cy="76961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ППС сопровождение обучающихся с ОВЗ на уровне ООО</a:t>
            </a:r>
            <a:endParaRPr lang="ru-RU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654628" y="1668446"/>
            <a:ext cx="10069285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4000" b="1" u="sng" dirty="0"/>
              <a:t>Содержательный раздел ФАОП ООО</a:t>
            </a:r>
          </a:p>
          <a:p>
            <a:pPr algn="just"/>
            <a:endParaRPr lang="ru-RU" sz="4000" b="1" u="sng" dirty="0"/>
          </a:p>
          <a:p>
            <a:pPr algn="just"/>
            <a:endParaRPr lang="ru-RU" sz="4000" b="1" u="sng" dirty="0"/>
          </a:p>
          <a:p>
            <a:pPr algn="just"/>
            <a:endParaRPr lang="ru-RU" sz="4000" b="1" u="sng" dirty="0"/>
          </a:p>
          <a:p>
            <a:pPr algn="just"/>
            <a:endParaRPr lang="ru-RU" sz="4000" b="1" u="sng" dirty="0"/>
          </a:p>
          <a:p>
            <a:pPr marL="0" indent="0" algn="ctr">
              <a:buNone/>
            </a:pPr>
            <a:r>
              <a:rPr lang="ru-RU" sz="4000" b="1" u="sng" dirty="0"/>
              <a:t>Программа коррекционной работы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6081486" y="2389818"/>
            <a:ext cx="1015999" cy="22837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88876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014" y="365125"/>
            <a:ext cx="11085786" cy="1325563"/>
          </a:xfrm>
        </p:spPr>
        <p:txBody>
          <a:bodyPr>
            <a:normAutofit fontScale="90000"/>
          </a:bodyPr>
          <a:lstStyle/>
          <a:p>
            <a:pPr marL="134620">
              <a:spcBef>
                <a:spcPts val="15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dirty="0">
                <a:ea typeface="Times New Roman" panose="02020603050405020304" pitchFamily="18" charset="0"/>
              </a:rPr>
              <a:t>ПКР</a:t>
            </a:r>
            <a:r>
              <a:rPr lang="ru-RU" b="1" spc="5" dirty="0">
                <a:ea typeface="Times New Roman" panose="02020603050405020304" pitchFamily="18" charset="0"/>
              </a:rPr>
              <a:t> </a:t>
            </a:r>
            <a:r>
              <a:rPr lang="ru-RU" b="1" dirty="0">
                <a:ea typeface="Times New Roman" panose="02020603050405020304" pitchFamily="18" charset="0"/>
              </a:rPr>
              <a:t>разрабатывается</a:t>
            </a:r>
            <a:r>
              <a:rPr lang="ru-RU" b="1" spc="5" dirty="0">
                <a:ea typeface="Times New Roman" panose="02020603050405020304" pitchFamily="18" charset="0"/>
              </a:rPr>
              <a:t> </a:t>
            </a:r>
            <a:r>
              <a:rPr lang="ru-RU" b="1" dirty="0">
                <a:ea typeface="Times New Roman" panose="02020603050405020304" pitchFamily="18" charset="0"/>
              </a:rPr>
              <a:t>на</a:t>
            </a:r>
            <a:r>
              <a:rPr lang="ru-RU" b="1" spc="5" dirty="0">
                <a:ea typeface="Times New Roman" panose="02020603050405020304" pitchFamily="18" charset="0"/>
              </a:rPr>
              <a:t> </a:t>
            </a:r>
            <a:r>
              <a:rPr lang="ru-RU" b="1" dirty="0">
                <a:ea typeface="Times New Roman" panose="02020603050405020304" pitchFamily="18" charset="0"/>
              </a:rPr>
              <a:t>период</a:t>
            </a:r>
            <a:r>
              <a:rPr lang="ru-RU" b="1" spc="5" dirty="0">
                <a:ea typeface="Times New Roman" panose="02020603050405020304" pitchFamily="18" charset="0"/>
              </a:rPr>
              <a:t> </a:t>
            </a:r>
            <a:r>
              <a:rPr lang="ru-RU" b="1" dirty="0">
                <a:ea typeface="Times New Roman" panose="02020603050405020304" pitchFamily="18" charset="0"/>
              </a:rPr>
              <a:t>получения</a:t>
            </a:r>
            <a:r>
              <a:rPr lang="ru-RU" b="1" spc="5" dirty="0">
                <a:ea typeface="Times New Roman" panose="02020603050405020304" pitchFamily="18" charset="0"/>
              </a:rPr>
              <a:t> </a:t>
            </a:r>
            <a:r>
              <a:rPr lang="ru-RU" b="1" dirty="0">
                <a:ea typeface="Times New Roman" panose="02020603050405020304" pitchFamily="18" charset="0"/>
              </a:rPr>
              <a:t>основного</a:t>
            </a:r>
            <a:r>
              <a:rPr lang="ru-RU" b="1" spc="5" dirty="0">
                <a:ea typeface="Times New Roman" panose="02020603050405020304" pitchFamily="18" charset="0"/>
              </a:rPr>
              <a:t> </a:t>
            </a:r>
            <a:r>
              <a:rPr lang="ru-RU" b="1" dirty="0">
                <a:ea typeface="Times New Roman" panose="02020603050405020304" pitchFamily="18" charset="0"/>
              </a:rPr>
              <a:t>общего</a:t>
            </a:r>
            <a:r>
              <a:rPr lang="ru-RU" b="1" spc="5" dirty="0">
                <a:ea typeface="Times New Roman" panose="02020603050405020304" pitchFamily="18" charset="0"/>
              </a:rPr>
              <a:t> </a:t>
            </a:r>
            <a:r>
              <a:rPr lang="ru-RU" b="1" dirty="0">
                <a:ea typeface="Times New Roman" panose="02020603050405020304" pitchFamily="18" charset="0"/>
              </a:rPr>
              <a:t>образования,</a:t>
            </a:r>
            <a:r>
              <a:rPr lang="ru-RU" b="1" spc="5" dirty="0">
                <a:ea typeface="Times New Roman" panose="02020603050405020304" pitchFamily="18" charset="0"/>
              </a:rPr>
              <a:t> </a:t>
            </a:r>
            <a:r>
              <a:rPr lang="ru-RU" b="1" dirty="0">
                <a:ea typeface="Times New Roman" panose="02020603050405020304" pitchFamily="18" charset="0"/>
              </a:rPr>
              <a:t>включает</a:t>
            </a:r>
            <a:r>
              <a:rPr lang="ru-RU" b="1" spc="5" dirty="0">
                <a:ea typeface="Times New Roman" panose="02020603050405020304" pitchFamily="18" charset="0"/>
              </a:rPr>
              <a:t> </a:t>
            </a:r>
            <a:r>
              <a:rPr lang="ru-RU" b="1" dirty="0">
                <a:ea typeface="Times New Roman" panose="02020603050405020304" pitchFamily="18" charset="0"/>
              </a:rPr>
              <a:t>следующие</a:t>
            </a:r>
            <a:r>
              <a:rPr lang="ru-RU" b="1" spc="-10" dirty="0">
                <a:ea typeface="Times New Roman" panose="02020603050405020304" pitchFamily="18" charset="0"/>
              </a:rPr>
              <a:t> </a:t>
            </a:r>
            <a:r>
              <a:rPr lang="ru-RU" b="1" dirty="0">
                <a:ea typeface="Times New Roman" panose="02020603050405020304" pitchFamily="18" charset="0"/>
              </a:rPr>
              <a:t>разделы:</a:t>
            </a:r>
            <a:br>
              <a:rPr lang="ru-RU" dirty="0"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27890"/>
            <a:ext cx="10515600" cy="3749072"/>
          </a:xfrm>
        </p:spPr>
        <p:txBody>
          <a:bodyPr/>
          <a:lstStyle/>
          <a:p>
            <a:pPr marL="0" marR="3503295" indent="0" algn="just">
              <a:buNone/>
            </a:pPr>
            <a:r>
              <a:rPr lang="ru-RU" dirty="0">
                <a:ea typeface="Times New Roman" panose="02020603050405020304" pitchFamily="18" charset="0"/>
              </a:rPr>
              <a:t>Цели, задачи и принципы построения ПКР.</a:t>
            </a:r>
            <a:r>
              <a:rPr lang="ru-RU" spc="5" dirty="0">
                <a:ea typeface="Times New Roman" panose="02020603050405020304" pitchFamily="18" charset="0"/>
              </a:rPr>
              <a:t> </a:t>
            </a:r>
          </a:p>
          <a:p>
            <a:pPr marL="0" marR="3503295" indent="0">
              <a:buNone/>
            </a:pPr>
            <a:r>
              <a:rPr lang="ru-RU" spc="5" dirty="0">
                <a:ea typeface="Times New Roman" panose="02020603050405020304" pitchFamily="18" charset="0"/>
              </a:rPr>
              <a:t>П</a:t>
            </a:r>
            <a:r>
              <a:rPr lang="ru-RU" dirty="0">
                <a:ea typeface="Times New Roman" panose="02020603050405020304" pitchFamily="18" charset="0"/>
              </a:rPr>
              <a:t>еречень и содержание направлений работы.</a:t>
            </a:r>
            <a:r>
              <a:rPr lang="ru-RU" spc="-285" dirty="0">
                <a:ea typeface="Times New Roman" panose="02020603050405020304" pitchFamily="18" charset="0"/>
              </a:rPr>
              <a:t> </a:t>
            </a:r>
          </a:p>
          <a:p>
            <a:pPr marL="0" marR="3503295" indent="0">
              <a:buNone/>
            </a:pPr>
            <a:r>
              <a:rPr lang="ru-RU" dirty="0">
                <a:ea typeface="Times New Roman" panose="02020603050405020304" pitchFamily="18" charset="0"/>
              </a:rPr>
              <a:t>Механизмы</a:t>
            </a:r>
            <a:r>
              <a:rPr lang="ru-RU" spc="-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реализации</a:t>
            </a:r>
            <a:r>
              <a:rPr lang="ru-RU" spc="-1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программы.</a:t>
            </a:r>
          </a:p>
          <a:p>
            <a:pPr marL="0" indent="0">
              <a:buNone/>
            </a:pPr>
            <a:r>
              <a:rPr lang="ru-RU" dirty="0">
                <a:ea typeface="Times New Roman" panose="02020603050405020304" pitchFamily="18" charset="0"/>
              </a:rPr>
              <a:t>Условия</a:t>
            </a:r>
            <a:r>
              <a:rPr lang="ru-RU" spc="-1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реализации</a:t>
            </a:r>
            <a:r>
              <a:rPr lang="ru-RU" spc="-2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программы.</a:t>
            </a:r>
          </a:p>
          <a:p>
            <a:pPr marL="0" indent="0">
              <a:buNone/>
            </a:pPr>
            <a:r>
              <a:rPr lang="ru-RU" dirty="0">
                <a:ea typeface="Times New Roman" panose="02020603050405020304" pitchFamily="18" charset="0"/>
              </a:rPr>
              <a:t>Планируемые</a:t>
            </a:r>
            <a:r>
              <a:rPr lang="ru-RU" spc="-2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результаты</a:t>
            </a:r>
            <a:r>
              <a:rPr lang="ru-RU" spc="-1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реализации</a:t>
            </a:r>
            <a:r>
              <a:rPr lang="ru-RU" spc="-20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программы.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2502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3"/>
          <p:cNvSpPr txBox="1">
            <a:spLocks/>
          </p:cNvSpPr>
          <p:nvPr/>
        </p:nvSpPr>
        <p:spPr>
          <a:xfrm>
            <a:off x="137782" y="344033"/>
            <a:ext cx="7816298" cy="46695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16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9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479675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700" b="1" dirty="0"/>
            </a:br>
            <a:r>
              <a:rPr lang="ru-RU" sz="3600" b="1" dirty="0"/>
              <a:t>Реализация психолого-педагогического сопровождения обучающихся с ОВЗ в соответствии с федеральными адаптированными образовательными программами НОО и ООО</a:t>
            </a:r>
            <a:endParaRPr lang="ru-RU" sz="3600" b="1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type="subTitle" idx="1"/>
          </p:nvPr>
        </p:nvSpPr>
        <p:spPr>
          <a:xfrm>
            <a:off x="6096000" y="4770962"/>
            <a:ext cx="5605806" cy="1655762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dirty="0"/>
              <a:t>Дубонос Оксана Александровна, учитель-логопед, методист ИМЦ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dirty="0"/>
              <a:t>Куколь Ольга Николаевна, учитель-логопед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759"/>
            <a:ext cx="2517866" cy="144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4795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080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>
                <a:solidFill>
                  <a:srgbClr val="006666"/>
                </a:solidFill>
              </a:rPr>
              <a:t>ППС сопровождение обучающихся с ОВЗ на уровне ООО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1240" y="1072054"/>
            <a:ext cx="10092559" cy="578594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Программа коррекционной работы должна обеспечивать: </a:t>
            </a:r>
          </a:p>
          <a:p>
            <a:pPr marL="0" indent="0" algn="just">
              <a:buNone/>
            </a:pPr>
            <a:r>
              <a:rPr lang="ru-RU" dirty="0"/>
              <a:t>• выявление индивидуальных образовательных потребностей обучающихся; </a:t>
            </a:r>
          </a:p>
          <a:p>
            <a:pPr marL="0" indent="0" algn="just">
              <a:buNone/>
            </a:pPr>
            <a:r>
              <a:rPr lang="ru-RU" dirty="0"/>
              <a:t>• систему комплексного психолого-педагогического сопровождения образовательно-коррекционного процесса с учетом особых образовательных потребностей обучающихся, включающего психолого-педагогическое обследование (на начало обучения в 5 классе - стартовая диагностика) и мониторинг динамики их развития, личностного становления, проведение индивидуальных и групповых коррекционно-развивающих занятий (на основе рекомендаций ПМПК и </a:t>
            </a:r>
            <a:r>
              <a:rPr lang="ru-RU" dirty="0" err="1"/>
              <a:t>ППк</a:t>
            </a:r>
            <a:r>
              <a:rPr lang="ru-RU" dirty="0"/>
              <a:t> образовательной организации), направленных, в том числе на оказание специализированной индивидуально ориентированной коррекционно-развивающей помощи обучающимся; </a:t>
            </a:r>
          </a:p>
          <a:p>
            <a:pPr marL="0" indent="0" algn="just">
              <a:buNone/>
            </a:pPr>
            <a:r>
              <a:rPr lang="ru-RU" dirty="0"/>
              <a:t>• успешное освоение АООП ООО, достижение обучающимися с предметных, </a:t>
            </a:r>
            <a:r>
              <a:rPr lang="ru-RU" dirty="0" err="1"/>
              <a:t>метапредметных</a:t>
            </a:r>
            <a:r>
              <a:rPr lang="ru-RU" dirty="0"/>
              <a:t> и личностных результатов с учетом их особых образовательных потребностей.</a:t>
            </a:r>
          </a:p>
        </p:txBody>
      </p:sp>
    </p:spTree>
    <p:extLst>
      <p:ext uri="{BB962C8B-B14F-4D97-AF65-F5344CB8AC3E}">
        <p14:creationId xmlns:p14="http://schemas.microsoft.com/office/powerpoint/2010/main" val="308966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58080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>
                <a:solidFill>
                  <a:srgbClr val="006666"/>
                </a:solidFill>
              </a:rPr>
              <a:t>ППС сопровождение обучающихся с ОВЗ на уровне ООО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418313"/>
              </p:ext>
            </p:extLst>
          </p:nvPr>
        </p:nvGraphicFramePr>
        <p:xfrm>
          <a:off x="-1" y="580806"/>
          <a:ext cx="11353800" cy="643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53800">
                  <a:extLst>
                    <a:ext uri="{9D8B030D-6E8A-4147-A177-3AD203B41FA5}">
                      <a16:colId xmlns:a16="http://schemas.microsoft.com/office/drawing/2014/main" val="851402057"/>
                    </a:ext>
                  </a:extLst>
                </a:gridCol>
              </a:tblGrid>
              <a:tr h="6277194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Программа коррекционной работы:</a:t>
                      </a:r>
                    </a:p>
                    <a:p>
                      <a:pPr algn="just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• вариативна по форме и по содержанию в зависимости от особых образовательных потребностей, характера имеющихся трудностей и особенностей социальной адаптации обучающихся, региональной специфики и особенностей образовательно-коррекционного процесса в образовательной организации;</a:t>
                      </a:r>
                    </a:p>
                    <a:p>
                      <a:pPr algn="just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• предусматривает создание условий обучения и воспитания, позволяющих учитывать индивидуальные образовательные потребности обучающихся посредством дифференцированного психолого-педагогического сопровождения, индивидуализации и дифференциации образовательно коррекционного процесса; </a:t>
                      </a:r>
                    </a:p>
                    <a:p>
                      <a:pPr algn="just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• предусматривает организацию индивидуально-ориентированных коррекционно-развивающих мероприятий, обеспечивающих удовлетворение особых образовательных потребностей обучающихся в освоении АООП ООО; </a:t>
                      </a:r>
                    </a:p>
                    <a:p>
                      <a:pPr algn="just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• может быть реализована при разных формах получения образования обучающимися, в том числе обучение на дому и с применением дистанционных технологий. Степень включенности специалистов в программу коррекционной работы устанавливается образовательной организацией самостоятельно. Объем помощи, направления и содержание коррекционно-развивающей работы с обучающимся определяются на основании заключения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ППк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и ПМПК.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160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822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F9ECAC-059C-B571-CA8C-50DA37E74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103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06666"/>
                </a:solidFill>
              </a:rPr>
              <a:t>ППС сопровождение обучающихся с ОВЗ на уровне ООО</a:t>
            </a:r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2B7ACA-51A1-7E67-F2BD-46A110671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7040" y="894080"/>
            <a:ext cx="9636760" cy="5282883"/>
          </a:xfrm>
        </p:spPr>
        <p:txBody>
          <a:bodyPr>
            <a:normAutofit fontScale="55000" lnSpcReduction="20000"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Федеральный учебный план ФАОП ООО </a:t>
            </a:r>
          </a:p>
          <a:p>
            <a:endParaRPr lang="ru-RU" sz="3600" dirty="0">
              <a:solidFill>
                <a:schemeClr val="tx1"/>
              </a:solidFill>
            </a:endParaRPr>
          </a:p>
          <a:p>
            <a:r>
              <a:rPr lang="ru-RU" sz="3600" dirty="0">
                <a:solidFill>
                  <a:schemeClr val="tx1"/>
                </a:solidFill>
              </a:rPr>
              <a:t>Часть, формируемая участниками образовательных отношений</a:t>
            </a:r>
          </a:p>
          <a:p>
            <a:endParaRPr lang="ru-RU" sz="3600" dirty="0">
              <a:solidFill>
                <a:schemeClr val="tx1"/>
              </a:solidFill>
            </a:endParaRPr>
          </a:p>
          <a:p>
            <a:r>
              <a:rPr lang="ru-RU" sz="3600" dirty="0">
                <a:solidFill>
                  <a:schemeClr val="tx1"/>
                </a:solidFill>
              </a:rPr>
              <a:t> Внеурочная деятельность </a:t>
            </a:r>
          </a:p>
          <a:p>
            <a:endParaRPr lang="ru-RU" sz="3600" dirty="0">
              <a:solidFill>
                <a:schemeClr val="tx1"/>
              </a:solidFill>
            </a:endParaRPr>
          </a:p>
          <a:p>
            <a:r>
              <a:rPr lang="ru-RU" sz="3600" dirty="0">
                <a:solidFill>
                  <a:schemeClr val="tx1"/>
                </a:solidFill>
              </a:rPr>
              <a:t>Коррекционно-развивающая область </a:t>
            </a:r>
          </a:p>
          <a:p>
            <a:endParaRPr lang="ru-RU" sz="3600" dirty="0">
              <a:solidFill>
                <a:schemeClr val="tx1"/>
              </a:solidFill>
            </a:endParaRPr>
          </a:p>
          <a:p>
            <a:r>
              <a:rPr lang="ru-RU" sz="3600" dirty="0">
                <a:solidFill>
                  <a:schemeClr val="tx1"/>
                </a:solidFill>
              </a:rPr>
              <a:t>Реализация коррекционно-развивающей области осуществляется за счет часов, отводимых на внеурочную деятельность. </a:t>
            </a:r>
          </a:p>
          <a:p>
            <a:r>
              <a:rPr lang="ru-RU" sz="3600" dirty="0">
                <a:solidFill>
                  <a:schemeClr val="tx1"/>
                </a:solidFill>
              </a:rPr>
              <a:t> Количество часов на коррекционно-развивающую область - </a:t>
            </a:r>
            <a:r>
              <a:rPr lang="ru-RU" sz="3600" u="sng" dirty="0">
                <a:solidFill>
                  <a:schemeClr val="tx1"/>
                </a:solidFill>
              </a:rPr>
              <a:t>не менее 5 часов в неделю в течение всего срока обучения</a:t>
            </a:r>
            <a:r>
              <a:rPr lang="ru-RU" sz="3600" dirty="0">
                <a:solidFill>
                  <a:schemeClr val="tx1"/>
                </a:solidFill>
              </a:rPr>
              <a:t>.</a:t>
            </a:r>
          </a:p>
          <a:p>
            <a:endParaRPr lang="ru-RU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>
                <a:solidFill>
                  <a:schemeClr val="tx1"/>
                </a:solidFill>
              </a:rPr>
              <a:t>Основным механизмом, обеспечивающим системность помощи, является психолого-педагогический консилиум образовательной организации.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15884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58080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>
                <a:solidFill>
                  <a:srgbClr val="006666"/>
                </a:solidFill>
              </a:rPr>
              <a:t>ППС сопровождение обучающихся с ОВЗ на уровне ООО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1240" y="725214"/>
            <a:ext cx="10092559" cy="61327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Структура программы коррекционной работы: </a:t>
            </a:r>
          </a:p>
          <a:p>
            <a:pPr marL="0" indent="0">
              <a:buNone/>
            </a:pPr>
            <a:r>
              <a:rPr lang="ru-RU" dirty="0"/>
              <a:t>• Цели, задачи и принципы построения программы коррекционной работы </a:t>
            </a:r>
          </a:p>
          <a:p>
            <a:pPr marL="0" indent="0">
              <a:buNone/>
            </a:pPr>
            <a:r>
              <a:rPr lang="ru-RU" dirty="0"/>
              <a:t>• Перечень и содержание направлений работы</a:t>
            </a:r>
          </a:p>
          <a:p>
            <a:pPr marL="0" indent="0">
              <a:buNone/>
            </a:pPr>
            <a:r>
              <a:rPr lang="ru-RU" dirty="0"/>
              <a:t> • Механизмы реализации программы </a:t>
            </a:r>
          </a:p>
          <a:p>
            <a:pPr marL="0" indent="0">
              <a:buNone/>
            </a:pPr>
            <a:r>
              <a:rPr lang="ru-RU" dirty="0"/>
              <a:t>• Условия реализации программы </a:t>
            </a:r>
          </a:p>
          <a:p>
            <a:pPr marL="0" indent="0">
              <a:buNone/>
            </a:pPr>
            <a:r>
              <a:rPr lang="ru-RU" dirty="0"/>
              <a:t>• Планируемые результаты реализации программы </a:t>
            </a:r>
          </a:p>
        </p:txBody>
      </p:sp>
    </p:spTree>
    <p:extLst>
      <p:ext uri="{BB962C8B-B14F-4D97-AF65-F5344CB8AC3E}">
        <p14:creationId xmlns:p14="http://schemas.microsoft.com/office/powerpoint/2010/main" val="41786328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58080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>
                <a:solidFill>
                  <a:srgbClr val="006666"/>
                </a:solidFill>
              </a:rPr>
              <a:t>ППС сопровождение обучающихся с ОВЗ на уровне ООО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1240" y="725214"/>
            <a:ext cx="10092559" cy="613278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В разделах программы коррекционной работы должны быть представлены: </a:t>
            </a:r>
          </a:p>
          <a:p>
            <a:r>
              <a:rPr lang="ru-RU" dirty="0"/>
              <a:t>план диагностических и коррекционно-развивающих мероприятий, обеспечивающих удовлетворение индивидуальных образовательных потребностей обучающихся, освоение ими АООП ООО; </a:t>
            </a:r>
          </a:p>
          <a:p>
            <a:r>
              <a:rPr lang="ru-RU" dirty="0"/>
              <a:t>описание условий обучения и воспитания обучающихся (с учетом их особых образовательных потребностей), методы их обучения и воспитания, специальные учебники, учебные пособия и дидактические материалы, специализированные компьютерные программы, технические средства обучения, особенности проведения групповых и индивидуальных коррекционно-развивающих занятий; </a:t>
            </a:r>
          </a:p>
          <a:p>
            <a:r>
              <a:rPr lang="ru-RU" dirty="0"/>
              <a:t>описание основного содержания рабочих программ коррекционно- развивающих курсов; перечень дополнительных коррекционно-развивающих занятий (при наличии); </a:t>
            </a:r>
          </a:p>
          <a:p>
            <a:r>
              <a:rPr lang="ru-RU" dirty="0"/>
              <a:t>планируемые результаты коррекционной работы и подходы к их оценке.</a:t>
            </a:r>
          </a:p>
        </p:txBody>
      </p:sp>
    </p:spTree>
    <p:extLst>
      <p:ext uri="{BB962C8B-B14F-4D97-AF65-F5344CB8AC3E}">
        <p14:creationId xmlns:p14="http://schemas.microsoft.com/office/powerpoint/2010/main" val="34754159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58080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>
                <a:solidFill>
                  <a:srgbClr val="006666"/>
                </a:solidFill>
              </a:rPr>
              <a:t>ППС сопровождение обучающихся с ОВЗ на уровне ООО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1240" y="725214"/>
            <a:ext cx="10092559" cy="61327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Цель программы коррекционной работы: </a:t>
            </a:r>
          </a:p>
          <a:p>
            <a:pPr marL="0" indent="0" algn="just">
              <a:buNone/>
            </a:pPr>
            <a:r>
              <a:rPr lang="ru-RU" dirty="0"/>
              <a:t>определение и реализация в образовательно-коррекционном процессе комплексной системы педагогической, психолого-педагогической и социально-педагогической помощи обучающимся для успешного освоения адаптированной основной общеобразовательной программы на основе компенсации первичных нарушений и пропедевтики производных отклонений в развитии, активизации ресурсов социально-психологической адаптации личности обучающегося для самореализации в обществе. </a:t>
            </a:r>
          </a:p>
          <a:p>
            <a:pPr marL="0" indent="0" algn="just">
              <a:buNone/>
            </a:pPr>
            <a:r>
              <a:rPr lang="ru-RU" dirty="0"/>
              <a:t>В некоторых вариантах ФАОП цели конкретизированы. </a:t>
            </a:r>
          </a:p>
          <a:p>
            <a:pPr marL="0" indent="0" algn="just">
              <a:buNone/>
            </a:pPr>
            <a:r>
              <a:rPr lang="ru-RU" b="1" dirty="0"/>
              <a:t>Содержание</a:t>
            </a:r>
            <a:r>
              <a:rPr lang="ru-RU" dirty="0"/>
              <a:t> программы коррекционной работы определяется на основе решения ППК образовательной организации, базирующегося на рекомендациях ПМПК, ИПРА каждого обучающегося, результатах его комплексного обследования.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41478153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58080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>
                <a:solidFill>
                  <a:srgbClr val="006666"/>
                </a:solidFill>
              </a:rPr>
              <a:t>ППС сопровождение обучающихся с ОВЗ на уровне ООО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1240" y="725214"/>
            <a:ext cx="10092559" cy="61327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Коррекционная работа включает следующие направления: </a:t>
            </a:r>
          </a:p>
          <a:p>
            <a:pPr marL="514350" indent="-514350">
              <a:buAutoNum type="arabicPeriod"/>
            </a:pPr>
            <a:r>
              <a:rPr lang="ru-RU" sz="4000" dirty="0"/>
              <a:t>Диагностическое направление </a:t>
            </a:r>
          </a:p>
          <a:p>
            <a:pPr marL="0" indent="0">
              <a:buNone/>
            </a:pPr>
            <a:r>
              <a:rPr lang="ru-RU" sz="4000" dirty="0"/>
              <a:t>2. Коррекционно-развивающее и психопрофилактическое направления</a:t>
            </a:r>
          </a:p>
          <a:p>
            <a:pPr marL="0" indent="0">
              <a:buNone/>
            </a:pPr>
            <a:r>
              <a:rPr lang="ru-RU" sz="4000" dirty="0"/>
              <a:t> 3. Консультативное направление </a:t>
            </a:r>
          </a:p>
          <a:p>
            <a:pPr marL="0" indent="0">
              <a:buNone/>
            </a:pPr>
            <a:r>
              <a:rPr lang="ru-RU" sz="4000" dirty="0"/>
              <a:t>4. Информационно-просветительское направление</a:t>
            </a:r>
          </a:p>
        </p:txBody>
      </p:sp>
    </p:spTree>
    <p:extLst>
      <p:ext uri="{BB962C8B-B14F-4D97-AF65-F5344CB8AC3E}">
        <p14:creationId xmlns:p14="http://schemas.microsoft.com/office/powerpoint/2010/main" val="13057325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58080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>
                <a:solidFill>
                  <a:srgbClr val="006666"/>
                </a:solidFill>
              </a:rPr>
              <a:t>ППС сопровождение обучающихся с ОВЗ на уровне ООО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1240" y="725214"/>
            <a:ext cx="10092559" cy="613278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4000" b="1" dirty="0"/>
              <a:t>1. Диагностическое направление: </a:t>
            </a:r>
          </a:p>
          <a:p>
            <a:pPr marL="0" indent="0">
              <a:buNone/>
            </a:pPr>
            <a:r>
              <a:rPr lang="ru-RU" sz="4000" dirty="0"/>
              <a:t>• проведение специализированного комплексного психолого-педагогического обследования обучающихся при переходе на уровень основного общего образования (в начале обучения в 5 классе) с целью выявления особых образовательных потребностей и индивидуальных особенностей; </a:t>
            </a:r>
          </a:p>
          <a:p>
            <a:pPr marL="0" indent="0">
              <a:buNone/>
            </a:pPr>
            <a:r>
              <a:rPr lang="ru-RU" sz="4000" dirty="0"/>
              <a:t>• проведение систематического мониторинга (текущий и промежуточный контроль) достижения обучающимися планируемых результатов освоения образовательной программы, в том числе программы коррекционной работы; </a:t>
            </a:r>
          </a:p>
          <a:p>
            <a:pPr marL="0" indent="0">
              <a:buNone/>
            </a:pPr>
            <a:r>
              <a:rPr lang="ru-RU" sz="4000" dirty="0"/>
              <a:t>• проведение систематического мониторинга социальной ситуации и условий семейного воспитания. На основе результатов комплексного обследования, а также рекомендаций ПМПК и ИПРА разрабатывается «Индивидуальный план коррекционно-развивающей работы обучающегося».</a:t>
            </a:r>
          </a:p>
        </p:txBody>
      </p:sp>
    </p:spTree>
    <p:extLst>
      <p:ext uri="{BB962C8B-B14F-4D97-AF65-F5344CB8AC3E}">
        <p14:creationId xmlns:p14="http://schemas.microsoft.com/office/powerpoint/2010/main" val="23226573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58080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>
                <a:solidFill>
                  <a:srgbClr val="006666"/>
                </a:solidFill>
              </a:rPr>
              <a:t>ППС сопровождение обучающихся с ОВЗ на уровне ООО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0427" y="851338"/>
            <a:ext cx="10263351" cy="6132786"/>
          </a:xfrm>
        </p:spPr>
        <p:txBody>
          <a:bodyPr>
            <a:normAutofit fontScale="70000" lnSpcReduction="20000"/>
          </a:bodyPr>
          <a:lstStyle/>
          <a:p>
            <a:pPr marL="742950" indent="-742950">
              <a:buAutoNum type="arabicPeriod"/>
            </a:pPr>
            <a:r>
              <a:rPr lang="ru-RU" sz="4000" b="1" dirty="0"/>
              <a:t>Диагностическое направление: </a:t>
            </a:r>
          </a:p>
          <a:p>
            <a:pPr marL="0" indent="0" algn="just">
              <a:buNone/>
            </a:pPr>
            <a:r>
              <a:rPr lang="ru-RU" sz="4000" dirty="0"/>
              <a:t>• проведение специализированного комплексного психолого-педагогического обследования обучающихся при переходе на уровень основного общего образования (в начале обучения в 5 классе) с целью выявления особых образовательных потребностей и индивидуальных особенностей; </a:t>
            </a:r>
          </a:p>
          <a:p>
            <a:pPr marL="0" indent="0" algn="just">
              <a:buNone/>
            </a:pPr>
            <a:r>
              <a:rPr lang="ru-RU" sz="4000" dirty="0"/>
              <a:t>• проведение систематического мониторинга (текущий и промежуточный контроль) достижения обучающимися планируемых результатов освоения образовательной программы, в том числе программы коррекционной работы; </a:t>
            </a:r>
          </a:p>
          <a:p>
            <a:pPr marL="0" indent="0" algn="just">
              <a:buNone/>
            </a:pPr>
            <a:r>
              <a:rPr lang="ru-RU" sz="4000" dirty="0"/>
              <a:t>• проведение систематического мониторинга социальной ситуации и условий семейного воспитания. На основе результатов комплексного обследования, а также рекомендаций ПМПК и ИПРА разрабатывается «Индивидуальный план коррекционно-развивающей работы обучающегося».</a:t>
            </a:r>
          </a:p>
        </p:txBody>
      </p:sp>
    </p:spTree>
    <p:extLst>
      <p:ext uri="{BB962C8B-B14F-4D97-AF65-F5344CB8AC3E}">
        <p14:creationId xmlns:p14="http://schemas.microsoft.com/office/powerpoint/2010/main" val="41689239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58080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>
                <a:solidFill>
                  <a:srgbClr val="006666"/>
                </a:solidFill>
              </a:rPr>
              <a:t>ППС сопровождение обучающихся с ОВЗ на уровне ООО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9719" y="851338"/>
            <a:ext cx="10664060" cy="613278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000" b="1" dirty="0"/>
              <a:t>2. Коррекционно-развивающее и психопрофилактическое направление, в том числе: </a:t>
            </a:r>
          </a:p>
          <a:p>
            <a:pPr marL="0" indent="0">
              <a:buNone/>
            </a:pPr>
            <a:r>
              <a:rPr lang="ru-RU" sz="4000" dirty="0"/>
              <a:t>• организация и проведение коррекционно-развивающей работы в системе реализации АООП ООО,</a:t>
            </a:r>
          </a:p>
          <a:p>
            <a:pPr marL="0" indent="0">
              <a:buNone/>
            </a:pPr>
            <a:r>
              <a:rPr lang="ru-RU" sz="4000" dirty="0"/>
              <a:t> • реализация индивидуального плана коррекционно-развивающей работы. </a:t>
            </a:r>
          </a:p>
          <a:p>
            <a:pPr marL="0" indent="0">
              <a:buNone/>
            </a:pPr>
            <a:r>
              <a:rPr lang="ru-RU" sz="4000" dirty="0"/>
              <a:t>• Индивидуальный план коррекционно-развивающей работы ежегодно составляется для каждого обучающегося. Индивидуальный план коррекционно-развивающей работы содержит: </a:t>
            </a:r>
          </a:p>
          <a:p>
            <a:pPr marL="0" indent="0">
              <a:buNone/>
            </a:pPr>
            <a:r>
              <a:rPr lang="ru-RU" sz="4000" dirty="0"/>
              <a:t>• направления работы, определяемые </a:t>
            </a:r>
            <a:r>
              <a:rPr lang="ru-RU" sz="4000" dirty="0" err="1"/>
              <a:t>ППк</a:t>
            </a:r>
            <a:r>
              <a:rPr lang="ru-RU" sz="4000" dirty="0"/>
              <a:t> с учетом рекомендаций ПМПК и ИПРА, особых образовательных потребностей и индивидуальных особенностей каждого обучающегося, выявленных в процессе стартового комплексного психолого-педагогического обследования или мониторинга (периодического учета) достижения планируемых результатов образования, в том числе программы коррекционной работы; </a:t>
            </a:r>
          </a:p>
          <a:p>
            <a:pPr marL="0" indent="0">
              <a:buNone/>
            </a:pPr>
            <a:r>
              <a:rPr lang="ru-RU" sz="4000" dirty="0"/>
              <a:t>• описание содержания, организации, примерных сроков и планируемых результатов работы по каждому направлению.</a:t>
            </a:r>
          </a:p>
        </p:txBody>
      </p:sp>
    </p:spTree>
    <p:extLst>
      <p:ext uri="{BB962C8B-B14F-4D97-AF65-F5344CB8AC3E}">
        <p14:creationId xmlns:p14="http://schemas.microsoft.com/office/powerpoint/2010/main" val="1509393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3"/>
          <p:cNvSpPr txBox="1">
            <a:spLocks/>
          </p:cNvSpPr>
          <p:nvPr/>
        </p:nvSpPr>
        <p:spPr>
          <a:xfrm>
            <a:off x="137782" y="344033"/>
            <a:ext cx="7816298" cy="46695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16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9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9327" y="0"/>
            <a:ext cx="10290629" cy="73796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/>
              <a:t>ППС сопровождение обучающихся с ОВЗ на уровне НОО</a:t>
            </a:r>
            <a:endParaRPr lang="ru-RU" sz="28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63591" y="737961"/>
            <a:ext cx="10290628" cy="6485799"/>
          </a:xfrm>
        </p:spPr>
        <p:txBody>
          <a:bodyPr>
            <a:normAutofit fontScale="625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Федеральный закон «Об образовании в Российской Федерации» от 29.12.2012 № 273-ФЗ </a:t>
            </a:r>
            <a:r>
              <a:rPr lang="ru-RU" sz="1800" b="1" kern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 изменениями и дополнениями.</a:t>
            </a:r>
            <a:endParaRPr lang="ru-RU" sz="18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начального общего образования обучающихся с ограниченными возможностями здоровья», утвержденный приказом Министерства образования и науки РФ от 19.12.2014 № 1598; </a:t>
            </a:r>
            <a:endParaRPr lang="ru-RU" sz="18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Приказ Министерства просвещения Российской Федерации от 24 ноября 2022 г. № 1023 «Об утверждении федеральной адаптированной образовательной программы начального общего образования для обучающихся с ограниченными возможностями здоровья»;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Примерная адаптированная основная общеобразовательная программа начального общего образования обучающихся с _______________________ (одобрена решением федерального учебно-методического объединения по общему образованию</a:t>
            </a:r>
            <a:r>
              <a:rPr lang="ru-RU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(протокол от 22 декабря 2015 г. № 4/15)</a:t>
            </a:r>
            <a:endParaRPr lang="ru-RU" sz="18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800" b="1" dirty="0">
                <a:solidFill>
                  <a:srgbClr val="4472C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Приказ Министерства просвещения РФ от 31 мая 2021 г. </a:t>
            </a:r>
            <a:r>
              <a:rPr lang="en-US" sz="1800" b="1" dirty="0">
                <a:solidFill>
                  <a:srgbClr val="4472C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1800" b="1" dirty="0">
                <a:solidFill>
                  <a:srgbClr val="4472C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286 «Об утверждении федерального государственного образовательного стандарта начального общего образования» (зарегистрирован 05.07.2021 № 64100); (для вариантов _.1)</a:t>
            </a:r>
            <a:endParaRPr lang="ru-RU" sz="18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800" b="1" dirty="0">
                <a:solidFill>
                  <a:srgbClr val="4472C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Приказ Министерства просвещения Российской Федерации от 16.11.2022 № 992 «Об утверждении федеральной образовательной программы начального общего образования»; (для вариантов _.1)</a:t>
            </a:r>
            <a:endParaRPr lang="ru-RU" sz="18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Примерная рабочая программа воспитания (Одобрена решением федерального учебно-методического объединения по общему образованию (протокол от 2 июня 2020 г. № 2/20)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Главного государственного санитарного врача Российской Федерации от 28.09.2020 № 28 «Об утверждении санитарных правил СП 2.4.3648-20 «Санитарно-эпидемиологические требования к организациям воспитания и обучения, отдыха и оздоровления детей и молодежи» (вместе с «СП 2.4.3648-20. Санитарные правила...»). 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Главного государственного санитарного врача Российской Федерации от 28 января 2021 г. № 2 «Об утверждении санитарных правил и норм СанПиН 1.2.3685-21 «Гигиенические нормативы и требования к обеспечению безопасности и (или) безвредности для человека факторов среды обитания». 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Устав образовательной организации.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65649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58080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>
                <a:solidFill>
                  <a:srgbClr val="006666"/>
                </a:solidFill>
              </a:rPr>
              <a:t>ППС сопровождение обучающихся с ОВЗ на уровне ООО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9719" y="851338"/>
            <a:ext cx="10664060" cy="613278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000" b="1" dirty="0"/>
              <a:t>2. Коррекционно-развивающее и психопрофилактическое направление, в том числе: </a:t>
            </a:r>
          </a:p>
          <a:p>
            <a:pPr marL="0" indent="0">
              <a:buNone/>
            </a:pPr>
            <a:r>
              <a:rPr lang="ru-RU" sz="4000" dirty="0"/>
              <a:t>• организация и проведение коррекционно-развивающей работы в системе реализации АООП ООО,</a:t>
            </a:r>
          </a:p>
          <a:p>
            <a:pPr marL="0" indent="0">
              <a:buNone/>
            </a:pPr>
            <a:r>
              <a:rPr lang="ru-RU" sz="4000" dirty="0"/>
              <a:t> • реализация индивидуального плана коррекционно-развивающей работы. </a:t>
            </a:r>
          </a:p>
          <a:p>
            <a:pPr marL="0" indent="0">
              <a:buNone/>
            </a:pPr>
            <a:r>
              <a:rPr lang="ru-RU" sz="4000" dirty="0"/>
              <a:t>• Индивидуальный план коррекционно-развивающей работы ежегодно составляется для каждого обучающегося. Индивидуальный план коррекционно-развивающей работы содержит: </a:t>
            </a:r>
          </a:p>
          <a:p>
            <a:pPr marL="0" indent="0">
              <a:buNone/>
            </a:pPr>
            <a:r>
              <a:rPr lang="ru-RU" sz="4000" dirty="0"/>
              <a:t>• направления работы, определяемые </a:t>
            </a:r>
            <a:r>
              <a:rPr lang="ru-RU" sz="4000" dirty="0" err="1"/>
              <a:t>ППк</a:t>
            </a:r>
            <a:r>
              <a:rPr lang="ru-RU" sz="4000" dirty="0"/>
              <a:t> с учетом рекомендаций ПМПК и ИПРА, особых образовательных потребностей и индивидуальных особенностей каждого обучающегося, выявленных в процессе стартового комплексного психолого-педагогического обследования или мониторинга (периодического учета) достижения планируемых результатов образования, в том числе программы коррекционной работы; </a:t>
            </a:r>
          </a:p>
          <a:p>
            <a:pPr marL="0" indent="0">
              <a:buNone/>
            </a:pPr>
            <a:r>
              <a:rPr lang="ru-RU" sz="4000" dirty="0"/>
              <a:t>• описание содержания, организации, примерных сроков и планируемых результатов работы по каждому направлению.</a:t>
            </a:r>
          </a:p>
        </p:txBody>
      </p:sp>
    </p:spTree>
    <p:extLst>
      <p:ext uri="{BB962C8B-B14F-4D97-AF65-F5344CB8AC3E}">
        <p14:creationId xmlns:p14="http://schemas.microsoft.com/office/powerpoint/2010/main" val="40668855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58080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>
                <a:solidFill>
                  <a:srgbClr val="006666"/>
                </a:solidFill>
              </a:rPr>
              <a:t>ППС сопровождение обучающихся с ОВЗ на уровне ООО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9719" y="851338"/>
            <a:ext cx="10664060" cy="61327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/>
              <a:t>2. Коррекционно-развивающее и психопрофилактическое направление, в том числе: индивидуальный план коррекционно-развивающей работы (</a:t>
            </a:r>
            <a:r>
              <a:rPr lang="ru-RU" sz="4000" b="1" u="sng" dirty="0"/>
              <a:t>индивидуальный образовательный маршрут</a:t>
            </a:r>
            <a:r>
              <a:rPr lang="ru-RU" sz="4000" b="1" dirty="0"/>
              <a:t>)</a:t>
            </a:r>
          </a:p>
          <a:p>
            <a:pPr marL="0" indent="0">
              <a:buNone/>
            </a:pP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5516530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6483"/>
            <a:ext cx="10515600" cy="5202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6666"/>
                </a:solidFill>
              </a:rPr>
              <a:t>ППС сопровождение обучающихся с ОВЗ на уровне ООО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3945"/>
            <a:ext cx="10515600" cy="4963018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2. Коррекционно-развивающее и психопрофилактическое направление:</a:t>
            </a:r>
          </a:p>
          <a:p>
            <a:pPr marL="0" indent="0">
              <a:buNone/>
            </a:pPr>
            <a:r>
              <a:rPr lang="ru-RU" dirty="0"/>
              <a:t> • Реализация коррекционно-развивающих курсов. </a:t>
            </a:r>
          </a:p>
          <a:p>
            <a:pPr marL="0" indent="0">
              <a:buNone/>
            </a:pPr>
            <a:r>
              <a:rPr lang="ru-RU" dirty="0"/>
              <a:t>• Для каждого варианта ФАОП ООО представлены обязательные или рекомендованные коррекционно-развивающие курсы, подробно описаны обязательные направления коррекционно-развивающей работы, которые включаются в индивидуальные планы каждого обучающегося.</a:t>
            </a:r>
          </a:p>
        </p:txBody>
      </p:sp>
    </p:spTree>
    <p:extLst>
      <p:ext uri="{BB962C8B-B14F-4D97-AF65-F5344CB8AC3E}">
        <p14:creationId xmlns:p14="http://schemas.microsoft.com/office/powerpoint/2010/main" val="34403569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58080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>
                <a:solidFill>
                  <a:srgbClr val="006666"/>
                </a:solidFill>
              </a:rPr>
              <a:t>ППС сопровождение обучающихся с ОВЗ на уровне ООО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655" y="851338"/>
            <a:ext cx="11761076" cy="613278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000" dirty="0"/>
              <a:t>Обязательные или рекомендованные коррекционно-развивающие курсы </a:t>
            </a:r>
          </a:p>
          <a:p>
            <a:pPr marL="0" indent="0">
              <a:buNone/>
            </a:pPr>
            <a:r>
              <a:rPr lang="ru-RU" sz="4000" b="1" dirty="0"/>
              <a:t>ФАОП ООО для обучающихся с нарушением слуха, </a:t>
            </a:r>
          </a:p>
          <a:p>
            <a:pPr marL="0" indent="0" algn="just">
              <a:buNone/>
            </a:pPr>
            <a:r>
              <a:rPr lang="ru-RU" sz="4000" b="1" u="sng" dirty="0"/>
              <a:t>вариант 1.1 </a:t>
            </a:r>
            <a:r>
              <a:rPr lang="ru-RU" sz="4000" dirty="0"/>
              <a:t>Обучающиеся с нарушениями слуха, как правило, нуждаются в следующих коррекционно-развивающих курсах: «Развитие восприятия и воспроизведения устной речи», направленном на развитие речевого слуха, </a:t>
            </a:r>
            <a:r>
              <a:rPr lang="ru-RU" sz="4000" dirty="0" err="1"/>
              <a:t>слухозрительного</a:t>
            </a:r>
            <a:r>
              <a:rPr lang="ru-RU" sz="4000" dirty="0"/>
              <a:t> восприятия устной речи, ее произносительной стороны, а также развитие навыков устной коммуникации, и «Развитие учебно-познавательной деятельности», направленном на коррекцию и (или) развитие учебно-познавательной деятельности с целью обеспечения качественного достижения планируемых результатов образования с учетом особых образовательных потребностей и индивидуальных особенностей обучающихся.</a:t>
            </a:r>
          </a:p>
          <a:p>
            <a:pPr marL="0" indent="0" algn="just">
              <a:buNone/>
            </a:pPr>
            <a:r>
              <a:rPr lang="ru-RU" sz="4000" b="1" u="sng" dirty="0"/>
              <a:t>вариант 1.2 </a:t>
            </a:r>
            <a:r>
              <a:rPr lang="ru-RU" sz="4000" dirty="0"/>
              <a:t>Программой коррекционной работы предусмотрены два обязательных коррекционно-развивающих курса – «Развитие восприятия и воспроизведения устной речи» и «Развитие учебно-познавательной деятельности», что обусловлено особыми образовательными потребностями обучающихся.</a:t>
            </a:r>
          </a:p>
          <a:p>
            <a:pPr marL="0" indent="0" algn="just">
              <a:buNone/>
            </a:pPr>
            <a:r>
              <a:rPr lang="ru-RU" sz="4000" b="1" u="sng" dirty="0"/>
              <a:t>вариант 2.2.1 </a:t>
            </a:r>
            <a:r>
              <a:rPr lang="ru-RU" sz="4000" dirty="0"/>
              <a:t>Программой коррекционной работы предусмотрены два обязательных коррекционно-развивающих курса «Развитие восприятия и воспроизведения устной речи» и «Развитие учебно-познавательной деятельности», что обусловлено особыми образовательными потребностями обучающихся.</a:t>
            </a:r>
          </a:p>
          <a:p>
            <a:pPr marL="0" indent="0" algn="just">
              <a:buNone/>
            </a:pPr>
            <a:r>
              <a:rPr lang="ru-RU" sz="4000" dirty="0"/>
              <a:t> </a:t>
            </a:r>
            <a:r>
              <a:rPr lang="ru-RU" sz="4000" b="1" u="sng" dirty="0"/>
              <a:t>вариант 2.2.2 </a:t>
            </a:r>
            <a:r>
              <a:rPr lang="ru-RU" sz="4000" dirty="0"/>
              <a:t>Программой коррекционной работы предусмотрены два обязательных коррекционно-развивающих курса – «Развитие восприятия и воспроизведения устной речи» и «Развитие учебно-познавательной деятельности», что обусловлено особыми образовательными потребностями обучающихся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9806550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58080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>
                <a:solidFill>
                  <a:srgbClr val="006666"/>
                </a:solidFill>
              </a:rPr>
              <a:t>ППС сопровождение обучающихся с ОВЗ на уровне ООО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124" y="580806"/>
            <a:ext cx="11950262" cy="613278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Обязательные или рекомендованные коррекционно-развивающие курсы </a:t>
            </a:r>
          </a:p>
          <a:p>
            <a:pPr marL="0" indent="0">
              <a:buNone/>
            </a:pPr>
            <a:r>
              <a:rPr lang="ru-RU" sz="2000" b="1" dirty="0"/>
              <a:t>ФАОП ООО для слепых обучающихся,</a:t>
            </a:r>
          </a:p>
          <a:p>
            <a:pPr marL="0" indent="0" algn="just">
              <a:buNone/>
            </a:pPr>
            <a:r>
              <a:rPr lang="ru-RU" sz="2000" dirty="0"/>
              <a:t> </a:t>
            </a:r>
            <a:r>
              <a:rPr lang="ru-RU" sz="1800" b="1" u="sng" dirty="0"/>
              <a:t>вариант 3.1 </a:t>
            </a:r>
            <a:r>
              <a:rPr lang="ru-RU" sz="1800" dirty="0"/>
              <a:t>Слепые обучающиеся, как правило, нуждаются в следующих коррекционно-развивающих курсах: «</a:t>
            </a:r>
            <a:r>
              <a:rPr lang="ru-RU" sz="1800" dirty="0" err="1"/>
              <a:t>Тифлотехника</a:t>
            </a:r>
            <a:r>
              <a:rPr lang="ru-RU" sz="1800" dirty="0"/>
              <a:t>», направленном на формирование у слепых обучающихся </a:t>
            </a:r>
            <a:r>
              <a:rPr lang="ru-RU" sz="1800" dirty="0" err="1"/>
              <a:t>тифлоинформационных</a:t>
            </a:r>
            <a:r>
              <a:rPr lang="ru-RU" sz="1800" dirty="0"/>
              <a:t> и </a:t>
            </a:r>
            <a:r>
              <a:rPr lang="ru-RU" sz="1800" dirty="0" err="1"/>
              <a:t>тифлотехнических</a:t>
            </a:r>
            <a:r>
              <a:rPr lang="ru-RU" sz="1800" dirty="0"/>
              <a:t> компетенций, а также их подготовке к самостоятельному и эффективному выполнению учебных задач с применением компьютера и другой цифровой техники, «Пространственное ориентирование и мобильность», направленном на подготовку слепых обучающихся к самостоятельному пространственному ориентированию и мобильности, с учетом их особых образовательных потребностей, индивидуальных особенностей психофизического развития и личностных качеств, «Социально-бытовая ориентировка» направлена на формирование компенсаторных умений и навыков в сфере самообслуживания и повышение уровня социальной компетентности обучающихся</a:t>
            </a:r>
          </a:p>
          <a:p>
            <a:pPr marL="0" indent="0" algn="just">
              <a:buNone/>
            </a:pPr>
            <a:r>
              <a:rPr lang="ru-RU" sz="1800" b="1" u="sng" dirty="0"/>
              <a:t>вариант 3.2 </a:t>
            </a:r>
            <a:r>
              <a:rPr lang="ru-RU" sz="1800" dirty="0"/>
              <a:t>Слепые обучающиеся, как правило, нуждаются в следующих коррекционно-развивающих курсах: «</a:t>
            </a:r>
            <a:r>
              <a:rPr lang="ru-RU" sz="1800" dirty="0" err="1"/>
              <a:t>Тифлотехника</a:t>
            </a:r>
            <a:r>
              <a:rPr lang="ru-RU" sz="1800" dirty="0"/>
              <a:t>», направленном на формирование у слепых обучающихся </a:t>
            </a:r>
            <a:r>
              <a:rPr lang="ru-RU" sz="1800" dirty="0" err="1"/>
              <a:t>тифлоинформационных</a:t>
            </a:r>
            <a:r>
              <a:rPr lang="ru-RU" sz="1800" dirty="0"/>
              <a:t> и </a:t>
            </a:r>
            <a:r>
              <a:rPr lang="ru-RU" sz="1800" dirty="0" err="1"/>
              <a:t>тифлотехнических</a:t>
            </a:r>
            <a:r>
              <a:rPr lang="ru-RU" sz="1800" dirty="0"/>
              <a:t> компетенций, а также их подготовке к самостоятельному и эффективному выполнению учебных задач с применением компьютера и другой цифровой техники, «Пространственное ориентирование и мобильность», направленном на подготовку слепых обучающихся к самостоятельному пространственному ориентированию и мобильности, с учетом их особых образовательных потребностей, индивидуальных особенностей психофизического развития и личностных качеств, «Социально-бытовая ориентировка» направлена на формирование компенсаторных умений и навыков в сфере самообслуживания и повышение уровня социальной компетентности обучающихся.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2335865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58080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>
                <a:solidFill>
                  <a:srgbClr val="006666"/>
                </a:solidFill>
              </a:rPr>
              <a:t>ППС сопровождение обучающихся с ОВЗ на уровне ООО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461" y="580806"/>
            <a:ext cx="11761076" cy="627719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Обязательные или рекомендованные коррекционно-развивающие курсы </a:t>
            </a:r>
          </a:p>
          <a:p>
            <a:pPr marL="0" indent="0">
              <a:buNone/>
            </a:pPr>
            <a:r>
              <a:rPr lang="ru-RU" sz="2000" b="1" dirty="0"/>
              <a:t>ФАОП ООО для слабовидящих обучающихся, </a:t>
            </a:r>
          </a:p>
          <a:p>
            <a:pPr marL="0" indent="0">
              <a:buNone/>
            </a:pPr>
            <a:r>
              <a:rPr lang="ru-RU" sz="2000" b="1" u="sng" dirty="0"/>
              <a:t>вариант 4.1 </a:t>
            </a:r>
            <a:r>
              <a:rPr lang="ru-RU" sz="1600" dirty="0"/>
              <a:t>Слабовидящие обучающиеся, как правило, нуждаются в следующих коррекционно-развивающих курсах: «</a:t>
            </a:r>
            <a:r>
              <a:rPr lang="ru-RU" sz="1600" dirty="0" err="1"/>
              <a:t>Тифлотехника</a:t>
            </a:r>
            <a:r>
              <a:rPr lang="ru-RU" sz="1600" dirty="0"/>
              <a:t>», направленном на формирование у слепых обучающихся </a:t>
            </a:r>
            <a:r>
              <a:rPr lang="ru-RU" sz="1600" dirty="0" err="1"/>
              <a:t>тифлоинформационных</a:t>
            </a:r>
            <a:r>
              <a:rPr lang="ru-RU" sz="1600" dirty="0"/>
              <a:t> и </a:t>
            </a:r>
            <a:r>
              <a:rPr lang="ru-RU" sz="1600" dirty="0" err="1"/>
              <a:t>тифлотехнических</a:t>
            </a:r>
            <a:r>
              <a:rPr lang="ru-RU" sz="1600" dirty="0"/>
              <a:t> компетенций, а также их подготовке к самостоятельному и эффективному выполнению учебных задач с применением компьютера и другой цифровой техники, «Пространственное ориентирование и мобильность», направленном на подготовку слепых обучающихся к самостоятельному пространственному ориентированию и мобильности, с учетом их особых образовательных потребностей, индивидуальных особенностей психофизического развития и личностных качеств, «Социально-бытовая ориентировка» направлена на формирование компенсаторных умений и навыков в сфере самообслуживания и повышение уровня социальной компетентности обучающихся, «Изучение </a:t>
            </a:r>
            <a:r>
              <a:rPr lang="ru-RU" sz="1600" dirty="0" err="1"/>
              <a:t>рельефноточечной</a:t>
            </a:r>
            <a:r>
              <a:rPr lang="ru-RU" sz="1600" dirty="0"/>
              <a:t> системы JI. Брайля» направленном на овладение основам чтения и письма рельефно-точечной системы JL Брайля. </a:t>
            </a:r>
          </a:p>
          <a:p>
            <a:pPr marL="0" indent="0">
              <a:buNone/>
            </a:pPr>
            <a:r>
              <a:rPr lang="ru-RU" sz="2000" b="1" u="sng" dirty="0"/>
              <a:t>вариант 4.2 </a:t>
            </a:r>
            <a:r>
              <a:rPr lang="ru-RU" sz="1600" dirty="0"/>
              <a:t>Слабовидящие обучающиеся, как правило, нуждаются в следующих коррекционно-развивающих курсах: «</a:t>
            </a:r>
            <a:r>
              <a:rPr lang="ru-RU" sz="1600" dirty="0" err="1"/>
              <a:t>Тифлотехника</a:t>
            </a:r>
            <a:r>
              <a:rPr lang="ru-RU" sz="1600" dirty="0"/>
              <a:t>», направленном на формирование у слепых обучающихся </a:t>
            </a:r>
            <a:r>
              <a:rPr lang="ru-RU" sz="1600" dirty="0" err="1"/>
              <a:t>тифлоинформационных</a:t>
            </a:r>
            <a:r>
              <a:rPr lang="ru-RU" sz="1600" dirty="0"/>
              <a:t> и </a:t>
            </a:r>
            <a:r>
              <a:rPr lang="ru-RU" sz="1600" dirty="0" err="1"/>
              <a:t>тифлотехнических</a:t>
            </a:r>
            <a:r>
              <a:rPr lang="ru-RU" sz="1600" dirty="0"/>
              <a:t> компетенций, а также их подготовке к самостоятельному и эффективному выполнению учебных задач с применением компьютера и другой цифровой техники, «Пространственное ориентирование и мобильность», направленном на подготовку слепых обучающихся к самостоятельному пространственному ориентированию и мобильности, с учетом их особых образовательных потребностей, индивидуальных особенностей психофизического развития и личностных качеств, «Социально-бытовая ориентировка» направлена на формирование компенсаторных умений и навыков в сфере самообслуживания и повышение уровня социальной компетентности обучающихся, «Изучение </a:t>
            </a:r>
            <a:r>
              <a:rPr lang="ru-RU" sz="1600" dirty="0" err="1"/>
              <a:t>рельефноточечной</a:t>
            </a:r>
            <a:r>
              <a:rPr lang="ru-RU" sz="1600" dirty="0"/>
              <a:t> системы JI. Брайля» направленном на овладение основам чтения и письма рельефно-точечной системы JI. Брайля.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6145346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58080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>
                <a:solidFill>
                  <a:srgbClr val="006666"/>
                </a:solidFill>
              </a:rPr>
              <a:t>ППС сопровождение обучающихся с ОВЗ на уровне ООО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461" y="580806"/>
            <a:ext cx="11761076" cy="627719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Обязательные или рекомендованные коррекционно-развивающие курсы </a:t>
            </a:r>
          </a:p>
          <a:p>
            <a:pPr marL="0" indent="0">
              <a:buNone/>
            </a:pPr>
            <a:r>
              <a:rPr lang="ru-RU" sz="3200" b="1" dirty="0"/>
              <a:t>ФАОП ООО для обучающихся с ТНР,</a:t>
            </a:r>
          </a:p>
          <a:p>
            <a:pPr marL="0" indent="0">
              <a:buNone/>
            </a:pPr>
            <a:r>
              <a:rPr lang="ru-RU" sz="3200" dirty="0"/>
              <a:t> </a:t>
            </a:r>
            <a:r>
              <a:rPr lang="ru-RU" sz="3200" b="1" u="sng" dirty="0"/>
              <a:t>вариант 5.1 </a:t>
            </a:r>
            <a:r>
              <a:rPr lang="ru-RU" sz="3200" dirty="0"/>
              <a:t>Программой коррекционной работы предусмотрен обязательный коррекционно-развивающий курс: «Индивидуальные и групповые логопедические занятия». 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b="1" u="sng" dirty="0"/>
              <a:t>вариант 5.2 </a:t>
            </a:r>
            <a:r>
              <a:rPr lang="ru-RU" sz="3200" dirty="0"/>
              <a:t>Обучающиеся с тяжелыми нарушениями речи, как правило, нуждаются в коррекционно-развивающем курсе: «Индивидуальные и групповые логопедические занятия». </a:t>
            </a:r>
          </a:p>
        </p:txBody>
      </p:sp>
    </p:spTree>
    <p:extLst>
      <p:ext uri="{BB962C8B-B14F-4D97-AF65-F5344CB8AC3E}">
        <p14:creationId xmlns:p14="http://schemas.microsoft.com/office/powerpoint/2010/main" val="6050682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58080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>
                <a:solidFill>
                  <a:srgbClr val="006666"/>
                </a:solidFill>
              </a:rPr>
              <a:t>ППС сопровождение обучающихся с ОВЗ на уровне ООО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461" y="580806"/>
            <a:ext cx="11761076" cy="627719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Обязательные или рекомендованные коррекционно-развивающие курсы </a:t>
            </a:r>
          </a:p>
          <a:p>
            <a:pPr marL="0" indent="0">
              <a:buNone/>
            </a:pPr>
            <a:r>
              <a:rPr lang="ru-RU" b="1" dirty="0"/>
              <a:t>ФАОП ООО для обучающихся с НОДА,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u="sng" dirty="0"/>
              <a:t>вариант 6.1 </a:t>
            </a:r>
            <a:r>
              <a:rPr lang="ru-RU" sz="2400" dirty="0"/>
              <a:t>реализуются в виде коррекционно-развивающих занятий по трем направлениям:</a:t>
            </a:r>
          </a:p>
          <a:p>
            <a:pPr marL="0" indent="0">
              <a:buNone/>
            </a:pPr>
            <a:r>
              <a:rPr lang="ru-RU" sz="2400" dirty="0"/>
              <a:t> логопедические занятия (по рекомендации ПМПК); </a:t>
            </a:r>
          </a:p>
          <a:p>
            <a:pPr marL="0" indent="0">
              <a:buNone/>
            </a:pPr>
            <a:r>
              <a:rPr lang="ru-RU" sz="2400" dirty="0"/>
              <a:t>занятия с психологом (по рекомендации ПМПК); </a:t>
            </a:r>
          </a:p>
          <a:p>
            <a:pPr marL="0" indent="0">
              <a:buNone/>
            </a:pPr>
            <a:r>
              <a:rPr lang="ru-RU" sz="2400" dirty="0"/>
              <a:t>специальные коррекционные занятия по предметам, направленные на ликвидацию пробелов в знаниях.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b="1" u="sng" dirty="0"/>
              <a:t>вариант 6.2 </a:t>
            </a:r>
            <a:r>
              <a:rPr lang="ru-RU" sz="2400" dirty="0"/>
              <a:t>реализуются в виде коррекционно-развивающих занятий по трем направлениям: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/>
              <a:t>логопедические занятия (по рекомендации ПМПК);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/>
              <a:t> занятия с психологом (по рекомендации ПМПК);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/>
              <a:t>специальные коррекционные занятия по предметам, направленные на ликвидацию пробелов в знаниях. </a:t>
            </a:r>
          </a:p>
        </p:txBody>
      </p:sp>
    </p:spTree>
    <p:extLst>
      <p:ext uri="{BB962C8B-B14F-4D97-AF65-F5344CB8AC3E}">
        <p14:creationId xmlns:p14="http://schemas.microsoft.com/office/powerpoint/2010/main" val="29130734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58080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>
                <a:solidFill>
                  <a:srgbClr val="006666"/>
                </a:solidFill>
              </a:rPr>
              <a:t>ППС сопровождение обучающихся с ОВЗ на уровне ООО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461" y="580806"/>
            <a:ext cx="11761076" cy="627719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Обязательные или рекомендованные коррекционно-развивающие курсы: </a:t>
            </a:r>
          </a:p>
          <a:p>
            <a:pPr marL="0" indent="0">
              <a:buNone/>
            </a:pPr>
            <a:r>
              <a:rPr lang="ru-RU" sz="2000" b="1" dirty="0"/>
              <a:t>ФАОП ООО для обучающихся с ЗПР</a:t>
            </a:r>
          </a:p>
          <a:p>
            <a:pPr marL="0" indent="0" algn="just">
              <a:buNone/>
            </a:pPr>
            <a:r>
              <a:rPr lang="ru-RU" sz="2000" dirty="0"/>
              <a:t> </a:t>
            </a:r>
            <a:r>
              <a:rPr lang="ru-RU" b="1" u="sng" dirty="0"/>
              <a:t>вариант 7</a:t>
            </a:r>
            <a:r>
              <a:rPr lang="ru-RU" dirty="0"/>
              <a:t> ПКР включает реализацию коррекционных курсов: «Коррекционно-развивающие занятия </a:t>
            </a:r>
            <a:r>
              <a:rPr lang="ru-RU" dirty="0" err="1"/>
              <a:t>психокоррекционные</a:t>
            </a:r>
            <a:r>
              <a:rPr lang="ru-RU" dirty="0"/>
              <a:t> (психологические и дефектологические)» и коррекционный курс «Логопедические занятия», а также предусматривает возможность проведения дополнительных коррекционно-развивающих занятий </a:t>
            </a:r>
          </a:p>
          <a:p>
            <a:pPr marL="0" indent="0" algn="just">
              <a:buNone/>
            </a:pPr>
            <a:r>
              <a:rPr lang="ru-RU" b="1" dirty="0"/>
              <a:t>ФАОП ООО для обучающихся с РАС</a:t>
            </a:r>
            <a:r>
              <a:rPr lang="ru-RU" dirty="0"/>
              <a:t>,</a:t>
            </a:r>
          </a:p>
          <a:p>
            <a:pPr marL="0" indent="0" algn="just">
              <a:buNone/>
            </a:pPr>
            <a:r>
              <a:rPr lang="ru-RU" dirty="0"/>
              <a:t> варианты 8.1, 8.2 Важным направлением реализации содержания ПКР является включение коррекционных курсов «Развитие коммуникативного поведения» и «Развитие познавательной деятельности» в систему коррекционно-развивающих занятий.</a:t>
            </a:r>
          </a:p>
        </p:txBody>
      </p:sp>
    </p:spTree>
    <p:extLst>
      <p:ext uri="{BB962C8B-B14F-4D97-AF65-F5344CB8AC3E}">
        <p14:creationId xmlns:p14="http://schemas.microsoft.com/office/powerpoint/2010/main" val="37613097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58080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>
                <a:solidFill>
                  <a:srgbClr val="006666"/>
                </a:solidFill>
              </a:rPr>
              <a:t>ППС сопровождение обучающихся с ОВЗ на уровне ООО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461" y="580806"/>
            <a:ext cx="11761076" cy="627719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Обязательные или рекомендованные коррекционно-развивающие курсы: </a:t>
            </a:r>
          </a:p>
          <a:p>
            <a:pPr marL="0" indent="0">
              <a:buNone/>
            </a:pPr>
            <a:r>
              <a:rPr lang="ru-RU" sz="2000" b="1" dirty="0"/>
              <a:t>Индивидуальным планом коррекционно-развивающей работы обучающегося может быть </a:t>
            </a:r>
          </a:p>
          <a:p>
            <a:pPr marL="0" indent="0" algn="just">
              <a:buNone/>
            </a:pPr>
            <a:r>
              <a:rPr lang="ru-RU" sz="2400" dirty="0"/>
              <a:t>предусмотрена возможность проведения в процессе внеурочной деятельности </a:t>
            </a:r>
            <a:r>
              <a:rPr lang="ru-RU" sz="2400" u="sng" dirty="0"/>
              <a:t>дополнительных коррекционно-развивающих занятий </a:t>
            </a:r>
            <a:r>
              <a:rPr lang="ru-RU" sz="2400" dirty="0"/>
              <a:t>с учетом рекомендаций ПМПК и ИПРА обучающегося, а также в случаях, связанных с особыми жизненными обстоятельствами (в том числе с длительной болезнью обучающего, проведением его медицинской реабилитации), и в других ситуациях, требующих дополнительной, в том числе индивидуально ориентированной коррекционно-развивающей помощи. </a:t>
            </a:r>
          </a:p>
          <a:p>
            <a:pPr marL="0" indent="0" algn="just">
              <a:buNone/>
            </a:pPr>
            <a:r>
              <a:rPr lang="ru-RU" sz="2400" dirty="0"/>
              <a:t>Направления, общее содержание и организацию дополнительных занятий (сроки проведения, количество часов в неделю, формы проведения - индивидуально, парами или малыми группами) определяет психолого-педагогический консилиум образовательной организации с учетом выявленных особых образовательных потребностей, индивидуальных особенностей каждого обучающегося.</a:t>
            </a:r>
          </a:p>
        </p:txBody>
      </p:sp>
    </p:spTree>
    <p:extLst>
      <p:ext uri="{BB962C8B-B14F-4D97-AF65-F5344CB8AC3E}">
        <p14:creationId xmlns:p14="http://schemas.microsoft.com/office/powerpoint/2010/main" val="216356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3"/>
          <p:cNvSpPr txBox="1">
            <a:spLocks/>
          </p:cNvSpPr>
          <p:nvPr/>
        </p:nvSpPr>
        <p:spPr>
          <a:xfrm>
            <a:off x="137782" y="344033"/>
            <a:ext cx="7816298" cy="46695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16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9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0049" y="53747"/>
            <a:ext cx="9086385" cy="76961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ППС сопровождение обучающихся с ОВЗ на уровне НОО</a:t>
            </a:r>
            <a:endParaRPr lang="ru-RU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394857" y="1259840"/>
            <a:ext cx="8911772" cy="47599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u="sng" dirty="0"/>
              <a:t>Программа коррекционной работы (см. содержательный раздел ФАОП НОО) </a:t>
            </a:r>
          </a:p>
        </p:txBody>
      </p:sp>
    </p:spTree>
    <p:extLst>
      <p:ext uri="{BB962C8B-B14F-4D97-AF65-F5344CB8AC3E}">
        <p14:creationId xmlns:p14="http://schemas.microsoft.com/office/powerpoint/2010/main" val="42395175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58080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>
                <a:solidFill>
                  <a:srgbClr val="006666"/>
                </a:solidFill>
              </a:rPr>
              <a:t>ППС сопровождение обучающихся с ОВЗ на уровне ООО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461" y="580806"/>
            <a:ext cx="11761076" cy="627719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3. Консультативное направление: </a:t>
            </a:r>
          </a:p>
          <a:p>
            <a:pPr marL="0" indent="0" algn="just">
              <a:buNone/>
            </a:pPr>
            <a:r>
              <a:rPr lang="ru-RU" sz="2400" dirty="0"/>
              <a:t>• Консультативная работа включает разработку совместных рекомендаций специалистами, работающими в образовательной организации, и родителями (законными представителями) по реализации основных направлений коррекционно-развивающей работы с каждым обучающимся, выбору индивидуально ориентированных методов и приёмов образования; оказание консультативной помощи родителям (законным представителям) по вопросам семейного воспитания, образовательно-коррекционной работы.</a:t>
            </a:r>
          </a:p>
          <a:p>
            <a:pPr marL="0" indent="0" algn="just">
              <a:buNone/>
            </a:pPr>
            <a:r>
              <a:rPr lang="ru-RU" sz="2400" dirty="0"/>
              <a:t> • Консультативную работу осуществляют все педагогические работники образовательной организации. </a:t>
            </a:r>
          </a:p>
          <a:p>
            <a:pPr marL="0" indent="0" algn="just">
              <a:buNone/>
            </a:pPr>
            <a:r>
              <a:rPr lang="ru-RU" sz="2400" dirty="0"/>
              <a:t>• Рекомендуется составление совместного плана и отчета по консультативной работе, проводимой педагогическими работниками с обучающимися класса и их семьями (на четверть или полугодие). </a:t>
            </a:r>
          </a:p>
        </p:txBody>
      </p:sp>
    </p:spTree>
    <p:extLst>
      <p:ext uri="{BB962C8B-B14F-4D97-AF65-F5344CB8AC3E}">
        <p14:creationId xmlns:p14="http://schemas.microsoft.com/office/powerpoint/2010/main" val="17256013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456" y="-69430"/>
            <a:ext cx="10515600" cy="58080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>
                <a:solidFill>
                  <a:srgbClr val="006666"/>
                </a:solidFill>
              </a:rPr>
              <a:t>ППС сопровождение обучающихся с ОВЗ на уровне ООО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461" y="580806"/>
            <a:ext cx="11761076" cy="627719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3. Консультативное направление: </a:t>
            </a:r>
          </a:p>
          <a:p>
            <a:pPr marL="0" indent="0" algn="just">
              <a:buNone/>
            </a:pPr>
            <a:r>
              <a:rPr lang="ru-RU" sz="2400" dirty="0"/>
              <a:t>Примерная форма плана консультативной работы: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C0428A07-020C-EE7A-F7AE-39E6FF080C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710941"/>
              </p:ext>
            </p:extLst>
          </p:nvPr>
        </p:nvGraphicFramePr>
        <p:xfrm>
          <a:off x="108857" y="2525486"/>
          <a:ext cx="11867680" cy="3254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3536">
                  <a:extLst>
                    <a:ext uri="{9D8B030D-6E8A-4147-A177-3AD203B41FA5}">
                      <a16:colId xmlns:a16="http://schemas.microsoft.com/office/drawing/2014/main" val="3301604240"/>
                    </a:ext>
                  </a:extLst>
                </a:gridCol>
                <a:gridCol w="2373536">
                  <a:extLst>
                    <a:ext uri="{9D8B030D-6E8A-4147-A177-3AD203B41FA5}">
                      <a16:colId xmlns:a16="http://schemas.microsoft.com/office/drawing/2014/main" val="2729355281"/>
                    </a:ext>
                  </a:extLst>
                </a:gridCol>
                <a:gridCol w="2373536">
                  <a:extLst>
                    <a:ext uri="{9D8B030D-6E8A-4147-A177-3AD203B41FA5}">
                      <a16:colId xmlns:a16="http://schemas.microsoft.com/office/drawing/2014/main" val="2992712104"/>
                    </a:ext>
                  </a:extLst>
                </a:gridCol>
                <a:gridCol w="2373536">
                  <a:extLst>
                    <a:ext uri="{9D8B030D-6E8A-4147-A177-3AD203B41FA5}">
                      <a16:colId xmlns:a16="http://schemas.microsoft.com/office/drawing/2014/main" val="3088374818"/>
                    </a:ext>
                  </a:extLst>
                </a:gridCol>
                <a:gridCol w="2373536">
                  <a:extLst>
                    <a:ext uri="{9D8B030D-6E8A-4147-A177-3AD203B41FA5}">
                      <a16:colId xmlns:a16="http://schemas.microsoft.com/office/drawing/2014/main" val="1423083699"/>
                    </a:ext>
                  </a:extLst>
                </a:gridCol>
              </a:tblGrid>
              <a:tr h="2603862">
                <a:tc>
                  <a:txBody>
                    <a:bodyPr/>
                    <a:lstStyle/>
                    <a:p>
                      <a:r>
                        <a:rPr lang="ru-RU" dirty="0"/>
                        <a:t>Направления консультационной работы</a:t>
                      </a:r>
                    </a:p>
                  </a:txBody>
                  <a:tcPr>
                    <a:solidFill>
                      <a:srgbClr val="1662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Содержание </a:t>
                      </a:r>
                    </a:p>
                  </a:txBody>
                  <a:tcPr>
                    <a:solidFill>
                      <a:srgbClr val="1662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Формы проведения</a:t>
                      </a:r>
                    </a:p>
                  </a:txBody>
                  <a:tcPr>
                    <a:solidFill>
                      <a:srgbClr val="1662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Сроки проведения</a:t>
                      </a:r>
                    </a:p>
                  </a:txBody>
                  <a:tcPr>
                    <a:solidFill>
                      <a:srgbClr val="1662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ФИО лица, проводившего работу</a:t>
                      </a:r>
                    </a:p>
                  </a:txBody>
                  <a:tcPr>
                    <a:solidFill>
                      <a:srgbClr val="1662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601239"/>
                  </a:ext>
                </a:extLst>
              </a:tr>
              <a:tr h="65096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718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92085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58080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>
                <a:solidFill>
                  <a:srgbClr val="006666"/>
                </a:solidFill>
              </a:rPr>
              <a:t>ППС сопровождение обучающихся с ОВЗ на уровне ООО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461" y="580806"/>
            <a:ext cx="11761076" cy="627719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 4. </a:t>
            </a:r>
            <a:r>
              <a:rPr lang="ru-RU" sz="2000" b="1" dirty="0"/>
              <a:t>Информационно-просветительское направление предполагает</a:t>
            </a:r>
          </a:p>
          <a:p>
            <a:pPr marL="0" indent="0" algn="just">
              <a:buNone/>
            </a:pPr>
            <a:r>
              <a:rPr lang="ru-RU" sz="2000" dirty="0"/>
              <a:t> • разъяснительную деятельность по вопросам, связанным с особыми образовательными потребностями обучающихся, обеспечением наиболее полноценного образования и развития, созданием необходимых условий для социальной адаптации и интеграции в обществе, правам и обязанностям;</a:t>
            </a:r>
          </a:p>
          <a:p>
            <a:pPr marL="0" indent="0" algn="just">
              <a:buNone/>
            </a:pPr>
            <a:r>
              <a:rPr lang="ru-RU" sz="2000" dirty="0"/>
              <a:t> • информационную поддержку образовательной деятельности обучающихся с особыми образовательными потребностями, их родителей (законных представителей), педагогических работников; </a:t>
            </a:r>
          </a:p>
          <a:p>
            <a:pPr marL="0" indent="0" algn="just">
              <a:buNone/>
            </a:pPr>
            <a:r>
              <a:rPr lang="ru-RU" sz="2000" dirty="0"/>
              <a:t>• различные формы просветительской деятельности (лекции, беседы, информационные стенды, печатные материалы), направленные на разъяснение участникам образовательного процесса - обучающимся (как имеющим, так и не имеющим недостатки в развитии), их родителям (законным представителям), педагогическим работникам - вопросов, связанных с особенностями образовательного процесса и сопровождения обучающихся, проведение тематических выступлений для педагогов и родителей (законных представителей) по разъяснению индивидуально-типологических особенностей различных категорий обучающихся. </a:t>
            </a:r>
          </a:p>
          <a:p>
            <a:pPr marL="0" indent="0" algn="just">
              <a:buNone/>
            </a:pPr>
            <a:r>
              <a:rPr lang="ru-RU" sz="2000" dirty="0"/>
              <a:t>• информационно-просветительскую работу проводят все педагогические работники образовательной организации. </a:t>
            </a:r>
          </a:p>
        </p:txBody>
      </p:sp>
    </p:spTree>
    <p:extLst>
      <p:ext uri="{BB962C8B-B14F-4D97-AF65-F5344CB8AC3E}">
        <p14:creationId xmlns:p14="http://schemas.microsoft.com/office/powerpoint/2010/main" val="38564799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58080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>
                <a:solidFill>
                  <a:srgbClr val="006666"/>
                </a:solidFill>
              </a:rPr>
              <a:t>ППС сопровождение обучающихся с ОВЗ на уровне ООО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461" y="580806"/>
            <a:ext cx="11761076" cy="627719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 4. </a:t>
            </a:r>
            <a:r>
              <a:rPr lang="ru-RU" sz="2000" b="1" dirty="0"/>
              <a:t>Информационно-просветительское направление</a:t>
            </a:r>
          </a:p>
          <a:p>
            <a:pPr marL="0" indent="0">
              <a:buNone/>
            </a:pPr>
            <a:r>
              <a:rPr lang="ru-RU" sz="2000" dirty="0"/>
              <a:t>Рекомендуется составление совместного плана и отчета по информационно-просветительской работе</a:t>
            </a:r>
          </a:p>
          <a:p>
            <a:pPr marL="0" indent="0">
              <a:buNone/>
            </a:pPr>
            <a:r>
              <a:rPr lang="ru-RU" sz="2000" dirty="0"/>
              <a:t> Примерная форма плана информационно-просветительской работы</a:t>
            </a:r>
            <a:r>
              <a:rPr lang="ru-RU" sz="2000" b="1" dirty="0"/>
              <a:t> </a:t>
            </a:r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endParaRPr lang="ru-RU" sz="2000" b="1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233A8FA4-82EB-94B2-8EF7-DDC0212574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747261"/>
              </p:ext>
            </p:extLst>
          </p:nvPr>
        </p:nvGraphicFramePr>
        <p:xfrm>
          <a:off x="108857" y="2525486"/>
          <a:ext cx="11867680" cy="3254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3536">
                  <a:extLst>
                    <a:ext uri="{9D8B030D-6E8A-4147-A177-3AD203B41FA5}">
                      <a16:colId xmlns:a16="http://schemas.microsoft.com/office/drawing/2014/main" val="3301604240"/>
                    </a:ext>
                  </a:extLst>
                </a:gridCol>
                <a:gridCol w="2373536">
                  <a:extLst>
                    <a:ext uri="{9D8B030D-6E8A-4147-A177-3AD203B41FA5}">
                      <a16:colId xmlns:a16="http://schemas.microsoft.com/office/drawing/2014/main" val="2729355281"/>
                    </a:ext>
                  </a:extLst>
                </a:gridCol>
                <a:gridCol w="2373536">
                  <a:extLst>
                    <a:ext uri="{9D8B030D-6E8A-4147-A177-3AD203B41FA5}">
                      <a16:colId xmlns:a16="http://schemas.microsoft.com/office/drawing/2014/main" val="2992712104"/>
                    </a:ext>
                  </a:extLst>
                </a:gridCol>
                <a:gridCol w="2373536">
                  <a:extLst>
                    <a:ext uri="{9D8B030D-6E8A-4147-A177-3AD203B41FA5}">
                      <a16:colId xmlns:a16="http://schemas.microsoft.com/office/drawing/2014/main" val="3088374818"/>
                    </a:ext>
                  </a:extLst>
                </a:gridCol>
                <a:gridCol w="2373536">
                  <a:extLst>
                    <a:ext uri="{9D8B030D-6E8A-4147-A177-3AD203B41FA5}">
                      <a16:colId xmlns:a16="http://schemas.microsoft.com/office/drawing/2014/main" val="1423083699"/>
                    </a:ext>
                  </a:extLst>
                </a:gridCol>
              </a:tblGrid>
              <a:tr h="2603862">
                <a:tc>
                  <a:txBody>
                    <a:bodyPr/>
                    <a:lstStyle/>
                    <a:p>
                      <a:r>
                        <a:rPr lang="ru-RU" dirty="0"/>
                        <a:t>Направления информационно-просветительской работы</a:t>
                      </a:r>
                    </a:p>
                  </a:txBody>
                  <a:tcPr>
                    <a:solidFill>
                      <a:srgbClr val="1662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Содержание </a:t>
                      </a:r>
                    </a:p>
                  </a:txBody>
                  <a:tcPr>
                    <a:solidFill>
                      <a:srgbClr val="1662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Формы проведения</a:t>
                      </a:r>
                    </a:p>
                  </a:txBody>
                  <a:tcPr>
                    <a:solidFill>
                      <a:srgbClr val="1662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Сроки проведения</a:t>
                      </a:r>
                    </a:p>
                  </a:txBody>
                  <a:tcPr>
                    <a:solidFill>
                      <a:srgbClr val="1662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ФИО лица, проводившего работу</a:t>
                      </a:r>
                    </a:p>
                  </a:txBody>
                  <a:tcPr>
                    <a:solidFill>
                      <a:srgbClr val="1662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601239"/>
                  </a:ext>
                </a:extLst>
              </a:tr>
              <a:tr h="65096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718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5191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BC58F1-3044-0AA4-2E27-D7A978B0C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856"/>
            <a:ext cx="10515600" cy="57218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br>
              <a:rPr lang="ru-RU" sz="1800" b="0" i="0" u="none" strike="noStrike" dirty="0">
                <a:effectLst/>
                <a:latin typeface="Arial" panose="020B0604020202020204" pitchFamily="34" charset="0"/>
              </a:rPr>
            </a:br>
            <a:r>
              <a:rPr lang="ru-RU" sz="2700" b="1" dirty="0">
                <a:solidFill>
                  <a:srgbClr val="006666"/>
                </a:solidFill>
              </a:rPr>
              <a:t>ППС сопровождение обучающихся с ОВЗ на уровне СОО</a:t>
            </a:r>
            <a:endParaRPr lang="ru-RU" sz="27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0AD425-BE53-E190-C0A2-2BE688C1A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9971"/>
            <a:ext cx="10515600" cy="53169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ИКП РАО          ФРЦ ОВЗ</a:t>
            </a:r>
          </a:p>
          <a:p>
            <a:pPr marL="0" indent="0" algn="ctr">
              <a:buNone/>
            </a:pPr>
            <a:r>
              <a:rPr lang="ru-RU" dirty="0"/>
              <a:t>Внедрение ФАООП</a:t>
            </a:r>
          </a:p>
          <a:p>
            <a:endParaRPr lang="ru-RU" dirty="0"/>
          </a:p>
          <a:p>
            <a:pPr marL="0" indent="0" algn="ctr">
              <a:buNone/>
            </a:pPr>
            <a:r>
              <a:rPr lang="ru-RU" u="sng" dirty="0"/>
              <a:t>Разъяснения по внедрению ФАООП</a:t>
            </a:r>
          </a:p>
          <a:p>
            <a:r>
              <a:rPr lang="ru-RU" dirty="0"/>
              <a:t>Письмо «О направлении разъяснений по организации образования обучающихся с ОВЗ в 2023/24 уч. г.»   от 31.08.2023 г.</a:t>
            </a:r>
          </a:p>
          <a:p>
            <a:r>
              <a:rPr lang="ru-RU" dirty="0"/>
              <a:t>МЕТОДИЧЕСКИЕ РЕКОМЕНДАЦИИ по введению федеральных адаптированных основных общеобразовательных программ.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FF0000"/>
                </a:solidFill>
              </a:rPr>
              <a:t>!!!</a:t>
            </a:r>
            <a:r>
              <a:rPr lang="ru-RU" sz="3200" b="1" dirty="0"/>
              <a:t>Федеральной АООП СОО не предусмотрено</a:t>
            </a:r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id="{EE5B4998-AF6F-EE64-7BB3-D0F3C324D59E}"/>
              </a:ext>
            </a:extLst>
          </p:cNvPr>
          <p:cNvSpPr/>
          <p:nvPr/>
        </p:nvSpPr>
        <p:spPr>
          <a:xfrm>
            <a:off x="5606796" y="77288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3872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BC58F1-3044-0AA4-2E27-D7A978B0C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856"/>
            <a:ext cx="10515600" cy="57218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br>
              <a:rPr lang="ru-RU" sz="1800" b="0" i="0" u="none" strike="noStrike" dirty="0">
                <a:effectLst/>
                <a:latin typeface="Arial" panose="020B0604020202020204" pitchFamily="34" charset="0"/>
              </a:rPr>
            </a:br>
            <a:r>
              <a:rPr lang="ru-RU" sz="2700" b="1" dirty="0">
                <a:solidFill>
                  <a:srgbClr val="006666"/>
                </a:solidFill>
              </a:rPr>
              <a:t>ППС сопровождение обучающихся с ОВЗ на уровне СОО</a:t>
            </a:r>
            <a:endParaRPr lang="ru-RU" sz="27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0AD425-BE53-E190-C0A2-2BE688C1A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9970"/>
            <a:ext cx="10515600" cy="5889173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7000"/>
              </a:lnSpc>
              <a:buNone/>
            </a:pP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 организации  самостоятельно разрабатывают АООП СОО</a:t>
            </a:r>
          </a:p>
          <a:p>
            <a:pPr indent="0">
              <a:lnSpc>
                <a:spcPct val="107000"/>
              </a:lnSpc>
              <a:buNone/>
            </a:pP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АООП СОО должны соответствовать требованиям ФГОС СОО в части, касающейся обучающихся с ОВЗ. </a:t>
            </a:r>
          </a:p>
          <a:p>
            <a:pPr indent="0">
              <a:lnSpc>
                <a:spcPct val="107000"/>
              </a:lnSpc>
              <a:buNone/>
            </a:pPr>
            <a:endParaRPr lang="ru-RU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Содержание образования обучающихся с ОВЗ в целом соответствует ФОП СОО. 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Требования к личностным результатам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дополняются специальными результатами коррекционно-развивающей работы по развитию жизненной компетенции обучающихся с ограниченными возможностями здоровья. </a:t>
            </a:r>
          </a:p>
          <a:p>
            <a:pPr indent="0">
              <a:lnSpc>
                <a:spcPct val="107000"/>
              </a:lnSpc>
              <a:buNone/>
            </a:pPr>
            <a:endParaRPr lang="ru-RU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53983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BC58F1-3044-0AA4-2E27-D7A978B0C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856"/>
            <a:ext cx="10515600" cy="57218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br>
              <a:rPr lang="ru-RU" sz="1800" b="0" i="0" u="none" strike="noStrike" dirty="0">
                <a:effectLst/>
                <a:latin typeface="Arial" panose="020B0604020202020204" pitchFamily="34" charset="0"/>
              </a:rPr>
            </a:br>
            <a:r>
              <a:rPr lang="ru-RU" sz="2700" b="1" dirty="0">
                <a:solidFill>
                  <a:srgbClr val="006666"/>
                </a:solidFill>
              </a:rPr>
              <a:t>ППС сопровождение обучающихся с ОВЗ на уровне СОО</a:t>
            </a:r>
            <a:endParaRPr lang="ru-RU" sz="27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0AD425-BE53-E190-C0A2-2BE688C1A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9970"/>
            <a:ext cx="10515600" cy="5998029"/>
          </a:xfrm>
        </p:spPr>
        <p:txBody>
          <a:bodyPr>
            <a:normAutofit fontScale="62500" lnSpcReduction="20000"/>
          </a:bodyPr>
          <a:lstStyle/>
          <a:p>
            <a:pPr marL="0" lvl="0" indent="0" algn="just">
              <a:lnSpc>
                <a:spcPct val="107000"/>
              </a:lnSpc>
              <a:buNone/>
            </a:pPr>
            <a:r>
              <a:rPr lang="ru-RU" sz="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Требования к условиям реализации</a:t>
            </a:r>
            <a:r>
              <a:rPr lang="ru-RU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АООП СОО должны учитывать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ru-RU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особые образовательные потребности адресной категории обучающихся с ОВЗ. </a:t>
            </a:r>
          </a:p>
          <a:p>
            <a:pPr indent="0" algn="just">
              <a:lnSpc>
                <a:spcPct val="107000"/>
              </a:lnSpc>
              <a:buNone/>
            </a:pPr>
            <a:endParaRPr lang="ru-RU" sz="2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АООП СОО предусматривают: </a:t>
            </a:r>
          </a:p>
          <a:p>
            <a:pPr marL="457200" algn="just">
              <a:lnSpc>
                <a:spcPct val="150000"/>
              </a:lnSpc>
            </a:pPr>
            <a:r>
              <a:rPr lang="ru-RU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адаптацию образовательной среды с учетом психофизических особенностей обучающихся с ОВЗ; </a:t>
            </a:r>
          </a:p>
          <a:p>
            <a:pPr marL="457200" algn="just">
              <a:lnSpc>
                <a:spcPct val="150000"/>
              </a:lnSpc>
            </a:pPr>
            <a:r>
              <a:rPr lang="ru-RU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-учет особых образовательных потребностей обучающихся с ОВЗ в требованиях к результатам освоения АООП СОО;</a:t>
            </a:r>
          </a:p>
          <a:p>
            <a:pPr marL="457200" algn="just">
              <a:lnSpc>
                <a:spcPct val="150000"/>
              </a:lnSpc>
            </a:pPr>
            <a:r>
              <a:rPr lang="ru-RU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включения во внеурочную деятельность занятий по программе коррекционной работы; </a:t>
            </a:r>
          </a:p>
          <a:p>
            <a:pPr marL="457200" algn="just">
              <a:lnSpc>
                <a:spcPct val="150000"/>
              </a:lnSpc>
            </a:pPr>
            <a:r>
              <a:rPr lang="ru-RU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-соблюдение допустимого уровня нагрузки, определяемого с привлечением медицинских работников; </a:t>
            </a:r>
          </a:p>
          <a:p>
            <a:pPr marL="457200" algn="just">
              <a:lnSpc>
                <a:spcPct val="150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предоставление при необходимости услуг ассистента (помощника), оказывающего необходимую техническую помощь; и </a:t>
            </a:r>
            <a:r>
              <a:rPr lang="ru-RU" sz="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т.д.</a:t>
            </a:r>
            <a:endParaRPr lang="ru-RU" sz="2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1865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a typeface="Times New Roman" panose="02020603050405020304" pitchFamily="18" charset="0"/>
              </a:rPr>
              <a:t>Структура</a:t>
            </a:r>
            <a:r>
              <a:rPr lang="ru-RU" b="1" spc="-20" dirty="0">
                <a:ea typeface="Times New Roman" panose="02020603050405020304" pitchFamily="18" charset="0"/>
              </a:rPr>
              <a:t> </a:t>
            </a:r>
            <a:r>
              <a:rPr lang="ru-RU" b="1" dirty="0">
                <a:ea typeface="Times New Roman" panose="02020603050405020304" pitchFamily="18" charset="0"/>
              </a:rPr>
              <a:t>рабочих</a:t>
            </a:r>
            <a:r>
              <a:rPr lang="ru-RU" b="1" spc="-15" dirty="0">
                <a:ea typeface="Times New Roman" panose="02020603050405020304" pitchFamily="18" charset="0"/>
              </a:rPr>
              <a:t> </a:t>
            </a:r>
            <a:r>
              <a:rPr lang="ru-RU" b="1" dirty="0">
                <a:ea typeface="Times New Roman" panose="02020603050405020304" pitchFamily="18" charset="0"/>
              </a:rPr>
              <a:t>программ</a:t>
            </a:r>
            <a:r>
              <a:rPr lang="ru-RU" b="1" spc="-15" dirty="0">
                <a:ea typeface="Times New Roman" panose="02020603050405020304" pitchFamily="18" charset="0"/>
              </a:rPr>
              <a:t> </a:t>
            </a:r>
            <a:r>
              <a:rPr lang="ru-RU" b="1" dirty="0">
                <a:ea typeface="Times New Roman" panose="02020603050405020304" pitchFamily="18" charset="0"/>
              </a:rPr>
              <a:t>коррекционно-развивающих</a:t>
            </a:r>
            <a:r>
              <a:rPr lang="ru-RU" b="1" spc="-15" dirty="0">
                <a:ea typeface="Times New Roman" panose="02020603050405020304" pitchFamily="18" charset="0"/>
              </a:rPr>
              <a:t> </a:t>
            </a:r>
            <a:r>
              <a:rPr lang="ru-RU" b="1" dirty="0">
                <a:ea typeface="Times New Roman" panose="02020603050405020304" pitchFamily="18" charset="0"/>
              </a:rPr>
              <a:t>курсов</a:t>
            </a:r>
            <a:b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0786" y="1690688"/>
            <a:ext cx="9793014" cy="4486275"/>
          </a:xfrm>
        </p:spPr>
        <p:txBody>
          <a:bodyPr>
            <a:normAutofit fontScale="77500" lnSpcReduction="20000"/>
          </a:bodyPr>
          <a:lstStyle/>
          <a:p>
            <a:pPr marL="134620">
              <a:spcBef>
                <a:spcPts val="50"/>
              </a:spcBef>
              <a:spcAft>
                <a:spcPts val="0"/>
              </a:spcAft>
            </a:pPr>
            <a:r>
              <a:rPr lang="ru-RU" b="1" dirty="0">
                <a:ea typeface="Times New Roman" panose="02020603050405020304" pitchFamily="18" charset="0"/>
              </a:rPr>
              <a:t> </a:t>
            </a:r>
            <a:r>
              <a:rPr lang="ru-RU" dirty="0">
                <a:ea typeface="Times New Roman" panose="02020603050405020304" pitchFamily="18" charset="0"/>
              </a:rPr>
              <a:t>пояснительная</a:t>
            </a:r>
            <a:r>
              <a:rPr lang="ru-RU" spc="-20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записка:</a:t>
            </a:r>
            <a:endParaRPr lang="ru-RU" sz="2400" dirty="0">
              <a:ea typeface="Times New Roman" panose="02020603050405020304" pitchFamily="18" charset="0"/>
            </a:endParaRPr>
          </a:p>
          <a:p>
            <a:pPr marL="742950" lvl="1" indent="-285750">
              <a:lnSpc>
                <a:spcPts val="1430"/>
              </a:lnSpc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  <a:tabLst>
                <a:tab pos="854710" algn="l"/>
              </a:tabLst>
            </a:pPr>
            <a:r>
              <a:rPr lang="ru-RU" dirty="0">
                <a:ea typeface="Courier New" panose="02070309020205020404" pitchFamily="49" charset="0"/>
              </a:rPr>
              <a:t>общая</a:t>
            </a:r>
            <a:r>
              <a:rPr lang="ru-RU" spc="-20" dirty="0">
                <a:ea typeface="Courier New" panose="02070309020205020404" pitchFamily="49" charset="0"/>
              </a:rPr>
              <a:t> </a:t>
            </a:r>
            <a:r>
              <a:rPr lang="ru-RU" dirty="0">
                <a:ea typeface="Courier New" panose="02070309020205020404" pitchFamily="49" charset="0"/>
              </a:rPr>
              <a:t>характеристика</a:t>
            </a:r>
            <a:r>
              <a:rPr lang="ru-RU" spc="-25" dirty="0">
                <a:ea typeface="Courier New" panose="02070309020205020404" pitchFamily="49" charset="0"/>
              </a:rPr>
              <a:t> </a:t>
            </a:r>
            <a:r>
              <a:rPr lang="ru-RU" dirty="0">
                <a:ea typeface="Courier New" panose="02070309020205020404" pitchFamily="49" charset="0"/>
              </a:rPr>
              <a:t>коррекционно-развивающего</a:t>
            </a:r>
            <a:r>
              <a:rPr lang="ru-RU" spc="-25" dirty="0">
                <a:ea typeface="Courier New" panose="02070309020205020404" pitchFamily="49" charset="0"/>
              </a:rPr>
              <a:t> </a:t>
            </a:r>
            <a:r>
              <a:rPr lang="ru-RU" dirty="0">
                <a:ea typeface="Courier New" panose="02070309020205020404" pitchFamily="49" charset="0"/>
              </a:rPr>
              <a:t>курса;</a:t>
            </a:r>
            <a:endParaRPr lang="ru-RU" sz="2000" dirty="0">
              <a:ea typeface="Courier New" panose="02070309020205020404" pitchFamily="49" charset="0"/>
            </a:endParaRPr>
          </a:p>
          <a:p>
            <a:pPr marL="742950" lvl="1" indent="-285750">
              <a:lnSpc>
                <a:spcPts val="1380"/>
              </a:lnSpc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  <a:tabLst>
                <a:tab pos="854710" algn="l"/>
              </a:tabLst>
            </a:pPr>
            <a:r>
              <a:rPr lang="ru-RU" dirty="0">
                <a:ea typeface="Courier New" panose="02070309020205020404" pitchFamily="49" charset="0"/>
              </a:rPr>
              <a:t>цели</a:t>
            </a:r>
            <a:r>
              <a:rPr lang="ru-RU" spc="-25" dirty="0">
                <a:ea typeface="Courier New" panose="02070309020205020404" pitchFamily="49" charset="0"/>
              </a:rPr>
              <a:t> </a:t>
            </a:r>
            <a:r>
              <a:rPr lang="ru-RU" dirty="0">
                <a:ea typeface="Courier New" panose="02070309020205020404" pitchFamily="49" charset="0"/>
              </a:rPr>
              <a:t>коррекционно-развивающего</a:t>
            </a:r>
            <a:r>
              <a:rPr lang="ru-RU" spc="-30" dirty="0">
                <a:ea typeface="Courier New" panose="02070309020205020404" pitchFamily="49" charset="0"/>
              </a:rPr>
              <a:t> </a:t>
            </a:r>
            <a:r>
              <a:rPr lang="ru-RU" dirty="0">
                <a:ea typeface="Courier New" panose="02070309020205020404" pitchFamily="49" charset="0"/>
              </a:rPr>
              <a:t>курса;</a:t>
            </a:r>
            <a:endParaRPr lang="ru-RU" sz="2000" dirty="0">
              <a:ea typeface="Courier New" panose="02070309020205020404" pitchFamily="49" charset="0"/>
            </a:endParaRPr>
          </a:p>
          <a:p>
            <a:pPr marL="742950" lvl="1" indent="-285750">
              <a:lnSpc>
                <a:spcPts val="1380"/>
              </a:lnSpc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  <a:tabLst>
                <a:tab pos="854710" algn="l"/>
              </a:tabLst>
            </a:pPr>
            <a:r>
              <a:rPr lang="ru-RU" dirty="0">
                <a:ea typeface="Courier New" panose="02070309020205020404" pitchFamily="49" charset="0"/>
              </a:rPr>
              <a:t>место</a:t>
            </a:r>
            <a:r>
              <a:rPr lang="ru-RU" spc="-15" dirty="0">
                <a:ea typeface="Courier New" panose="02070309020205020404" pitchFamily="49" charset="0"/>
              </a:rPr>
              <a:t> </a:t>
            </a:r>
            <a:r>
              <a:rPr lang="ru-RU" dirty="0">
                <a:ea typeface="Courier New" panose="02070309020205020404" pitchFamily="49" charset="0"/>
              </a:rPr>
              <a:t>коррекционно-развивающего</a:t>
            </a:r>
            <a:r>
              <a:rPr lang="ru-RU" spc="-20" dirty="0">
                <a:ea typeface="Courier New" panose="02070309020205020404" pitchFamily="49" charset="0"/>
              </a:rPr>
              <a:t> </a:t>
            </a:r>
            <a:r>
              <a:rPr lang="ru-RU" dirty="0">
                <a:ea typeface="Courier New" panose="02070309020205020404" pitchFamily="49" charset="0"/>
              </a:rPr>
              <a:t>курса</a:t>
            </a:r>
            <a:r>
              <a:rPr lang="ru-RU" spc="-15" dirty="0">
                <a:ea typeface="Courier New" panose="02070309020205020404" pitchFamily="49" charset="0"/>
              </a:rPr>
              <a:t> </a:t>
            </a:r>
            <a:r>
              <a:rPr lang="ru-RU" dirty="0">
                <a:ea typeface="Courier New" panose="02070309020205020404" pitchFamily="49" charset="0"/>
              </a:rPr>
              <a:t>в</a:t>
            </a:r>
            <a:r>
              <a:rPr lang="ru-RU" spc="-20" dirty="0">
                <a:ea typeface="Courier New" panose="02070309020205020404" pitchFamily="49" charset="0"/>
              </a:rPr>
              <a:t> </a:t>
            </a:r>
            <a:r>
              <a:rPr lang="ru-RU" dirty="0">
                <a:ea typeface="Courier New" panose="02070309020205020404" pitchFamily="49" charset="0"/>
              </a:rPr>
              <a:t>учебном</a:t>
            </a:r>
            <a:r>
              <a:rPr lang="ru-RU" spc="-15" dirty="0">
                <a:ea typeface="Courier New" panose="02070309020205020404" pitchFamily="49" charset="0"/>
              </a:rPr>
              <a:t> </a:t>
            </a:r>
            <a:r>
              <a:rPr lang="ru-RU" dirty="0">
                <a:ea typeface="Courier New" panose="02070309020205020404" pitchFamily="49" charset="0"/>
              </a:rPr>
              <a:t>плане;</a:t>
            </a:r>
            <a:endParaRPr lang="ru-RU" sz="2000" dirty="0">
              <a:ea typeface="Courier New" panose="02070309020205020404" pitchFamily="49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93090" algn="l"/>
              </a:tabLst>
            </a:pPr>
            <a:r>
              <a:rPr lang="ru-RU" dirty="0">
                <a:ea typeface="Times New Roman" panose="02020603050405020304" pitchFamily="18" charset="0"/>
              </a:rPr>
              <a:t>основные</a:t>
            </a:r>
            <a:r>
              <a:rPr lang="ru-RU" spc="-2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содержательные</a:t>
            </a:r>
            <a:r>
              <a:rPr lang="ru-RU" spc="-2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линии</a:t>
            </a:r>
            <a:r>
              <a:rPr lang="ru-RU" spc="-10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программы</a:t>
            </a:r>
            <a:r>
              <a:rPr lang="ru-RU" spc="-1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коррекционно-развивающего</a:t>
            </a:r>
            <a:r>
              <a:rPr lang="ru-RU" spc="-20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курса;</a:t>
            </a:r>
            <a:endParaRPr lang="ru-RU" sz="2400" dirty="0"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93090" algn="l"/>
              </a:tabLst>
            </a:pPr>
            <a:endParaRPr lang="ru-RU" dirty="0"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93090" algn="l"/>
              </a:tabLst>
            </a:pPr>
            <a:r>
              <a:rPr lang="ru-RU" dirty="0">
                <a:ea typeface="Times New Roman" panose="02020603050405020304" pitchFamily="18" charset="0"/>
              </a:rPr>
              <a:t>планируемые</a:t>
            </a:r>
            <a:r>
              <a:rPr lang="ru-RU" spc="-3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результаты</a:t>
            </a:r>
            <a:r>
              <a:rPr lang="ru-RU" spc="-20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освоения</a:t>
            </a:r>
            <a:r>
              <a:rPr lang="ru-RU" spc="-20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коррекционно-развивающего</a:t>
            </a:r>
            <a:r>
              <a:rPr lang="ru-RU" spc="-2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курса;</a:t>
            </a:r>
            <a:endParaRPr lang="ru-RU" sz="2400" dirty="0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93090" algn="l"/>
              </a:tabLst>
            </a:pPr>
            <a:r>
              <a:rPr lang="ru-RU" dirty="0">
                <a:ea typeface="Times New Roman" panose="02020603050405020304" pitchFamily="18" charset="0"/>
              </a:rPr>
              <a:t>содержание</a:t>
            </a:r>
            <a:r>
              <a:rPr lang="ru-RU" spc="-2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коррекционно-развивающего</a:t>
            </a:r>
            <a:r>
              <a:rPr lang="ru-RU" spc="-20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курса</a:t>
            </a:r>
            <a:r>
              <a:rPr lang="ru-RU" spc="-20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(по</a:t>
            </a:r>
            <a:r>
              <a:rPr lang="ru-RU" spc="-1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классам):</a:t>
            </a:r>
            <a:endParaRPr lang="ru-RU" sz="2400" dirty="0"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93090" algn="l"/>
              </a:tabLst>
            </a:pPr>
            <a:r>
              <a:rPr lang="ru-RU" dirty="0">
                <a:ea typeface="Times New Roman" panose="02020603050405020304" pitchFamily="18" charset="0"/>
              </a:rPr>
              <a:t>планируемые</a:t>
            </a:r>
            <a:r>
              <a:rPr lang="ru-RU" spc="-20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результаты</a:t>
            </a:r>
            <a:r>
              <a:rPr lang="ru-RU" spc="-10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обучения;</a:t>
            </a:r>
            <a:endParaRPr lang="ru-RU" sz="2400" dirty="0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93090" algn="l"/>
              </a:tabLst>
            </a:pPr>
            <a:r>
              <a:rPr lang="ru-RU" dirty="0">
                <a:ea typeface="Times New Roman" panose="02020603050405020304" pitchFamily="18" charset="0"/>
              </a:rPr>
              <a:t>тематическое</a:t>
            </a:r>
            <a:r>
              <a:rPr lang="ru-RU" spc="-2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планирование;</a:t>
            </a:r>
            <a:endParaRPr lang="ru-RU" sz="2400" dirty="0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93090" algn="l"/>
              </a:tabLst>
            </a:pPr>
            <a:r>
              <a:rPr lang="ru-RU" dirty="0">
                <a:ea typeface="Times New Roman" panose="02020603050405020304" pitchFamily="18" charset="0"/>
              </a:rPr>
              <a:t>мониторинг</a:t>
            </a:r>
            <a:r>
              <a:rPr lang="ru-RU" spc="-20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достижения</a:t>
            </a:r>
            <a:r>
              <a:rPr lang="ru-RU" spc="-15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планируемых</a:t>
            </a:r>
            <a:r>
              <a:rPr lang="ru-RU" spc="-20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результатов.</a:t>
            </a:r>
            <a:endParaRPr lang="ru-RU" sz="2400" dirty="0"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85391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6350" y="1206728"/>
            <a:ext cx="58864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16625C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Контакты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24114" y="2684921"/>
            <a:ext cx="60960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6B142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Дубонос Оксана Александровна, учитель – логопед МАОУ СОШ № 58, методист ИМЦ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6B142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6B142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6B142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435440" y="4202383"/>
            <a:ext cx="6284673" cy="544324"/>
            <a:chOff x="7872783" y="4971514"/>
            <a:chExt cx="5849069" cy="956834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7872783" y="5191868"/>
              <a:ext cx="661635" cy="736480"/>
            </a:xfrm>
            <a:prstGeom prst="rect">
              <a:avLst/>
            </a:prstGeom>
            <a:solidFill>
              <a:srgbClr val="B59552"/>
            </a:solidFill>
          </p:spPr>
        </p:pic>
        <p:sp>
          <p:nvSpPr>
            <p:cNvPr id="7" name="TextBox 6"/>
            <p:cNvSpPr txBox="1"/>
            <p:nvPr/>
          </p:nvSpPr>
          <p:spPr>
            <a:xfrm>
              <a:off x="8590110" y="4971514"/>
              <a:ext cx="5131742" cy="405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B142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rPr>
                <a:t>8-909-546-6334</a:t>
              </a:r>
            </a:p>
          </p:txBody>
        </p:sp>
      </p:grpSp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5440" y="4815072"/>
            <a:ext cx="4628466" cy="72706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5370935"/>
            <a:ext cx="2517866" cy="144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928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3"/>
          <p:cNvSpPr txBox="1">
            <a:spLocks/>
          </p:cNvSpPr>
          <p:nvPr/>
        </p:nvSpPr>
        <p:spPr>
          <a:xfrm>
            <a:off x="137782" y="344033"/>
            <a:ext cx="7816298" cy="46695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16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9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1019" y="53747"/>
            <a:ext cx="9086385" cy="76961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ППС сопровождение обучающихся с ОВЗ на уровне НОО</a:t>
            </a:r>
            <a:endParaRPr lang="ru-RU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814285" y="1697474"/>
            <a:ext cx="8911772" cy="4351338"/>
          </a:xfrm>
        </p:spPr>
        <p:txBody>
          <a:bodyPr>
            <a:noAutofit/>
          </a:bodyPr>
          <a:lstStyle/>
          <a:p>
            <a:pPr marL="0" lvl="0" indent="0" fontAlgn="base">
              <a:buNone/>
            </a:pPr>
            <a:r>
              <a:rPr lang="ru-RU" u="sng" dirty="0"/>
              <a:t>Цель </a:t>
            </a:r>
            <a:r>
              <a:rPr lang="ru-RU" dirty="0"/>
              <a:t>реализации программы коррекционной работы</a:t>
            </a:r>
          </a:p>
          <a:p>
            <a:pPr marL="0" lvl="0" indent="0" fontAlgn="base">
              <a:buNone/>
            </a:pPr>
            <a:r>
              <a:rPr lang="ru-RU" dirty="0"/>
              <a:t>Направления деятельности образовательной организации в реализации программы коррекционной работы:</a:t>
            </a:r>
          </a:p>
          <a:p>
            <a:pPr lvl="0" fontAlgn="base"/>
            <a:r>
              <a:rPr lang="en-US" dirty="0" err="1"/>
              <a:t>Диагностическая</a:t>
            </a:r>
            <a:r>
              <a:rPr lang="en-US" dirty="0"/>
              <a:t> </a:t>
            </a:r>
            <a:r>
              <a:rPr lang="en-US" dirty="0" err="1"/>
              <a:t>работа</a:t>
            </a:r>
            <a:endParaRPr lang="ru-RU" dirty="0"/>
          </a:p>
          <a:p>
            <a:pPr lvl="0" fontAlgn="base"/>
            <a:r>
              <a:rPr lang="en-US" dirty="0" err="1"/>
              <a:t>Коррекционно-развивающая</a:t>
            </a:r>
            <a:r>
              <a:rPr lang="en-US" dirty="0"/>
              <a:t> </a:t>
            </a:r>
            <a:r>
              <a:rPr lang="en-US" dirty="0" err="1"/>
              <a:t>работа</a:t>
            </a:r>
            <a:endParaRPr lang="ru-RU" dirty="0"/>
          </a:p>
          <a:p>
            <a:pPr lvl="0" fontAlgn="base"/>
            <a:r>
              <a:rPr lang="en-US" dirty="0" err="1"/>
              <a:t>Консультативная</a:t>
            </a:r>
            <a:r>
              <a:rPr lang="en-US" dirty="0"/>
              <a:t> </a:t>
            </a:r>
            <a:r>
              <a:rPr lang="en-US" dirty="0" err="1"/>
              <a:t>работа</a:t>
            </a:r>
            <a:endParaRPr lang="ru-RU" dirty="0"/>
          </a:p>
          <a:p>
            <a:pPr lvl="0" fontAlgn="base"/>
            <a:r>
              <a:rPr lang="en-US" dirty="0" err="1"/>
              <a:t>Информационно-просветительская</a:t>
            </a:r>
            <a:r>
              <a:rPr lang="en-US" dirty="0"/>
              <a:t> </a:t>
            </a:r>
            <a:r>
              <a:rPr lang="en-US" dirty="0" err="1"/>
              <a:t>работа</a:t>
            </a:r>
            <a:endParaRPr lang="ru-RU" dirty="0"/>
          </a:p>
          <a:p>
            <a:pPr marL="0" indent="0" algn="just">
              <a:buNone/>
            </a:pPr>
            <a:endParaRPr lang="ru-RU" sz="4000" b="1" u="sng" dirty="0"/>
          </a:p>
        </p:txBody>
      </p:sp>
    </p:spTree>
    <p:extLst>
      <p:ext uri="{BB962C8B-B14F-4D97-AF65-F5344CB8AC3E}">
        <p14:creationId xmlns:p14="http://schemas.microsoft.com/office/powerpoint/2010/main" val="1349145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a typeface="Times New Roman" panose="02020603050405020304" pitchFamily="18" charset="0"/>
              </a:rPr>
              <a:t>Программа</a:t>
            </a:r>
            <a:r>
              <a:rPr lang="ru-RU" b="1" spc="-20" dirty="0">
                <a:ea typeface="Times New Roman" panose="02020603050405020304" pitchFamily="18" charset="0"/>
              </a:rPr>
              <a:t> </a:t>
            </a:r>
            <a:r>
              <a:rPr lang="ru-RU" b="1" dirty="0">
                <a:ea typeface="Times New Roman" panose="02020603050405020304" pitchFamily="18" charset="0"/>
              </a:rPr>
              <a:t>коррекционной</a:t>
            </a:r>
            <a:r>
              <a:rPr lang="ru-RU" b="1" spc="-10" dirty="0">
                <a:ea typeface="Times New Roman" panose="02020603050405020304" pitchFamily="18" charset="0"/>
              </a:rPr>
              <a:t> </a:t>
            </a:r>
            <a:r>
              <a:rPr lang="ru-RU" b="1" dirty="0">
                <a:ea typeface="Times New Roman" panose="02020603050405020304" pitchFamily="18" charset="0"/>
              </a:rPr>
              <a:t>работы</a:t>
            </a:r>
            <a:r>
              <a:rPr lang="ru-RU" b="1" spc="-15" dirty="0">
                <a:ea typeface="Times New Roman" panose="02020603050405020304" pitchFamily="18" charset="0"/>
              </a:rPr>
              <a:t> </a:t>
            </a:r>
            <a:r>
              <a:rPr lang="ru-RU" b="1" dirty="0">
                <a:ea typeface="Times New Roman" panose="02020603050405020304" pitchFamily="18" charset="0"/>
              </a:rPr>
              <a:t>(ПКР)</a:t>
            </a:r>
            <a:r>
              <a:rPr lang="ru-RU" b="1" spc="-15" dirty="0">
                <a:ea typeface="Times New Roman" panose="02020603050405020304" pitchFamily="18" charset="0"/>
              </a:rPr>
              <a:t> </a:t>
            </a:r>
            <a:r>
              <a:rPr lang="ru-RU" b="1" dirty="0">
                <a:ea typeface="Times New Roman" panose="02020603050405020304" pitchFamily="18" charset="0"/>
              </a:rPr>
              <a:t>должна содержать: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2054" y="1497724"/>
            <a:ext cx="10641725" cy="5202621"/>
          </a:xfrm>
        </p:spPr>
        <p:txBody>
          <a:bodyPr>
            <a:normAutofit fontScale="92500" lnSpcReduction="10000"/>
          </a:bodyPr>
          <a:lstStyle/>
          <a:p>
            <a:pPr marL="457200" marR="172720" lvl="1" indent="0" algn="just">
              <a:spcAft>
                <a:spcPts val="0"/>
              </a:spcAft>
              <a:buSzPts val="1200"/>
              <a:buNone/>
              <a:tabLst>
                <a:tab pos="593090" algn="l"/>
              </a:tabLst>
            </a:pPr>
            <a:r>
              <a:rPr lang="ru-RU" dirty="0">
                <a:latin typeface="+mj-lt"/>
                <a:ea typeface="Times New Roman" panose="02020603050405020304" pitchFamily="18" charset="0"/>
              </a:rPr>
              <a:t>1. </a:t>
            </a:r>
            <a:r>
              <a:rPr lang="ru-RU" u="sng" dirty="0">
                <a:latin typeface="+mj-lt"/>
                <a:ea typeface="Times New Roman" panose="02020603050405020304" pitchFamily="18" charset="0"/>
              </a:rPr>
              <a:t>План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диагностических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и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коррекционно-развивающих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u="sng" dirty="0">
                <a:latin typeface="+mj-lt"/>
                <a:ea typeface="Times New Roman" panose="02020603050405020304" pitchFamily="18" charset="0"/>
              </a:rPr>
              <a:t>мероприятий,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обеспечивающих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удовлетворение индивидуальных образовательных потребностей слепых обучающихся,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освоение</a:t>
            </a:r>
            <a:r>
              <a:rPr lang="ru-RU" spc="-1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ими АООП</a:t>
            </a:r>
            <a:r>
              <a:rPr lang="ru-RU" spc="-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ООО.</a:t>
            </a:r>
            <a:endParaRPr lang="ru-RU" sz="2000" dirty="0">
              <a:latin typeface="+mj-lt"/>
              <a:ea typeface="Times New Roman" panose="02020603050405020304" pitchFamily="18" charset="0"/>
            </a:endParaRPr>
          </a:p>
          <a:p>
            <a:pPr marL="457200" marR="170180" lvl="1" indent="0" algn="just">
              <a:spcAft>
                <a:spcPts val="0"/>
              </a:spcAft>
              <a:buSzPts val="1200"/>
              <a:buNone/>
              <a:tabLst>
                <a:tab pos="593090" algn="l"/>
              </a:tabLst>
            </a:pPr>
            <a:r>
              <a:rPr lang="ru-RU" dirty="0">
                <a:latin typeface="+mj-lt"/>
                <a:ea typeface="Times New Roman" panose="02020603050405020304" pitchFamily="18" charset="0"/>
              </a:rPr>
              <a:t>2.  </a:t>
            </a:r>
            <a:r>
              <a:rPr lang="ru-RU" u="sng" dirty="0">
                <a:latin typeface="+mj-lt"/>
                <a:ea typeface="Times New Roman" panose="02020603050405020304" pitchFamily="18" charset="0"/>
              </a:rPr>
              <a:t>Описание</a:t>
            </a:r>
            <a:r>
              <a:rPr lang="ru-RU" u="sng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u="sng" dirty="0">
                <a:latin typeface="+mj-lt"/>
                <a:ea typeface="Times New Roman" panose="02020603050405020304" pitchFamily="18" charset="0"/>
              </a:rPr>
              <a:t>условий</a:t>
            </a:r>
            <a:r>
              <a:rPr lang="ru-RU" u="sng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обучения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и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воспитания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обучающихся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(с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учетом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их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особых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образовательных потребностей), методы их обучения и воспитания, применение, при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необходимости, специальных учебников, учебных пособий и дидактических материалов,</a:t>
            </a:r>
            <a:r>
              <a:rPr lang="ru-RU" spc="-28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специализированных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компьютерных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программ,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используемые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технические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средства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обучения,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+mj-lt"/>
                <a:ea typeface="Times New Roman" panose="02020603050405020304" pitchFamily="18" charset="0"/>
              </a:rPr>
              <a:t>ассистивные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технологии,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особенности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проведения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групповых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и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индивидуальных</a:t>
            </a:r>
            <a:r>
              <a:rPr lang="ru-RU" spc="-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коррекционно-развивающих</a:t>
            </a:r>
            <a:r>
              <a:rPr lang="ru-RU" spc="-1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занятий.</a:t>
            </a:r>
            <a:endParaRPr lang="ru-RU" sz="2000" dirty="0">
              <a:latin typeface="+mj-lt"/>
              <a:ea typeface="Times New Roman" panose="02020603050405020304" pitchFamily="18" charset="0"/>
            </a:endParaRPr>
          </a:p>
          <a:p>
            <a:pPr marL="457200" lvl="1" indent="0" algn="just">
              <a:spcBef>
                <a:spcPts val="5"/>
              </a:spcBef>
              <a:spcAft>
                <a:spcPts val="0"/>
              </a:spcAft>
              <a:buSzPts val="1200"/>
              <a:buNone/>
              <a:tabLst>
                <a:tab pos="593090" algn="l"/>
              </a:tabLst>
            </a:pPr>
            <a:r>
              <a:rPr lang="ru-RU" dirty="0">
                <a:latin typeface="+mj-lt"/>
                <a:ea typeface="Times New Roman" panose="02020603050405020304" pitchFamily="18" charset="0"/>
              </a:rPr>
              <a:t>3. </a:t>
            </a:r>
            <a:r>
              <a:rPr lang="ru-RU" u="sng" dirty="0">
                <a:latin typeface="+mj-lt"/>
                <a:ea typeface="Times New Roman" panose="02020603050405020304" pitchFamily="18" charset="0"/>
              </a:rPr>
              <a:t>Описание</a:t>
            </a:r>
            <a:r>
              <a:rPr lang="ru-RU" u="sng" spc="-2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u="sng" dirty="0">
                <a:latin typeface="+mj-lt"/>
                <a:ea typeface="Times New Roman" panose="02020603050405020304" pitchFamily="18" charset="0"/>
              </a:rPr>
              <a:t>основного</a:t>
            </a:r>
            <a:r>
              <a:rPr lang="ru-RU" u="sng" spc="-1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u="sng" dirty="0">
                <a:latin typeface="+mj-lt"/>
                <a:ea typeface="Times New Roman" panose="02020603050405020304" pitchFamily="18" charset="0"/>
              </a:rPr>
              <a:t>содержания</a:t>
            </a:r>
            <a:r>
              <a:rPr lang="ru-RU" u="sng" spc="-1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рабочих</a:t>
            </a:r>
            <a:r>
              <a:rPr lang="ru-RU" spc="-1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программ</a:t>
            </a:r>
            <a:r>
              <a:rPr lang="ru-RU" spc="-1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коррекционно-развивающих</a:t>
            </a:r>
            <a:r>
              <a:rPr lang="ru-RU" spc="-1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курсов;</a:t>
            </a:r>
            <a:endParaRPr lang="ru-RU" sz="2000" dirty="0">
              <a:latin typeface="+mj-lt"/>
              <a:ea typeface="Times New Roman" panose="02020603050405020304" pitchFamily="18" charset="0"/>
            </a:endParaRPr>
          </a:p>
          <a:p>
            <a:pPr marL="457200" marR="170815" lvl="1" indent="0" algn="just">
              <a:spcAft>
                <a:spcPts val="0"/>
              </a:spcAft>
              <a:buSzPts val="1200"/>
              <a:buNone/>
              <a:tabLst>
                <a:tab pos="593090" algn="l"/>
              </a:tabLst>
            </a:pPr>
            <a:r>
              <a:rPr lang="ru-RU" dirty="0">
                <a:latin typeface="+mj-lt"/>
                <a:ea typeface="Times New Roman" panose="02020603050405020304" pitchFamily="18" charset="0"/>
              </a:rPr>
              <a:t>4. </a:t>
            </a:r>
            <a:r>
              <a:rPr lang="ru-RU" u="sng" dirty="0">
                <a:latin typeface="+mj-lt"/>
                <a:ea typeface="Times New Roman" panose="02020603050405020304" pitchFamily="18" charset="0"/>
              </a:rPr>
              <a:t>Перечень</a:t>
            </a:r>
            <a:r>
              <a:rPr lang="ru-RU" u="sng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u="sng" dirty="0">
                <a:latin typeface="+mj-lt"/>
                <a:ea typeface="Times New Roman" panose="02020603050405020304" pitchFamily="18" charset="0"/>
              </a:rPr>
              <a:t>дополнительных</a:t>
            </a:r>
            <a:r>
              <a:rPr lang="ru-RU" u="sng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коррекционно-развивающих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занятий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(при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наличии);</a:t>
            </a:r>
            <a:r>
              <a:rPr lang="ru-RU" spc="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планируемые</a:t>
            </a:r>
            <a:r>
              <a:rPr lang="ru-RU" spc="-1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результаты коррекционной</a:t>
            </a:r>
            <a:r>
              <a:rPr lang="ru-RU" spc="-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работы и</a:t>
            </a:r>
            <a:r>
              <a:rPr lang="ru-RU" spc="-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подходы к</a:t>
            </a:r>
            <a:r>
              <a:rPr lang="ru-RU" spc="-1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их оценке.</a:t>
            </a:r>
            <a:endParaRPr lang="ru-RU" sz="2000" dirty="0">
              <a:latin typeface="+mj-lt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291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3"/>
          <p:cNvSpPr txBox="1">
            <a:spLocks/>
          </p:cNvSpPr>
          <p:nvPr/>
        </p:nvSpPr>
        <p:spPr>
          <a:xfrm>
            <a:off x="137782" y="344033"/>
            <a:ext cx="7816298" cy="46695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16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9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4426" y="39233"/>
            <a:ext cx="9086385" cy="76961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ППС сопровождение обучающихся с ОВЗ на уровне НОО</a:t>
            </a:r>
            <a:endParaRPr lang="ru-RU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625599" y="1113645"/>
            <a:ext cx="10101944" cy="4351338"/>
          </a:xfrm>
        </p:spPr>
        <p:txBody>
          <a:bodyPr>
            <a:noAutofit/>
          </a:bodyPr>
          <a:lstStyle/>
          <a:p>
            <a:pPr marL="0" lvl="0" indent="0" fontAlgn="base">
              <a:buNone/>
            </a:pPr>
            <a:r>
              <a:rPr lang="ru-RU" dirty="0"/>
              <a:t>Программа коррекционной работы должна </a:t>
            </a:r>
            <a:r>
              <a:rPr lang="en-US" b="1" dirty="0" err="1"/>
              <a:t>обеспечивать</a:t>
            </a:r>
            <a:r>
              <a:rPr lang="en-US" b="1" dirty="0"/>
              <a:t>:</a:t>
            </a:r>
            <a:endParaRPr lang="ru-RU" dirty="0"/>
          </a:p>
          <a:p>
            <a:pPr lvl="0" algn="just" fontAlgn="base"/>
            <a:r>
              <a:rPr lang="ru-RU" sz="2000" dirty="0"/>
              <a:t>выявление особых образовательных потребностей обучающихся в ходе комплексного психолого-</a:t>
            </a:r>
            <a:r>
              <a:rPr lang="en-US" sz="2000" dirty="0" err="1"/>
              <a:t>педагогического</a:t>
            </a:r>
            <a:r>
              <a:rPr lang="en-US" sz="2000" dirty="0"/>
              <a:t> </a:t>
            </a:r>
            <a:r>
              <a:rPr lang="en-US" sz="2000" dirty="0" err="1"/>
              <a:t>обследования</a:t>
            </a:r>
            <a:r>
              <a:rPr lang="en-US" sz="2000" dirty="0"/>
              <a:t>;</a:t>
            </a:r>
            <a:endParaRPr lang="ru-RU" sz="2000" dirty="0"/>
          </a:p>
          <a:p>
            <a:pPr lvl="0" algn="just" fontAlgn="base"/>
            <a:r>
              <a:rPr lang="ru-RU" sz="2000" dirty="0"/>
              <a:t>определение оптимальных специальных условий для получения начального общего образования на основе</a:t>
            </a:r>
          </a:p>
          <a:p>
            <a:pPr marL="342900" marR="391795" lvl="0" indent="-342900" algn="just" fontAlgn="base">
              <a:lnSpc>
                <a:spcPct val="108000"/>
              </a:lnSpc>
              <a:buClr>
                <a:srgbClr val="000000"/>
              </a:buClr>
              <a:buSzPts val="1600"/>
            </a:pPr>
            <a:r>
              <a:rPr lang="ru-RU" sz="2000" dirty="0"/>
              <a:t>АООП НОО в соответствии с особыми образовательными потребностями и индивидуальными особенностями обучающихся (с учетом рекомендаций ПМПК, ИПРА, а также рекомендаций психолого-педагогического консилиума образовательной организации по результатам комплексной психолого-педагогической диагностики на начало обучения и мониторинга достижения планируемых результатов образования);</a:t>
            </a:r>
          </a:p>
          <a:p>
            <a:pPr marL="342900" marR="391795" lvl="0" indent="-342900" algn="just" fontAlgn="base">
              <a:lnSpc>
                <a:spcPct val="108000"/>
              </a:lnSpc>
              <a:buClr>
                <a:srgbClr val="000000"/>
              </a:buClr>
              <a:buSzPts val="1600"/>
            </a:pPr>
            <a:r>
              <a:rPr lang="ru-RU" sz="2000" dirty="0"/>
              <a:t> поддержку достижения планируемых личностных, </a:t>
            </a:r>
            <a:r>
              <a:rPr lang="ru-RU" sz="2000" dirty="0" err="1"/>
              <a:t>метапредметных</a:t>
            </a:r>
            <a:r>
              <a:rPr lang="ru-RU" sz="2000" dirty="0"/>
              <a:t> и предметных результатов АООП НОО обучающихся с ОВЗ.</a:t>
            </a:r>
          </a:p>
          <a:p>
            <a:pPr algn="just"/>
            <a:endParaRPr lang="ru-RU" sz="2400" b="1" u="sng" dirty="0"/>
          </a:p>
        </p:txBody>
      </p:sp>
    </p:spTree>
    <p:extLst>
      <p:ext uri="{BB962C8B-B14F-4D97-AF65-F5344CB8AC3E}">
        <p14:creationId xmlns:p14="http://schemas.microsoft.com/office/powerpoint/2010/main" val="1059634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201056" y="5573486"/>
            <a:ext cx="10279744" cy="1117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75657" y="4005943"/>
            <a:ext cx="10305143" cy="15675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75657" y="3062511"/>
            <a:ext cx="9652000" cy="9434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75657" y="2108254"/>
            <a:ext cx="9652000" cy="9397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3857" y="103872"/>
            <a:ext cx="10515600" cy="679904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>
                <a:solidFill>
                  <a:srgbClr val="006666"/>
                </a:solidFill>
              </a:rPr>
              <a:t>ППС сопровождение обучающихся с ОВЗ на уровне НОО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45030"/>
            <a:ext cx="10515600" cy="581297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Программа коррекционной работы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реализация коррекционно-развивающей области:</a:t>
            </a:r>
          </a:p>
          <a:p>
            <a:r>
              <a:rPr lang="ru-RU" dirty="0"/>
              <a:t>коррекционные курсы, которые предусмотрены для каждой категории обучающихся с ОВЗ, и ориентированы на индивидуальные особенности и потребности обучающихся;</a:t>
            </a:r>
          </a:p>
          <a:p>
            <a:r>
              <a:rPr lang="ru-RU" dirty="0"/>
              <a:t> обеспечение коррекционной направленности общеобразовательных предметов и воспитательных мероприятий в условиях урочной и внеурочной деятельности;</a:t>
            </a:r>
          </a:p>
          <a:p>
            <a:r>
              <a:rPr lang="ru-RU" dirty="0"/>
              <a:t> организация и осуществление специалистами индивидуальной коррекционной работы (педагогической, психологической, медицинской) с обучающимися, имеющими индивидуальные особые образовательные потребности и особенности развития, требующие проведения индивидуальных коррекционных занятий;</a:t>
            </a:r>
          </a:p>
          <a:p>
            <a:r>
              <a:rPr lang="ru-RU" dirty="0"/>
              <a:t> взаимодействие с семьей (законными представителями) обучающихся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528457" y="1306285"/>
            <a:ext cx="348343" cy="5407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432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9121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6666"/>
                </a:solidFill>
              </a:rPr>
              <a:t>ППС сопровождение обучающихся с ОВЗ на уровне НОО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41829"/>
            <a:ext cx="10515600" cy="533513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Программа коррекционной работы должна содержать:</a:t>
            </a:r>
          </a:p>
          <a:p>
            <a:pPr marL="0" indent="0">
              <a:buNone/>
            </a:pPr>
            <a:r>
              <a:rPr lang="ru-RU" dirty="0"/>
              <a:t> • перечень, содержание и план реализации индивидуально ориентированных коррекционных мероприятий, обеспечивающих удовлетворение особых образовательных потребностей обучающихся с ОВЗ;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 algn="just">
              <a:buNone/>
            </a:pPr>
            <a:r>
              <a:rPr lang="ru-RU" dirty="0"/>
              <a:t>• систему комплексного психолого-медико-педагогического сопровождения обучающихся с ОВЗ в условиях образовательной деятельности, включающего психолого-медико-педагогическое обследование обучающихся с целью выявления их особых образовательных потребностей, мониторинг динамики развития обучающихся; </a:t>
            </a:r>
          </a:p>
          <a:p>
            <a:pPr marL="0" indent="0" algn="just">
              <a:buNone/>
            </a:pPr>
            <a:r>
              <a:rPr lang="ru-RU" dirty="0"/>
              <a:t>• корректировку коррекционных мероприятий.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589404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МАУ ИМЦ">
  <a:themeElements>
    <a:clrScheme name="Другая 4">
      <a:dk1>
        <a:srgbClr val="006666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МАУ ИМЦ" id="{EF005E62-8E39-46C4-86E1-32C29D8EC3E5}" vid="{0298A1A0-F84A-4BB2-9A20-FD4CD75B4165}"/>
    </a:ext>
  </a:extLst>
</a:theme>
</file>

<file path=ppt/theme/theme2.xml><?xml version="1.0" encoding="utf-8"?>
<a:theme xmlns:a="http://schemas.openxmlformats.org/drawingml/2006/main" name="1_Шаблон МАУ ИМЦ">
  <a:themeElements>
    <a:clrScheme name="Другая 4">
      <a:dk1>
        <a:srgbClr val="006666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МАУ ИМЦ" id="{EF005E62-8E39-46C4-86E1-32C29D8EC3E5}" vid="{0298A1A0-F84A-4BB2-9A20-FD4CD75B4165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МАУ ИМЦ</Template>
  <TotalTime>2236</TotalTime>
  <Words>4834</Words>
  <Application>Microsoft Office PowerPoint</Application>
  <PresentationFormat>Широкоэкранный</PresentationFormat>
  <Paragraphs>350</Paragraphs>
  <Slides>48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48</vt:i4>
      </vt:variant>
    </vt:vector>
  </HeadingPairs>
  <TitlesOfParts>
    <vt:vector size="58" baseType="lpstr">
      <vt:lpstr>Arial</vt:lpstr>
      <vt:lpstr>Arial Narrow</vt:lpstr>
      <vt:lpstr>Calibri</vt:lpstr>
      <vt:lpstr>Cambria</vt:lpstr>
      <vt:lpstr>Century Gothic</vt:lpstr>
      <vt:lpstr>Courier New</vt:lpstr>
      <vt:lpstr>Symbol</vt:lpstr>
      <vt:lpstr>Times New Roman</vt:lpstr>
      <vt:lpstr>Шаблон МАУ ИМЦ</vt:lpstr>
      <vt:lpstr>1_Шаблон МАУ ИМЦ</vt:lpstr>
      <vt:lpstr> ТЕМАТИЧЕСКАЯ КОНСУЛЬТАЦИЯ для координаторов работы с детьми с ОВЗ 27.09.2023 г.  </vt:lpstr>
      <vt:lpstr> Реализация психолого-педагогического сопровождения обучающихся с ОВЗ в соответствии с федеральными адаптированными образовательными программами НОО и ООО</vt:lpstr>
      <vt:lpstr>ППС сопровождение обучающихся с ОВЗ на уровне НОО</vt:lpstr>
      <vt:lpstr>ППС сопровождение обучающихся с ОВЗ на уровне НОО</vt:lpstr>
      <vt:lpstr>ППС сопровождение обучающихся с ОВЗ на уровне НОО</vt:lpstr>
      <vt:lpstr>Программа коррекционной работы (ПКР) должна содержать: </vt:lpstr>
      <vt:lpstr>ППС сопровождение обучающихся с ОВЗ на уровне НОО</vt:lpstr>
      <vt:lpstr>ППС сопровождение обучающихся с ОВЗ на уровне НОО</vt:lpstr>
      <vt:lpstr>ППС сопровождение обучающихся с ОВЗ на уровне НОО</vt:lpstr>
      <vt:lpstr>ППС сопровождение обучающихся с ОВЗ на уровне НОО </vt:lpstr>
      <vt:lpstr> Перечень обязательных коррекционных курсов (НОО) </vt:lpstr>
      <vt:lpstr> Перечень обязательных коррекционных курсов (НОО) </vt:lpstr>
      <vt:lpstr> Перечень обязательных коррекционных курсов (НОО) </vt:lpstr>
      <vt:lpstr> Перечень обязательных коррекционных курсов (НОО) </vt:lpstr>
      <vt:lpstr> Перечень обязательных коррекционных курсов (НОО) </vt:lpstr>
      <vt:lpstr>ППС сопровождение обучающихся с ОВЗ на уровне НОО</vt:lpstr>
      <vt:lpstr>ППС сопровождение обучающихся с ОВЗ на уровне ООО</vt:lpstr>
      <vt:lpstr>ППС сопровождение обучающихся с ОВЗ на уровне ООО</vt:lpstr>
      <vt:lpstr>  ПКР разрабатывается на период получения основного общего образования, включает следующие разделы: </vt:lpstr>
      <vt:lpstr>ППС сопровождение обучающихся с ОВЗ на уровне ООО</vt:lpstr>
      <vt:lpstr>ППС сопровождение обучающихся с ОВЗ на уровне ООО</vt:lpstr>
      <vt:lpstr>ППС сопровождение обучающихся с ОВЗ на уровне ООО</vt:lpstr>
      <vt:lpstr>ППС сопровождение обучающихся с ОВЗ на уровне ООО</vt:lpstr>
      <vt:lpstr>ППС сопровождение обучающихся с ОВЗ на уровне ООО</vt:lpstr>
      <vt:lpstr>ППС сопровождение обучающихся с ОВЗ на уровне ООО</vt:lpstr>
      <vt:lpstr>ППС сопровождение обучающихся с ОВЗ на уровне ООО</vt:lpstr>
      <vt:lpstr>ППС сопровождение обучающихся с ОВЗ на уровне ООО</vt:lpstr>
      <vt:lpstr>ППС сопровождение обучающихся с ОВЗ на уровне ООО</vt:lpstr>
      <vt:lpstr>ППС сопровождение обучающихся с ОВЗ на уровне ООО</vt:lpstr>
      <vt:lpstr>ППС сопровождение обучающихся с ОВЗ на уровне ООО</vt:lpstr>
      <vt:lpstr>ППС сопровождение обучающихся с ОВЗ на уровне ООО</vt:lpstr>
      <vt:lpstr>ППС сопровождение обучающихся с ОВЗ на уровне ООО</vt:lpstr>
      <vt:lpstr>ППС сопровождение обучающихся с ОВЗ на уровне ООО</vt:lpstr>
      <vt:lpstr>ППС сопровождение обучающихся с ОВЗ на уровне ООО</vt:lpstr>
      <vt:lpstr>ППС сопровождение обучающихся с ОВЗ на уровне ООО</vt:lpstr>
      <vt:lpstr>ППС сопровождение обучающихся с ОВЗ на уровне ООО</vt:lpstr>
      <vt:lpstr>ППС сопровождение обучающихся с ОВЗ на уровне ООО</vt:lpstr>
      <vt:lpstr>ППС сопровождение обучающихся с ОВЗ на уровне ООО</vt:lpstr>
      <vt:lpstr>ППС сопровождение обучающихся с ОВЗ на уровне ООО</vt:lpstr>
      <vt:lpstr>ППС сопровождение обучающихся с ОВЗ на уровне ООО</vt:lpstr>
      <vt:lpstr>ППС сопровождение обучающихся с ОВЗ на уровне ООО</vt:lpstr>
      <vt:lpstr>ППС сопровождение обучающихся с ОВЗ на уровне ООО</vt:lpstr>
      <vt:lpstr>ППС сопровождение обучающихся с ОВЗ на уровне ООО</vt:lpstr>
      <vt:lpstr> ППС сопровождение обучающихся с ОВЗ на уровне СОО</vt:lpstr>
      <vt:lpstr> ППС сопровождение обучающихся с ОВЗ на уровне СОО</vt:lpstr>
      <vt:lpstr> ППС сопровождение обучающихся с ОВЗ на уровне СОО</vt:lpstr>
      <vt:lpstr>Структура рабочих программ коррекционно-развивающих курсов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Ковбаса</dc:creator>
  <cp:lastModifiedBy>оксана дубонос</cp:lastModifiedBy>
  <cp:revision>116</cp:revision>
  <dcterms:created xsi:type="dcterms:W3CDTF">2020-08-10T04:19:49Z</dcterms:created>
  <dcterms:modified xsi:type="dcterms:W3CDTF">2023-09-28T16:47:51Z</dcterms:modified>
</cp:coreProperties>
</file>