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Century Schoolbook" panose="020406040505050203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Zctin0zkABul2GHPo9Sam7+jf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d9dc69de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7d9dc69dee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7d9dc69dee_0_3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d9dc69de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7d9dc69dee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7d9dc69dee_0_4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7d9dc69dee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7d9dc69de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7d9dc69de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7d9dc69dee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7d9dc69dee_0_5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d9dc69de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d9dc69dee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27d9dc69dee_0_6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d9dc69de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7d9dc69dee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7d9dc69dee_0_2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d9dc69de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7d9dc69dee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7d9dc69dee_0_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7d9dc69de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7d9dc69dee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7d9dc69dee_0_1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3" name="Google Shape;73;p5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5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5" name="Google Shape;75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5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5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Schoolbook"/>
              <a:buNone/>
              <a:defRPr sz="1200" b="0" i="0" u="none" strike="noStrike" cap="none">
                <a:solidFill>
                  <a:srgbClr val="89898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765175"/>
            <a:ext cx="7772400" cy="331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3000"/>
              <a:buFont typeface="Century Schoolbook"/>
              <a:buNone/>
            </a:pPr>
            <a:r>
              <a:rPr lang="ru-RU" sz="3000" b="1" i="0" u="none" dirty="0" smtClean="0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Нормативные документы, регламентирующие деятельность педагога-психолога. </a:t>
            </a:r>
            <a:br>
              <a:rPr lang="ru-RU" sz="3000" b="1" i="0" u="none" dirty="0" smtClean="0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000" b="1" i="0" u="none" dirty="0" err="1" smtClean="0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Обязательная</a:t>
            </a:r>
            <a:r>
              <a:rPr lang="en-US" sz="3000" b="1" i="0" u="none" dirty="0" smtClean="0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3000" b="1" i="0" u="none" dirty="0" err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документация</a:t>
            </a:r>
            <a:r>
              <a:rPr lang="en-US" sz="3000" b="1" i="0" u="none" dirty="0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3000" b="1" i="0" u="none" dirty="0" err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педагога-психолога</a:t>
            </a:r>
            <a:r>
              <a:rPr lang="en-US" sz="3000" b="1" i="0" u="none" dirty="0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3000" b="1" i="0" u="none" dirty="0" smtClean="0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ОУ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690255" y="4868862"/>
            <a:ext cx="7304087" cy="1088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r">
              <a:lnSpc>
                <a:spcPct val="80000"/>
              </a:lnSpc>
              <a:spcBef>
                <a:spcPts val="0"/>
              </a:spcBef>
              <a:buClr>
                <a:srgbClr val="003F75"/>
              </a:buClr>
              <a:buSzPts val="1500"/>
            </a:pPr>
            <a:r>
              <a:rPr lang="ru-RU" sz="1500" b="1" i="1" dirty="0">
                <a:solidFill>
                  <a:srgbClr val="003F75"/>
                </a:solidFill>
              </a:rPr>
              <a:t>Пискунова Ирина Федоровна  </a:t>
            </a:r>
            <a:endParaRPr lang="ru-RU" sz="1600" b="1" dirty="0"/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1500"/>
              <a:buNone/>
            </a:pPr>
            <a:r>
              <a:rPr lang="en-US" sz="1500" i="1" u="none" dirty="0" err="1" smtClean="0">
                <a:solidFill>
                  <a:srgbClr val="003F75"/>
                </a:solidFill>
                <a:sym typeface="Century Schoolbook"/>
              </a:rPr>
              <a:t>педагог</a:t>
            </a:r>
            <a:r>
              <a:rPr lang="en-US" sz="1500" i="1" u="none" dirty="0" smtClean="0">
                <a:solidFill>
                  <a:srgbClr val="003F75"/>
                </a:solidFill>
                <a:sym typeface="Century Schoolbook"/>
              </a:rPr>
              <a:t> </a:t>
            </a:r>
            <a:r>
              <a:rPr lang="en-US" sz="1500" i="1" u="none" dirty="0">
                <a:solidFill>
                  <a:srgbClr val="003F75"/>
                </a:solidFill>
                <a:sym typeface="Century Schoolbook"/>
              </a:rPr>
              <a:t>–</a:t>
            </a:r>
            <a:r>
              <a:rPr lang="en-US" sz="1500" i="1" u="none" dirty="0" err="1">
                <a:solidFill>
                  <a:srgbClr val="003F75"/>
                </a:solidFill>
                <a:sym typeface="Century Schoolbook"/>
              </a:rPr>
              <a:t>психолог</a:t>
            </a:r>
            <a:r>
              <a:rPr lang="en-US" sz="1500" i="1" u="none" dirty="0">
                <a:solidFill>
                  <a:srgbClr val="003F75"/>
                </a:solidFill>
                <a:sym typeface="Century Schoolbook"/>
              </a:rPr>
              <a:t> МАОУ СОШ №</a:t>
            </a:r>
            <a:r>
              <a:rPr lang="en-US" sz="1500" i="1" u="none" dirty="0" smtClean="0">
                <a:solidFill>
                  <a:srgbClr val="003F75"/>
                </a:solidFill>
                <a:sym typeface="Century Schoolbook"/>
              </a:rPr>
              <a:t>35 </a:t>
            </a:r>
            <a:r>
              <a:rPr lang="en-US" sz="1500" i="1" u="none" dirty="0" err="1" smtClean="0">
                <a:solidFill>
                  <a:srgbClr val="003F75"/>
                </a:solidFill>
                <a:sym typeface="Century Schoolbook"/>
              </a:rPr>
              <a:t>г.Томска</a:t>
            </a:r>
            <a:r>
              <a:rPr lang="ru-RU" dirty="0" smtClean="0"/>
              <a:t>,</a:t>
            </a:r>
            <a:endParaRPr sz="1500" i="1" u="none" dirty="0">
              <a:solidFill>
                <a:srgbClr val="003F75"/>
              </a:solidFill>
              <a:sym typeface="Century Schoolbook"/>
            </a:endParaRPr>
          </a:p>
          <a:p>
            <a:pPr marL="0" lvl="0" indent="0" algn="r">
              <a:spcBef>
                <a:spcPts val="300"/>
              </a:spcBef>
              <a:buSzPts val="1500"/>
            </a:pPr>
            <a:r>
              <a:rPr lang="ru-RU" sz="1500" i="1" dirty="0" err="1" smtClean="0">
                <a:solidFill>
                  <a:srgbClr val="003F75"/>
                </a:solidFill>
              </a:rPr>
              <a:t>р</a:t>
            </a:r>
            <a:r>
              <a:rPr lang="en-US" sz="1500" i="1" dirty="0" err="1" smtClean="0">
                <a:solidFill>
                  <a:srgbClr val="003F75"/>
                </a:solidFill>
              </a:rPr>
              <a:t>уководитель</a:t>
            </a:r>
            <a:r>
              <a:rPr lang="en-US" sz="1500" i="1" dirty="0" smtClean="0">
                <a:solidFill>
                  <a:srgbClr val="003F75"/>
                </a:solidFill>
              </a:rPr>
              <a:t> </a:t>
            </a:r>
            <a:r>
              <a:rPr lang="en-US" sz="1500" i="1" dirty="0" err="1">
                <a:solidFill>
                  <a:srgbClr val="003F75"/>
                </a:solidFill>
              </a:rPr>
              <a:t>Школы</a:t>
            </a:r>
            <a:r>
              <a:rPr lang="en-US" sz="1500" i="1" dirty="0">
                <a:solidFill>
                  <a:srgbClr val="003F75"/>
                </a:solidFill>
              </a:rPr>
              <a:t> </a:t>
            </a:r>
            <a:r>
              <a:rPr lang="en-US" sz="1500" i="1" dirty="0" err="1">
                <a:solidFill>
                  <a:srgbClr val="003F75"/>
                </a:solidFill>
              </a:rPr>
              <a:t>начинающего</a:t>
            </a:r>
            <a:r>
              <a:rPr lang="en-US" sz="1500" i="1" dirty="0">
                <a:solidFill>
                  <a:srgbClr val="003F75"/>
                </a:solidFill>
              </a:rPr>
              <a:t> </a:t>
            </a:r>
            <a:endParaRPr lang="ru-RU" sz="1500" i="1" dirty="0" smtClean="0">
              <a:solidFill>
                <a:srgbClr val="003F75"/>
              </a:solidFill>
            </a:endParaRPr>
          </a:p>
          <a:p>
            <a:pPr marL="0" lvl="0" indent="0" algn="r">
              <a:spcBef>
                <a:spcPts val="300"/>
              </a:spcBef>
              <a:buSzPts val="1500"/>
            </a:pPr>
            <a:r>
              <a:rPr lang="en-US" sz="1500" i="1" dirty="0" err="1" smtClean="0">
                <a:solidFill>
                  <a:srgbClr val="003F75"/>
                </a:solidFill>
              </a:rPr>
              <a:t>педагога-психолога</a:t>
            </a:r>
            <a:r>
              <a:rPr lang="en-US" sz="1500" i="1" dirty="0" smtClean="0">
                <a:solidFill>
                  <a:srgbClr val="003F75"/>
                </a:solidFill>
              </a:rPr>
              <a:t> ОУ </a:t>
            </a:r>
            <a:r>
              <a:rPr lang="en-US" sz="1500" i="1" dirty="0">
                <a:solidFill>
                  <a:srgbClr val="003F75"/>
                </a:solidFill>
              </a:rPr>
              <a:t>и УДО </a:t>
            </a:r>
            <a:endParaRPr sz="1500" i="1" u="none" dirty="0">
              <a:solidFill>
                <a:srgbClr val="003F75"/>
              </a:solidFill>
              <a:sym typeface="Century School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7d9dc69dee_0_36"/>
          <p:cNvSpPr/>
          <p:nvPr/>
        </p:nvSpPr>
        <p:spPr>
          <a:xfrm>
            <a:off x="601675" y="319375"/>
            <a:ext cx="82839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Организация работы по психологическому сопровождению обучающихся общеобразовательной организации</a:t>
            </a:r>
            <a:endParaRPr sz="24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2" name="Google Shape;152;g27d9dc69dee_0_36"/>
          <p:cNvSpPr/>
          <p:nvPr/>
        </p:nvSpPr>
        <p:spPr>
          <a:xfrm>
            <a:off x="88400" y="1688125"/>
            <a:ext cx="8939700" cy="4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Century Schoolbook"/>
              <a:buAutoNum type="arabicPeriod"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Требования к рабочему месту педагога-психолога.</a:t>
            </a: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2. Требования к техническому обеспечению рабочего места педагога-психолога (помещение, мебель, техническое оснащение, примерное зонирование, базовая комплектация кабинета педагога-психолога).</a:t>
            </a: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3. Требования к методическому обеспечению рабочего места:</a:t>
            </a: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Century Schoolbook"/>
              <a:buChar char="●"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компьютеризированный диагностический программный комплекс;</a:t>
            </a: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Century Schoolbook"/>
              <a:buChar char="●"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нормативная и правовая документация;</a:t>
            </a: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Century Schoolbook"/>
              <a:buChar char="●"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методические материалы;</a:t>
            </a: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Century Schoolbook"/>
              <a:buChar char="●"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рабочая документация (может храниться в бумажном и электронном виде) – должностная инструкция педагога-психолога, график работы, план работы на текущий год (утв. руководителем ОУ), отчет о работе за предыдущий год, журналы учета проводимой работы по направлениям и видам работы, материалы обследования отдельных лиц и групп, заключения по результатам работы. </a:t>
            </a:r>
            <a:endParaRPr sz="2200">
              <a:solidFill>
                <a:srgbClr val="16625C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500" b="1" i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d9dc69dee_0_44"/>
          <p:cNvSpPr/>
          <p:nvPr/>
        </p:nvSpPr>
        <p:spPr>
          <a:xfrm>
            <a:off x="173925" y="119750"/>
            <a:ext cx="87402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Формы для ведения документации психолого-педагогического сопровождения</a:t>
            </a:r>
            <a:endParaRPr sz="24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9" name="Google Shape;159;g27d9dc69dee_0_44"/>
          <p:cNvSpPr/>
          <p:nvPr/>
        </p:nvSpPr>
        <p:spPr>
          <a:xfrm>
            <a:off x="88400" y="1688125"/>
            <a:ext cx="8939700" cy="4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115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300"/>
              <a:buFont typeface="Century Schoolbook"/>
              <a:buAutoNum type="arabicPeriod"/>
            </a:pPr>
            <a:r>
              <a:rPr lang="en-US" sz="13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Требования к плану работы педагога-психолога общеобразовательной организации ;</a:t>
            </a:r>
            <a:endParaRPr sz="13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1300"/>
              <a:buFont typeface="Century Schoolbook"/>
              <a:buAutoNum type="arabicPeriod"/>
            </a:pPr>
            <a:r>
              <a:rPr lang="en-US" sz="13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Журнал регистрации видов работ №1 (диагностика, коррекционно-развивающая работа, консультирование);</a:t>
            </a:r>
            <a:endParaRPr sz="13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1300"/>
              <a:buFont typeface="Century Schoolbook"/>
              <a:buAutoNum type="arabicPeriod"/>
            </a:pPr>
            <a:r>
              <a:rPr lang="en-US" sz="13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Журнал регистрации видов работ №2 (образовательная, просветительско-профилактическая, методическая, экспертная);</a:t>
            </a:r>
            <a:endParaRPr sz="13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1300"/>
              <a:buFont typeface="Century Schoolbook"/>
              <a:buAutoNum type="arabicPeriod"/>
            </a:pPr>
            <a:r>
              <a:rPr lang="en-US" sz="13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Журнал консультаций педагога-психолога общеобразовательной организации;</a:t>
            </a:r>
            <a:endParaRPr sz="13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1300"/>
              <a:buFont typeface="Century Schoolbook"/>
              <a:buAutoNum type="arabicPeriod"/>
            </a:pPr>
            <a:r>
              <a:rPr lang="en-US" sz="13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Заключение по результатам проведенного психодиагностического исследования (индивидуальное);</a:t>
            </a:r>
            <a:endParaRPr sz="13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1300"/>
              <a:buFont typeface="Century Schoolbook"/>
              <a:buAutoNum type="arabicPeriod"/>
            </a:pPr>
            <a:r>
              <a:rPr lang="en-US" sz="13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Заключение по результатам проведенного группового психодиагностического обследования ;</a:t>
            </a:r>
            <a:endParaRPr sz="13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1300"/>
              <a:buFont typeface="Century Schoolbook"/>
              <a:buAutoNum type="arabicPeriod"/>
            </a:pPr>
            <a:r>
              <a:rPr lang="en-US" sz="13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Результаты тестирования класса, группы;</a:t>
            </a:r>
            <a:endParaRPr sz="13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1300"/>
              <a:buFont typeface="Century Schoolbook"/>
              <a:buAutoNum type="arabicPeriod"/>
            </a:pPr>
            <a:r>
              <a:rPr lang="en-US" sz="13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Журнал учета групповых форм работы;</a:t>
            </a:r>
            <a:endParaRPr sz="13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9. Программа работы педагога-психолога с группой;</a:t>
            </a:r>
            <a:endParaRPr sz="13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10.Программа цикла индивидуальных коррекционно-развивающих занятий </a:t>
            </a:r>
            <a:endParaRPr sz="13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11. Протокол психодиагностического обследования (Приложение 11);</a:t>
            </a:r>
            <a:endParaRPr sz="13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12. Карта психологического здоровья обучающегося, испытывающего трудности в освоении основных общеобразовательных программ, развитии и социальной адаптации </a:t>
            </a:r>
            <a:endParaRPr sz="13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13.  Программа коррекционно-развивающих (психопрофилактических занятий </a:t>
            </a:r>
            <a:endParaRPr sz="13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14.  Примерная схема психолого-педагогической характеристики ;</a:t>
            </a:r>
            <a:endParaRPr sz="13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15. Уведомление руководителя образовательной организации.</a:t>
            </a:r>
            <a:endParaRPr sz="13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3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d9dc69dee_0_3"/>
          <p:cNvSpPr txBox="1">
            <a:spLocks noGrp="1"/>
          </p:cNvSpPr>
          <p:nvPr>
            <p:ph type="title"/>
          </p:nvPr>
        </p:nvSpPr>
        <p:spPr>
          <a:xfrm>
            <a:off x="0" y="333375"/>
            <a:ext cx="91440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3600"/>
              <a:buFont typeface="Century Schoolbook"/>
              <a:buNone/>
            </a:pPr>
            <a:r>
              <a:rPr lang="en-US" sz="3600" b="1" i="0" u="none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Документация педагога-психолога </a:t>
            </a:r>
            <a:br>
              <a:rPr lang="en-US" sz="3600" b="1" i="0" u="none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400" b="1" i="0" u="none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ссылка на формы http://imc.tomsk.ru/?page_id=15498 </a:t>
            </a:r>
            <a:r>
              <a:rPr lang="en-US" sz="4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4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/>
          </a:p>
        </p:txBody>
      </p:sp>
      <p:sp>
        <p:nvSpPr>
          <p:cNvPr id="165" name="Google Shape;165;g27d9dc69dee_0_3"/>
          <p:cNvSpPr txBox="1">
            <a:spLocks noGrp="1"/>
          </p:cNvSpPr>
          <p:nvPr>
            <p:ph type="body" idx="1"/>
          </p:nvPr>
        </p:nvSpPr>
        <p:spPr>
          <a:xfrm>
            <a:off x="457200" y="1916112"/>
            <a:ext cx="8229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F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</a:t>
            </a:r>
            <a:r>
              <a:rPr lang="en-US" sz="1800" b="0" i="0" u="none">
                <a:solidFill>
                  <a:srgbClr val="003F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работы педагога-психолога  на учебный год (по направлениям);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Журнал регистрации проведенной психодиагностики</a:t>
            </a:r>
            <a:endParaRPr sz="1800" b="0" i="0" u="none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Журнал учета групповых (индивидуальных) занятий</a:t>
            </a:r>
            <a:endParaRPr sz="1800" b="0" i="0" u="none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Журнал учета консультаций  педагогов и родителей</a:t>
            </a:r>
            <a:endParaRPr sz="1800" b="0" i="0" u="none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Журнал учета консультаций обучающихся</a:t>
            </a:r>
            <a:endParaRPr sz="1800" b="0" i="0" u="none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Журнал учета выступлений психолога</a:t>
            </a:r>
            <a:r>
              <a:rPr lang="en-US" sz="1800" b="1" i="0" u="none" baseline="30000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*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Журнал посещения уроков</a:t>
            </a:r>
            <a:r>
              <a:rPr lang="en-US" sz="1800" b="1" i="0" u="none" baseline="30000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*</a:t>
            </a:r>
            <a:endParaRPr sz="1800" b="0" i="0" u="none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800" b="1" i="0" u="none" baseline="30000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*</a:t>
            </a:r>
            <a:r>
              <a:rPr lang="en-US" sz="1800" b="0" i="0" u="none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Педагог-психолог заполняет по необходимости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u="none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Алгоритм составления справки (заключения) по результатам проведенных психодиагностических исследований</a:t>
            </a:r>
            <a:endParaRPr sz="1800" b="0" i="1" u="none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Аналитический отчет педагога-психолога за учебный год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Документация по работе с детьми с ОВЗ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d9dc69dee_0_55"/>
          <p:cNvSpPr/>
          <p:nvPr/>
        </p:nvSpPr>
        <p:spPr>
          <a:xfrm>
            <a:off x="306450" y="295425"/>
            <a:ext cx="4058400" cy="911100"/>
          </a:xfrm>
          <a:prstGeom prst="rect">
            <a:avLst/>
          </a:prstGeom>
          <a:noFill/>
          <a:ln w="9525" cap="flat" cmpd="sng">
            <a:solidFill>
              <a:srgbClr val="003F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3600"/>
              <a:buFont typeface="Century Schoolbook"/>
              <a:buNone/>
            </a:pPr>
            <a:r>
              <a:rPr lang="en-US" sz="36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Запрос </a:t>
            </a:r>
            <a:endParaRPr sz="36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2" name="Google Shape;172;g27d9dc69dee_0_55"/>
          <p:cNvSpPr/>
          <p:nvPr/>
        </p:nvSpPr>
        <p:spPr>
          <a:xfrm>
            <a:off x="306450" y="1565975"/>
            <a:ext cx="8241300" cy="911100"/>
          </a:xfrm>
          <a:prstGeom prst="rect">
            <a:avLst/>
          </a:prstGeom>
          <a:noFill/>
          <a:ln w="9525" cap="flat" cmpd="sng">
            <a:solidFill>
              <a:srgbClr val="003F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проведение диагностического исследования (3)</a:t>
            </a:r>
            <a:endParaRPr sz="34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3" name="Google Shape;173;g27d9dc69dee_0_55"/>
          <p:cNvSpPr/>
          <p:nvPr/>
        </p:nvSpPr>
        <p:spPr>
          <a:xfrm>
            <a:off x="306450" y="2739900"/>
            <a:ext cx="8337900" cy="911100"/>
          </a:xfrm>
          <a:prstGeom prst="rect">
            <a:avLst/>
          </a:prstGeom>
          <a:noFill/>
          <a:ln w="9525" cap="flat" cmpd="sng">
            <a:solidFill>
              <a:srgbClr val="003F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проведение консультаций с педагогами и родителями</a:t>
            </a:r>
            <a:endParaRPr sz="34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4" name="Google Shape;174;g27d9dc69dee_0_55"/>
          <p:cNvSpPr/>
          <p:nvPr/>
        </p:nvSpPr>
        <p:spPr>
          <a:xfrm>
            <a:off x="238000" y="4107075"/>
            <a:ext cx="8502900" cy="911100"/>
          </a:xfrm>
          <a:prstGeom prst="rect">
            <a:avLst/>
          </a:prstGeom>
          <a:noFill/>
          <a:ln w="9525" cap="flat" cmpd="sng">
            <a:solidFill>
              <a:srgbClr val="003F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проведение коррекционных и развивающих занятий</a:t>
            </a:r>
            <a:endParaRPr sz="33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d9dc69dee_0_65"/>
          <p:cNvSpPr/>
          <p:nvPr/>
        </p:nvSpPr>
        <p:spPr>
          <a:xfrm>
            <a:off x="306450" y="295425"/>
            <a:ext cx="8241300" cy="911100"/>
          </a:xfrm>
          <a:prstGeom prst="rect">
            <a:avLst/>
          </a:prstGeom>
          <a:noFill/>
          <a:ln w="9525" cap="flat" cmpd="sng">
            <a:solidFill>
              <a:srgbClr val="003F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Организация работы с детьми ОВЗ </a:t>
            </a:r>
            <a:endParaRPr sz="36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1" name="Google Shape;181;g27d9dc69dee_0_65"/>
          <p:cNvSpPr/>
          <p:nvPr/>
        </p:nvSpPr>
        <p:spPr>
          <a:xfrm>
            <a:off x="258150" y="2850350"/>
            <a:ext cx="8442000" cy="911100"/>
          </a:xfrm>
          <a:prstGeom prst="rect">
            <a:avLst/>
          </a:prstGeom>
          <a:noFill/>
          <a:ln w="9525" cap="flat" cmpd="sng">
            <a:solidFill>
              <a:srgbClr val="003F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Пакет документов на ребенка (ИОМы, карты развития)</a:t>
            </a:r>
            <a:endParaRPr sz="24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2" name="Google Shape;182;g27d9dc69dee_0_65"/>
          <p:cNvSpPr/>
          <p:nvPr/>
        </p:nvSpPr>
        <p:spPr>
          <a:xfrm>
            <a:off x="258150" y="3982300"/>
            <a:ext cx="8510400" cy="911100"/>
          </a:xfrm>
          <a:prstGeom prst="rect">
            <a:avLst/>
          </a:prstGeom>
          <a:noFill/>
          <a:ln w="9525" cap="flat" cmpd="sng">
            <a:solidFill>
              <a:srgbClr val="003F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Адаптированные программы ФАОП НОО, АООП ООО, рабочие программы по курсам</a:t>
            </a:r>
            <a:endParaRPr sz="24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3" name="Google Shape;183;g27d9dc69dee_0_65"/>
          <p:cNvSpPr/>
          <p:nvPr/>
        </p:nvSpPr>
        <p:spPr>
          <a:xfrm>
            <a:off x="258150" y="1718375"/>
            <a:ext cx="8442000" cy="911100"/>
          </a:xfrm>
          <a:prstGeom prst="rect">
            <a:avLst/>
          </a:prstGeom>
          <a:noFill/>
          <a:ln w="9525" cap="flat" cmpd="sng">
            <a:solidFill>
              <a:srgbClr val="003F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ППк (положение, приказ, журнал)</a:t>
            </a:r>
            <a:endParaRPr sz="24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1"/>
          <p:cNvPicPr preferRelativeResize="0"/>
          <p:nvPr/>
        </p:nvPicPr>
        <p:blipFill rotWithShape="1">
          <a:blip r:embed="rId3">
            <a:alphaModFix/>
          </a:blip>
          <a:srcRect l="12448" r="12283"/>
          <a:stretch/>
        </p:blipFill>
        <p:spPr>
          <a:xfrm>
            <a:off x="85575" y="104925"/>
            <a:ext cx="8959625" cy="651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9125" y="3741250"/>
            <a:ext cx="4954875" cy="27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079" y="1602938"/>
            <a:ext cx="4018051" cy="22584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/>
          <p:nvPr/>
        </p:nvSpPr>
        <p:spPr>
          <a:xfrm rot="-3180162">
            <a:off x="6369973" y="5516437"/>
            <a:ext cx="647582" cy="647582"/>
          </a:xfrm>
          <a:prstGeom prst="rightArrow">
            <a:avLst>
              <a:gd name="adj1" fmla="val 108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5C992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5132650" y="2408900"/>
            <a:ext cx="2303400" cy="646500"/>
          </a:xfrm>
          <a:prstGeom prst="rect">
            <a:avLst/>
          </a:prstGeom>
          <a:noFill/>
          <a:ln w="9525" cap="flat" cmpd="sng">
            <a:solidFill>
              <a:srgbClr val="003F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рублика «Психология»</a:t>
            </a:r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4294967295"/>
          </p:nvPr>
        </p:nvSpPr>
        <p:spPr>
          <a:xfrm>
            <a:off x="179375" y="274629"/>
            <a:ext cx="8785200" cy="1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Century Schoolbook"/>
              <a:buNone/>
            </a:pPr>
            <a:r>
              <a:rPr lang="en-US" sz="3000" b="1">
                <a:solidFill>
                  <a:srgbClr val="003F75"/>
                </a:solidFill>
              </a:rPr>
              <a:t>Информационно-методический ресурс - сайт ИМЦ г.Томска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88912"/>
            <a:ext cx="4983162" cy="280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6237" y="3284537"/>
            <a:ext cx="6011862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/>
          <p:nvPr/>
        </p:nvSpPr>
        <p:spPr>
          <a:xfrm rot="-3180000">
            <a:off x="4485481" y="4423568"/>
            <a:ext cx="649287" cy="647700"/>
          </a:xfrm>
          <a:prstGeom prst="rightArrow">
            <a:avLst>
              <a:gd name="adj1" fmla="val 10826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5C992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5867400" y="692150"/>
            <a:ext cx="2305050" cy="1200150"/>
          </a:xfrm>
          <a:prstGeom prst="rect">
            <a:avLst/>
          </a:prstGeom>
          <a:noFill/>
          <a:ln w="9525" cap="flat" cmpd="sng">
            <a:solidFill>
              <a:srgbClr val="003F7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Вкладка «Начинающему педагогу-психологу»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900" y="1023675"/>
            <a:ext cx="6998049" cy="48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/>
          <p:nvPr/>
        </p:nvSpPr>
        <p:spPr>
          <a:xfrm rot="-3180162">
            <a:off x="2944860" y="4003437"/>
            <a:ext cx="647582" cy="647582"/>
          </a:xfrm>
          <a:prstGeom prst="rightArrow">
            <a:avLst>
              <a:gd name="adj1" fmla="val 108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5C992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/>
        </p:nvSpPr>
        <p:spPr>
          <a:xfrm>
            <a:off x="230975" y="1631100"/>
            <a:ext cx="86829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Профессиональный стандарт «Педагог-психолог (психолог в сфере образования)» (приказ Министерства  труда и социальной защиты РФ от 24 июля 2015г. №514-н</a:t>
            </a: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Концепция развития психологической службы в системе образования в Российской Федерации на период до 2025 года (утв. Минобрнауки России от 19.12.2017)</a:t>
            </a: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Концепция развития психологической службы в системе общего и среднего профессионально образования в Российской Федерации на период до 2025 года (утв 20 мая 2022)</a:t>
            </a: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Методические рекомендации “Система функционирования психологических служб в общеобразовательных организациях (Министерство просвещения РФ 2020г)</a:t>
            </a: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Методические рекомендации по психологическому сопровождению обучающихся общеобразовательных организаций . Часть 1 (Москва, 2020)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230975" y="305125"/>
            <a:ext cx="8682900" cy="12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Нормативные документы, регламентирующие деятельность педагога-психолога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Century Schoolbook"/>
              <a:buNone/>
            </a:pPr>
            <a:r>
              <a:rPr lang="en-US" sz="2400" b="1">
                <a:solidFill>
                  <a:srgbClr val="003F75"/>
                </a:solidFill>
              </a:rPr>
              <a:t>Методические рекомендации «Система функционирования психологических служб в общеобразовательных организациях», 2020г.</a:t>
            </a:r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1"/>
          </p:nvPr>
        </p:nvSpPr>
        <p:spPr>
          <a:xfrm>
            <a:off x="107950" y="1559800"/>
            <a:ext cx="8578800" cy="4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003F75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Char char="•"/>
            </a:pPr>
            <a:r>
              <a:rPr lang="en-US" sz="1800" b="1">
                <a:solidFill>
                  <a:srgbClr val="003F75"/>
                </a:solidFill>
              </a:rPr>
              <a:t>Оказание адресной психолого-педагогической помощи целевым группам детей</a:t>
            </a:r>
            <a:endParaRPr sz="1800" b="1">
              <a:solidFill>
                <a:srgbClr val="003F75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003F75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Char char="•"/>
            </a:pPr>
            <a:r>
              <a:rPr lang="en-US" sz="1800" b="1">
                <a:solidFill>
                  <a:srgbClr val="003F75"/>
                </a:solidFill>
              </a:rPr>
              <a:t>Региональные модели психологических служб</a:t>
            </a:r>
            <a:endParaRPr sz="1800" b="1">
              <a:solidFill>
                <a:srgbClr val="003F75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003F75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Char char="•"/>
            </a:pPr>
            <a:r>
              <a:rPr lang="en-US" sz="1800" b="1">
                <a:solidFill>
                  <a:srgbClr val="003F75"/>
                </a:solidFill>
              </a:rPr>
              <a:t>Организация деятельности по проектированию благоприятных условий для обеспечения образовательного процесса</a:t>
            </a:r>
            <a:endParaRPr sz="1800" b="1">
              <a:solidFill>
                <a:srgbClr val="003F75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003F75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Char char="•"/>
            </a:pPr>
            <a:r>
              <a:rPr lang="en-US" sz="1800" b="1">
                <a:solidFill>
                  <a:srgbClr val="003F75"/>
                </a:solidFill>
              </a:rPr>
              <a:t>Реестр рекомендуемых программ психологической помощи</a:t>
            </a:r>
            <a:endParaRPr sz="1800" b="1">
              <a:solidFill>
                <a:srgbClr val="003F75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003F75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Char char="•"/>
            </a:pPr>
            <a:r>
              <a:rPr lang="en-US" sz="1800" b="1">
                <a:solidFill>
                  <a:srgbClr val="003F75"/>
                </a:solidFill>
              </a:rPr>
              <a:t>Реестр рекомендуемых психодиагностических методик</a:t>
            </a:r>
            <a:endParaRPr sz="1800" b="1">
              <a:solidFill>
                <a:srgbClr val="003F7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7d9dc69dee_0_24"/>
          <p:cNvSpPr/>
          <p:nvPr/>
        </p:nvSpPr>
        <p:spPr>
          <a:xfrm>
            <a:off x="159675" y="319375"/>
            <a:ext cx="87258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Методические рекомендации по психологическому сопровождению обучающихся общеобразовательных организаций</a:t>
            </a:r>
            <a:endParaRPr sz="2000" b="1">
              <a:solidFill>
                <a:srgbClr val="1662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31" name="Google Shape;131;g27d9dc69dee_0_24"/>
          <p:cNvSpPr/>
          <p:nvPr/>
        </p:nvSpPr>
        <p:spPr>
          <a:xfrm>
            <a:off x="330775" y="1531275"/>
            <a:ext cx="8554800" cy="52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Century Schoolbook"/>
              <a:buChar char="●"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описаны нормативные основания, принципы деятельности и виды работ педагога-психолога на разных уровнях общего образования, выполняемых им при взаимодействии с различными участниками образовательного процесса –обучающимися, их родителями (законными представителями), педагогами, представителями администрации школы;</a:t>
            </a: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Century Schoolbook"/>
              <a:buChar char="●"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рассчитаны ориентировочные нормы времени на выполнение различных видов работ педагога-психолога в системе образования;</a:t>
            </a: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Century Schoolbook"/>
              <a:buChar char="●"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предложены рекомендации по организации деятельности педагога-психолога;</a:t>
            </a: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Century Schoolbook"/>
              <a:buChar char="●"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сформулированы предложения по материально-техническому и информационно-методическому оснащению школьного кабинета педагога-психолога;</a:t>
            </a: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предложена система оценки эффективности психологического сопровождения системы образования.</a:t>
            </a:r>
            <a:r>
              <a:rPr lang="en-US" sz="2000">
                <a:solidFill>
                  <a:srgbClr val="16625C"/>
                </a:solidFill>
              </a:rPr>
              <a:t> </a:t>
            </a:r>
            <a:endParaRPr sz="2000">
              <a:solidFill>
                <a:srgbClr val="16625C"/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500" b="1" i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7d9dc69dee_0_8"/>
          <p:cNvSpPr/>
          <p:nvPr/>
        </p:nvSpPr>
        <p:spPr>
          <a:xfrm>
            <a:off x="159675" y="319375"/>
            <a:ext cx="87258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«Методические рекомендации по психологическому по психологическому сопровождению обучающихся общеобразовательных организаций» </a:t>
            </a:r>
            <a:endParaRPr sz="2000" b="1">
              <a:solidFill>
                <a:srgbClr val="16625C"/>
              </a:solidFill>
            </a:endParaRPr>
          </a:p>
        </p:txBody>
      </p:sp>
      <p:sp>
        <p:nvSpPr>
          <p:cNvPr id="138" name="Google Shape;138;g27d9dc69dee_0_8"/>
          <p:cNvSpPr/>
          <p:nvPr/>
        </p:nvSpPr>
        <p:spPr>
          <a:xfrm>
            <a:off x="330775" y="2272700"/>
            <a:ext cx="8554800" cy="4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500" b="1" i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Следует особо подчеркнуть, что представленное в методических рекомендациях содержание деятельности, виды работ, трудовые функции и действия заданы максимально широко и не могут быть включены в деятельность (должностные обязанности) педагога-психолога общеобразовательной организации в полном объёме. Предполагается, что содержание и организация деятельности педагога-психолога конкретной образовательной организации разрабатываются с опорой на предлагаемый «конструктор» деятельности педагога-психолога.</a:t>
            </a:r>
            <a:endParaRPr sz="1500" b="1" i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500" b="1" i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При этом в каждом конкретном случае приоритеты и объём видов работ, реализуемых педагогом-психологом, рекомендуется определять руководителю во взаимодействии с педагогом-психологом с учётом целей и актуальной ситуации, сложившейся в общеобразовательной организации, специфики реализуемых образовательных программ, особенностей контингента, уровня квалификации, возможностей общеобразовательной организации и т.д.</a:t>
            </a:r>
            <a:endParaRPr sz="1500" b="1" i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d9dc69dee_0_16"/>
          <p:cNvSpPr/>
          <p:nvPr/>
        </p:nvSpPr>
        <p:spPr>
          <a:xfrm>
            <a:off x="601675" y="319375"/>
            <a:ext cx="82839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Основные направления деятельности педагога-психолога на разных уровнях общего образования</a:t>
            </a:r>
            <a:endParaRPr sz="24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5" name="Google Shape;145;g27d9dc69dee_0_16"/>
          <p:cNvSpPr/>
          <p:nvPr/>
        </p:nvSpPr>
        <p:spPr>
          <a:xfrm>
            <a:off x="330775" y="1588325"/>
            <a:ext cx="8554800" cy="51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1)  Психологическое сопровождение учебной деятельности;</a:t>
            </a: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2)  Психологическое сопровождение воспитания и развития личности обучающегося;</a:t>
            </a: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3)  Психологическое сопровождение перехода на новый образовательный уровень и адаптации на новом уровне;</a:t>
            </a: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4)  Психологическое сопровождение деятельности по сохранению и укреплению психологического здоровья обучающегося;</a:t>
            </a: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endParaRPr sz="1800" b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F75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003F7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5) Психологическое сопровождение профессионального самоопределения, предпрофильной подготовки, профильного обучения и построения индивидуальных образовательных маршрутов.</a:t>
            </a:r>
            <a:endParaRPr sz="2200" i="1">
              <a:solidFill>
                <a:srgbClr val="16625C"/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500" b="1" i="1">
              <a:solidFill>
                <a:srgbClr val="003F7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Экран (4:3)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Schoolbook</vt:lpstr>
      <vt:lpstr>Times New Roman</vt:lpstr>
      <vt:lpstr>Calibri</vt:lpstr>
      <vt:lpstr>Тема Office</vt:lpstr>
      <vt:lpstr>Нормативные документы, регламентирующие деятельность педагога-психолога.  Обязательная документация педагога-психолога ОУ</vt:lpstr>
      <vt:lpstr>Информационно-методический ресурс - сайт ИМЦ г.Томска</vt:lpstr>
      <vt:lpstr>Презентация PowerPoint</vt:lpstr>
      <vt:lpstr>Презентация PowerPoint</vt:lpstr>
      <vt:lpstr>Презентация PowerPoint</vt:lpstr>
      <vt:lpstr>Методические рекомендации «Система функционирования психологических служб в общеобразовательных организациях», 2020г.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Документация педагога-психолога  ссылка на формы http://imc.tomsk.ru/?page_id=15498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Нормативные документы, регламентирующие деятельность педагога-психолога.  Обязательная документация педагога-психолога ОУ</dc:title>
  <dc:creator>Пользователь</dc:creator>
  <cp:lastModifiedBy>Алла Ивановна Тимофеева</cp:lastModifiedBy>
  <cp:revision>1</cp:revision>
  <dcterms:created xsi:type="dcterms:W3CDTF">2016-03-04T03:23:29Z</dcterms:created>
  <dcterms:modified xsi:type="dcterms:W3CDTF">2023-09-13T10:41:38Z</dcterms:modified>
</cp:coreProperties>
</file>