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87"/>
  </p:notesMasterIdLst>
  <p:sldIdLst>
    <p:sldId id="317" r:id="rId3"/>
    <p:sldId id="310" r:id="rId4"/>
    <p:sldId id="318" r:id="rId5"/>
    <p:sldId id="304" r:id="rId6"/>
    <p:sldId id="336" r:id="rId7"/>
    <p:sldId id="305" r:id="rId8"/>
    <p:sldId id="320" r:id="rId9"/>
    <p:sldId id="337" r:id="rId10"/>
    <p:sldId id="338" r:id="rId11"/>
    <p:sldId id="322" r:id="rId12"/>
    <p:sldId id="323" r:id="rId13"/>
    <p:sldId id="324" r:id="rId14"/>
    <p:sldId id="334" r:id="rId15"/>
    <p:sldId id="332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412" r:id="rId38"/>
    <p:sldId id="364" r:id="rId39"/>
    <p:sldId id="360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411" r:id="rId49"/>
    <p:sldId id="413" r:id="rId50"/>
    <p:sldId id="375" r:id="rId51"/>
    <p:sldId id="376" r:id="rId52"/>
    <p:sldId id="377" r:id="rId53"/>
    <p:sldId id="414" r:id="rId54"/>
    <p:sldId id="415" r:id="rId55"/>
    <p:sldId id="416" r:id="rId56"/>
    <p:sldId id="379" r:id="rId57"/>
    <p:sldId id="380" r:id="rId58"/>
    <p:sldId id="381" r:id="rId59"/>
    <p:sldId id="382" r:id="rId60"/>
    <p:sldId id="383" r:id="rId61"/>
    <p:sldId id="384" r:id="rId62"/>
    <p:sldId id="386" r:id="rId63"/>
    <p:sldId id="387" r:id="rId64"/>
    <p:sldId id="388" r:id="rId65"/>
    <p:sldId id="389" r:id="rId66"/>
    <p:sldId id="390" r:id="rId67"/>
    <p:sldId id="393" r:id="rId68"/>
    <p:sldId id="394" r:id="rId69"/>
    <p:sldId id="395" r:id="rId70"/>
    <p:sldId id="396" r:id="rId71"/>
    <p:sldId id="397" r:id="rId72"/>
    <p:sldId id="398" r:id="rId73"/>
    <p:sldId id="401" r:id="rId74"/>
    <p:sldId id="400" r:id="rId75"/>
    <p:sldId id="402" r:id="rId76"/>
    <p:sldId id="403" r:id="rId77"/>
    <p:sldId id="404" r:id="rId78"/>
    <p:sldId id="405" r:id="rId79"/>
    <p:sldId id="406" r:id="rId80"/>
    <p:sldId id="399" r:id="rId81"/>
    <p:sldId id="407" r:id="rId82"/>
    <p:sldId id="408" r:id="rId83"/>
    <p:sldId id="409" r:id="rId84"/>
    <p:sldId id="410" r:id="rId85"/>
    <p:sldId id="333" r:id="rId86"/>
  </p:sldIdLst>
  <p:sldSz cx="20104100" cy="11309350"/>
  <p:notesSz cx="20104100" cy="11309350"/>
  <p:embeddedFontLst>
    <p:embeddedFont>
      <p:font typeface="Franklin Gothic Book" panose="020B0503020102020204" pitchFamily="34" charset="0"/>
      <p:regular r:id="rId88"/>
      <p:italic r:id="rId89"/>
    </p:embeddedFont>
    <p:embeddedFont>
      <p:font typeface="Cambria" panose="02040503050406030204" pitchFamily="18" charset="0"/>
      <p:regular r:id="rId90"/>
      <p:bold r:id="rId91"/>
      <p:italic r:id="rId92"/>
      <p:boldItalic r:id="rId93"/>
    </p:embeddedFont>
    <p:embeddedFont>
      <p:font typeface="Druk Cyr" charset="-52"/>
      <p:regular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entury Gothic" panose="020B0502020202020204" pitchFamily="34" charset="0"/>
      <p:regular r:id="rId99"/>
      <p:bold r:id="rId100"/>
      <p:italic r:id="rId101"/>
      <p:boldItalic r:id="rId102"/>
    </p:embeddedFont>
    <p:embeddedFont>
      <p:font typeface="Comic Sans MS" panose="030F0702030302020204" pitchFamily="66" charset="0"/>
      <p:regular r:id="rId103"/>
      <p:bold r:id="rId104"/>
      <p:italic r:id="rId105"/>
      <p:boldItalic r:id="rId106"/>
    </p:embeddedFont>
    <p:embeddedFont>
      <p:font typeface="Oxygen" panose="020B0604020202020204" charset="0"/>
      <p:regular r:id="rId107"/>
      <p:bold r:id="rId10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71"/>
    <a:srgbClr val="F8F83E"/>
    <a:srgbClr val="960000"/>
    <a:srgbClr val="6E0512"/>
    <a:srgbClr val="61111D"/>
    <a:srgbClr val="EEF0EB"/>
    <a:srgbClr val="B59552"/>
    <a:srgbClr val="6B1420"/>
    <a:srgbClr val="017371"/>
    <a:srgbClr val="F8F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3" autoAdjust="0"/>
    <p:restoredTop sz="94151" autoAdjust="0"/>
  </p:normalViewPr>
  <p:slideViewPr>
    <p:cSldViewPr>
      <p:cViewPr>
        <p:scale>
          <a:sx n="50" d="100"/>
          <a:sy n="50" d="100"/>
        </p:scale>
        <p:origin x="1950" y="6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3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2.fntdata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20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102" Type="http://schemas.openxmlformats.org/officeDocument/2006/relationships/font" Target="fonts/font15.fntdata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121C4-E912-4DA6-BB21-141D2DC65E2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C6C54-3A1F-4353-8C1F-CAD89D6ED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2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77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32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5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99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683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63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0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5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35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4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5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18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93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1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2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3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5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30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6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9346" y="3513230"/>
            <a:ext cx="14876946" cy="1615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6883" y="6408632"/>
            <a:ext cx="12251602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 marL="75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1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6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77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3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20.09.2023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407938" y="10482093"/>
            <a:ext cx="4690957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4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505903"/>
            <a:ext cx="17088485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9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5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2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20" y="3332182"/>
            <a:ext cx="803982" cy="23401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" y="156094"/>
            <a:ext cx="20014122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2"/>
            <a:ext cx="11012608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2" y="973875"/>
            <a:ext cx="4690945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" y="9177459"/>
            <a:ext cx="20104098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" y="3"/>
            <a:ext cx="20104098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8" y="831970"/>
            <a:ext cx="4690945" cy="24920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5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12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7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8"/>
            <a:ext cx="4623943" cy="308546"/>
          </a:xfrm>
        </p:spPr>
        <p:txBody>
          <a:bodyPr/>
          <a:lstStyle/>
          <a:p>
            <a:pPr defTabSz="1018700"/>
            <a:fld id="{8D7F492D-5576-4E65-8B3D-B0BDBA839CF1}" type="datetimeFigureOut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20.09.2023</a:t>
            </a:fld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8"/>
            <a:ext cx="6433312" cy="308546"/>
          </a:xfrm>
        </p:spPr>
        <p:txBody>
          <a:bodyPr/>
          <a:lstStyle/>
          <a:p>
            <a:pPr defTabSz="1018700"/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4" y="10517698"/>
            <a:ext cx="4623943" cy="308546"/>
          </a:xfrm>
        </p:spPr>
        <p:txBody>
          <a:bodyPr/>
          <a:lstStyle/>
          <a:p>
            <a:pPr defTabSz="1018700"/>
            <a:fld id="{E0D2B5F6-A29D-4F0F-8014-4ECBE4077DAF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6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9346" y="3513230"/>
            <a:ext cx="14876946" cy="1615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6883" y="6408632"/>
            <a:ext cx="12251602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 marL="75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1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6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77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3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20.09.2023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407938" y="10482093"/>
            <a:ext cx="4690957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8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80472" y="3974708"/>
            <a:ext cx="16343156" cy="3360153"/>
          </a:xfrm>
          <a:prstGeom prst="rect">
            <a:avLst/>
          </a:prstGeom>
          <a:effectLst>
            <a:outerShdw blurRad="42863" dist="95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79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D7F492D-5576-4E65-8B3D-B0BDBA839CF1}" type="datetimeFigureOut">
              <a:rPr lang="ru-RU" smtClean="0"/>
              <a:t>20.09.2023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0D2B5F6-A29D-4F0F-8014-4ECBE4077D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16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80472" y="3974708"/>
            <a:ext cx="16343156" cy="3360153"/>
          </a:xfrm>
          <a:prstGeom prst="rect">
            <a:avLst/>
          </a:prstGeom>
          <a:effectLst>
            <a:outerShdw blurRad="42863" dist="95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192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24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205" y="376979"/>
            <a:ext cx="18093690" cy="1615827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13BF47EA-875F-4E1F-BE15-26B543962D2E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1824794" y="23125947"/>
            <a:ext cx="10166252" cy="276999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973880" y="10632287"/>
            <a:ext cx="314725" cy="26452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3957"/>
          </a:p>
        </p:txBody>
      </p:sp>
    </p:spTree>
    <p:extLst>
      <p:ext uri="{BB962C8B-B14F-4D97-AF65-F5344CB8AC3E}">
        <p14:creationId xmlns:p14="http://schemas.microsoft.com/office/powerpoint/2010/main" val="76677820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lt1"/>
            </a:gs>
            <a:gs pos="50000">
              <a:schemeClr val="accent1"/>
            </a:gs>
            <a:gs pos="100000">
              <a:schemeClr val="accen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78458" y="2343884"/>
            <a:ext cx="12532083" cy="65626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05200" lvl="0" indent="-9493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Char char="⇨"/>
              <a:defRPr sz="7036" b="1" i="1">
                <a:latin typeface="Oxygen"/>
                <a:ea typeface="Oxygen"/>
                <a:cs typeface="Oxygen"/>
                <a:sym typeface="Oxygen"/>
              </a:defRPr>
            </a:lvl1pPr>
            <a:lvl2pPr marL="2010400" lvl="1" indent="-949355" rtl="0">
              <a:spcBef>
                <a:spcPts val="175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Char char="⇾"/>
              <a:defRPr sz="7036" b="1" i="1">
                <a:latin typeface="Oxygen"/>
                <a:ea typeface="Oxygen"/>
                <a:cs typeface="Oxygen"/>
                <a:sym typeface="Oxygen"/>
              </a:defRPr>
            </a:lvl2pPr>
            <a:lvl3pPr marL="3015600" lvl="2" indent="-949355" rtl="0">
              <a:spcBef>
                <a:spcPts val="175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Char char="￫"/>
              <a:defRPr sz="7036" b="1" i="1">
                <a:latin typeface="Oxygen"/>
                <a:ea typeface="Oxygen"/>
                <a:cs typeface="Oxygen"/>
                <a:sym typeface="Oxygen"/>
              </a:defRPr>
            </a:lvl3pPr>
            <a:lvl4pPr marL="4020800" lvl="3" indent="-949355" rtl="0">
              <a:spcBef>
                <a:spcPts val="1759"/>
              </a:spcBef>
              <a:spcAft>
                <a:spcPts val="0"/>
              </a:spcAft>
              <a:buSzPts val="3200"/>
              <a:buFont typeface="Oxygen"/>
              <a:buChar char="●"/>
              <a:defRPr sz="7036" b="1" i="1">
                <a:latin typeface="Oxygen"/>
                <a:ea typeface="Oxygen"/>
                <a:cs typeface="Oxygen"/>
                <a:sym typeface="Oxygen"/>
              </a:defRPr>
            </a:lvl4pPr>
            <a:lvl5pPr marL="5026000" lvl="4" indent="-949355" rtl="0">
              <a:spcBef>
                <a:spcPts val="1759"/>
              </a:spcBef>
              <a:spcAft>
                <a:spcPts val="0"/>
              </a:spcAft>
              <a:buSzPts val="3200"/>
              <a:buFont typeface="Oxygen"/>
              <a:buChar char="○"/>
              <a:defRPr sz="7036" b="1" i="1">
                <a:latin typeface="Oxygen"/>
                <a:ea typeface="Oxygen"/>
                <a:cs typeface="Oxygen"/>
                <a:sym typeface="Oxygen"/>
              </a:defRPr>
            </a:lvl5pPr>
            <a:lvl6pPr marL="6031200" lvl="5" indent="-949355" rtl="0">
              <a:spcBef>
                <a:spcPts val="1759"/>
              </a:spcBef>
              <a:spcAft>
                <a:spcPts val="0"/>
              </a:spcAft>
              <a:buSzPts val="3200"/>
              <a:buFont typeface="Oxygen"/>
              <a:buChar char="■"/>
              <a:defRPr sz="7036" b="1" i="1">
                <a:latin typeface="Oxygen"/>
                <a:ea typeface="Oxygen"/>
                <a:cs typeface="Oxygen"/>
                <a:sym typeface="Oxygen"/>
              </a:defRPr>
            </a:lvl6pPr>
            <a:lvl7pPr marL="7036399" lvl="6" indent="-949355" rtl="0">
              <a:spcBef>
                <a:spcPts val="1759"/>
              </a:spcBef>
              <a:spcAft>
                <a:spcPts val="0"/>
              </a:spcAft>
              <a:buSzPts val="3200"/>
              <a:buFont typeface="Oxygen"/>
              <a:buChar char="●"/>
              <a:defRPr sz="7036" b="1" i="1">
                <a:latin typeface="Oxygen"/>
                <a:ea typeface="Oxygen"/>
                <a:cs typeface="Oxygen"/>
                <a:sym typeface="Oxygen"/>
              </a:defRPr>
            </a:lvl7pPr>
            <a:lvl8pPr marL="8041599" lvl="7" indent="-949355" rtl="0">
              <a:spcBef>
                <a:spcPts val="1759"/>
              </a:spcBef>
              <a:spcAft>
                <a:spcPts val="0"/>
              </a:spcAft>
              <a:buSzPts val="3200"/>
              <a:buFont typeface="Oxygen"/>
              <a:buChar char="○"/>
              <a:defRPr sz="7036" b="1" i="1">
                <a:latin typeface="Oxygen"/>
                <a:ea typeface="Oxygen"/>
                <a:cs typeface="Oxygen"/>
                <a:sym typeface="Oxygen"/>
              </a:defRPr>
            </a:lvl8pPr>
            <a:lvl9pPr marL="9046799" lvl="8" indent="-949355" rtl="0">
              <a:spcBef>
                <a:spcPts val="1759"/>
              </a:spcBef>
              <a:spcAft>
                <a:spcPts val="1759"/>
              </a:spcAft>
              <a:buSzPts val="3200"/>
              <a:buFont typeface="Oxygen"/>
              <a:buChar char="■"/>
              <a:defRPr sz="7036" b="1" i="1"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8477972" y="10276262"/>
            <a:ext cx="1206378" cy="8654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687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  <p:sldLayoutId id="2147483683" r:id="rId8"/>
    <p:sldLayoutId id="2147483684" r:id="rId9"/>
    <p:sldLayoutId id="2147483685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5"/>
            <a:ext cx="8013199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6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700"/>
            <a:ext cx="6433312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9/20/2023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9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6" r:id="rId7"/>
    <p:sldLayoutId id="2147483687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urok.ru/files/o-ie-gribova-tiekhnologhiia-orghanizatsii-loghopi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marizza013.wixsite.com/-giraffe/%D0%B4%D0%B8%D0%B0%D0%B3%D0%BD%D0%BE%D1%81%D1%82%D0%B8%D0%BA%D0%B0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4" Type="http://schemas.openxmlformats.org/officeDocument/2006/relationships/hyperlink" Target="https://vk.com/wall-33723051_36589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ihscdemidovsm.ucoz.ru/12/111_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childpsy.ru/lib/metodics/15324/" TargetMode="External"/><Relationship Id="rId4" Type="http://schemas.openxmlformats.org/officeDocument/2006/relationships/hyperlink" Target="https://www.ggf.tsu.ru/content/faculty/structure/chair/geography/u-metodika/uresurs/Romaschova/&#1064;&#1058;&#1059;&#1056;.pd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&#1052;&#1077;&#1090;&#1086;&#1076;_&#1088;&#1077;&#1082;_&#1092;&#1091;&#1085;&#1082;&#1094;&#1080;&#1086;&#1085;&#1080;&#1088;_&#1087;&#1089;&#1080;&#1093;_&#1089;&#1083;&#1091;&#1078;&#1073;_2020_&#1080;&#1090;&#1086;&#1075;.docx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marinastudenowa.ucoz.ru/metodika_diagnostiki_motivacii_uchenija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pic-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edlib.ru/Books/1/0291/index.s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8.jpeg"/><Relationship Id="rId4" Type="http://schemas.openxmlformats.org/officeDocument/2006/relationships/hyperlink" Target="https://impsi.ru/wp-content/uploads/2021/07/Metodika-diagnostiki-motivacii-uchenija-i-jemocionalnogo-otnoshenija-k-ucheniju.jp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hyperlink" Target="https://psyjournals.ru/files/95226/cpp_2018_n3_Poliakova_Sorokova_Garanian.pdf" TargetMode="Externa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7.xml"/><Relationship Id="rId6" Type="http://schemas.openxmlformats.org/officeDocument/2006/relationships/hyperlink" Target="https://psyjournals.ru/files/95204/cpp_2018_n3_Sirota_Moskovchenko_et_al.pdf" TargetMode="External"/><Relationship Id="rId5" Type="http://schemas.openxmlformats.org/officeDocument/2006/relationships/hyperlink" Target="https://www.researchgate.net/publication/328219705_Factor_Structure_and_Psychometric_Properties_of_Perfectionism_Inventory_Developing_3-Factor_Version" TargetMode="External"/><Relationship Id="rId4" Type="http://schemas.openxmlformats.org/officeDocument/2006/relationships/image" Target="../media/image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9.xml"/><Relationship Id="rId6" Type="http://schemas.openxmlformats.org/officeDocument/2006/relationships/hyperlink" Target="https://psylab.info/&#1044;&#1080;&#1092;&#1092;&#1077;&#1088;&#1077;&#1085;&#1094;&#1080;&#1072;&#1083;&#1100;&#1085;&#1099;&#1081;_&#1086;&#1087;&#1088;&#1086;&#1089;&#1085;&#1080;&#1082;_&#1087;&#1077;&#1088;&#1077;&#1078;&#1080;&#1074;&#1072;&#1085;&#1080;&#1103;_&#1086;&#1076;&#1080;&#1085;&#1086;&#1095;&#1077;&#1089;&#1090;&#1074;&#1072;" TargetMode="External"/><Relationship Id="rId5" Type="http://schemas.openxmlformats.org/officeDocument/2006/relationships/hyperlink" Target="https://psyjournals.ru/files/2341/psyedu_2002_n3_Gorbatkov.pdf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4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estuser7.narod.ru/School/Prihozhan.pdf" TargetMode="External"/><Relationship Id="rId5" Type="http://schemas.openxmlformats.org/officeDocument/2006/relationships/hyperlink" Target="https://psyjournals.ru/files/2341/psyedu_2002_n3_Gorbatkov.pdf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2835275"/>
            <a:ext cx="2010410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700">
              <a:defRPr/>
            </a:pP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 defTabSz="1018700">
              <a:defRPr/>
            </a:pP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«Диагностический инструментарий </a:t>
            </a:r>
            <a:b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</a:b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педагога-психолога»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29814" y="651859"/>
            <a:ext cx="18244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700">
              <a:defRPr/>
            </a:pPr>
            <a:r>
              <a:rPr lang="ru-RU" sz="3600" dirty="0" smtClean="0">
                <a:solidFill>
                  <a:srgbClr val="63121E"/>
                </a:solidFill>
                <a:latin typeface="Cambria" panose="02040503050406030204" pitchFamily="18" charset="0"/>
              </a:rPr>
              <a:t>Семинар-консультация для </a:t>
            </a:r>
            <a:r>
              <a:rPr lang="ru-RU" sz="3600" dirty="0">
                <a:solidFill>
                  <a:srgbClr val="63121E"/>
                </a:solidFill>
                <a:latin typeface="Cambria" panose="02040503050406030204" pitchFamily="18" charset="0"/>
              </a:rPr>
              <a:t>педагогов-психологов ОУ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0" y="2225675"/>
            <a:ext cx="20305141" cy="1736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-1" y="10469504"/>
            <a:ext cx="20305141" cy="3361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10266197"/>
            <a:ext cx="20104100" cy="36678"/>
          </a:xfrm>
          <a:prstGeom prst="line">
            <a:avLst/>
          </a:prstGeom>
          <a:ln w="381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832850" y="8169275"/>
            <a:ext cx="100520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Шмыга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 Елена Николаевна,</a:t>
            </a:r>
          </a:p>
          <a:p>
            <a:pPr algn="r"/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педагог-психолог МАОУ СОШ №54,</a:t>
            </a:r>
          </a:p>
          <a:p>
            <a:pPr algn="r"/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руководитель ПТГ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3869" y="6005481"/>
            <a:ext cx="1729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rgbClr val="63121E"/>
                </a:solidFill>
                <a:latin typeface="Cambria" panose="02040503050406030204" pitchFamily="18" charset="0"/>
              </a:rPr>
              <a:t>(по итогам работы ПТГ «Диагностический инструментарий педагога-психолога»)</a:t>
            </a:r>
          </a:p>
        </p:txBody>
      </p:sp>
    </p:spTree>
    <p:extLst>
      <p:ext uri="{BB962C8B-B14F-4D97-AF65-F5344CB8AC3E}">
        <p14:creationId xmlns:p14="http://schemas.microsoft.com/office/powerpoint/2010/main" val="8929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" y="1881052"/>
            <a:ext cx="19022116" cy="9067800"/>
          </a:xfrm>
          <a:prstGeom prst="rect">
            <a:avLst/>
          </a:prstGeom>
          <a:ln>
            <a:solidFill>
              <a:srgbClr val="960000"/>
            </a:solidFill>
          </a:ln>
        </p:spPr>
      </p:pic>
    </p:spTree>
    <p:extLst>
      <p:ext uri="{BB962C8B-B14F-4D97-AF65-F5344CB8AC3E}">
        <p14:creationId xmlns:p14="http://schemas.microsoft.com/office/powerpoint/2010/main" val="28615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56313"/>
          <a:stretch/>
        </p:blipFill>
        <p:spPr>
          <a:xfrm>
            <a:off x="146050" y="1869858"/>
            <a:ext cx="10092806" cy="709531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r="29182"/>
          <a:stretch/>
        </p:blipFill>
        <p:spPr>
          <a:xfrm>
            <a:off x="10966450" y="252005"/>
            <a:ext cx="8831267" cy="67285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r="54817" b="12140"/>
          <a:stretch/>
        </p:blipFill>
        <p:spPr>
          <a:xfrm>
            <a:off x="8222263" y="6291630"/>
            <a:ext cx="7484664" cy="46136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8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250" y="594995"/>
            <a:ext cx="15047864" cy="10007560"/>
          </a:xfrm>
          <a:prstGeom prst="rect">
            <a:avLst/>
          </a:prstGeom>
          <a:ln>
            <a:solidFill>
              <a:srgbClr val="960000"/>
            </a:solidFill>
          </a:ln>
        </p:spPr>
      </p:pic>
    </p:spTree>
    <p:extLst>
      <p:ext uri="{BB962C8B-B14F-4D97-AF65-F5344CB8AC3E}">
        <p14:creationId xmlns:p14="http://schemas.microsoft.com/office/powerpoint/2010/main" val="2251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65" y="242246"/>
            <a:ext cx="10031996" cy="10259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6925" y="3978275"/>
            <a:ext cx="9480011" cy="65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15249" y="-13944"/>
            <a:ext cx="1599775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 smtClean="0">
                <a:solidFill>
                  <a:srgbClr val="960000"/>
                </a:solidFill>
              </a:rPr>
              <a:t>«</a:t>
            </a:r>
            <a:r>
              <a:rPr lang="ru-RU" sz="4000" b="1" kern="0" dirty="0">
                <a:solidFill>
                  <a:srgbClr val="960000"/>
                </a:solidFill>
              </a:rPr>
              <a:t>Развитие основных психических функций</a:t>
            </a:r>
            <a:r>
              <a:rPr lang="ru-RU" sz="4000" b="1" kern="0" dirty="0" smtClean="0">
                <a:solidFill>
                  <a:srgbClr val="960000"/>
                </a:solidFill>
              </a:rPr>
              <a:t>» (6/3)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437343"/>
              </p:ext>
            </p:extLst>
          </p:nvPr>
        </p:nvGraphicFramePr>
        <p:xfrm>
          <a:off x="-1" y="1084557"/>
          <a:ext cx="20104101" cy="1020368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779266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9143999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4565651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366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sng" dirty="0" smtClean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effectLst/>
                        </a:rPr>
                        <a:t>Название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effectLst/>
                        </a:rPr>
                        <a:t>Описание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effectLst/>
                        </a:rPr>
                        <a:t>Источник /Наличие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113751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  </a:t>
                      </a:r>
                      <a:r>
                        <a:rPr lang="ru-RU" sz="3200" b="1" u="sng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Стандартные Прогрессивные матрицы </a:t>
                      </a:r>
                      <a:r>
                        <a:rPr lang="ru-RU" sz="3200" b="1" u="sng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Плюс 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Дж. </a:t>
                      </a:r>
                      <a:r>
                        <a:rPr lang="ru-RU" sz="32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Равена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Тест для исследования невербального интеллекта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sng" dirty="0" smtClean="0">
                          <a:effectLst/>
                        </a:rPr>
                        <a:t>Можно скачать: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 smtClean="0">
                          <a:effectLst/>
                          <a:hlinkClick r:id="rId3"/>
                        </a:rPr>
                        <a:t>https://</a:t>
                      </a:r>
                      <a:r>
                        <a:rPr lang="ru-RU" sz="1800" u="sng" dirty="0" smtClean="0">
                          <a:effectLst/>
                          <a:hlinkClick r:id="rId3"/>
                        </a:rPr>
                        <a:t>multiurok.ru/files/o-ie-gribova-t-</a:t>
                      </a:r>
                      <a:r>
                        <a:rPr lang="ru-RU" sz="4800" u="none" strike="noStrike" dirty="0" smtClean="0">
                          <a:effectLst/>
                        </a:rPr>
                        <a:t> </a:t>
                      </a:r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13025"/>
                  </a:ext>
                </a:extLst>
              </a:tr>
              <a:tr h="190848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2.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iPIPS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адаптированная российская версия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Позволяет оценить когнитивное (базовые навыки в чтении и математике) и </a:t>
                      </a:r>
                      <a:r>
                        <a:rPr lang="ru-RU" sz="3200" dirty="0" err="1">
                          <a:effectLst/>
                        </a:rPr>
                        <a:t>некогнитивное</a:t>
                      </a:r>
                      <a:r>
                        <a:rPr lang="ru-RU" sz="3200" dirty="0">
                          <a:effectLst/>
                        </a:rPr>
                        <a:t> (личностное, социальное, эмоциональное) развитие детей в начале школьного обучения.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Описание.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none" strike="noStrike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13751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r>
                        <a:rPr lang="ru-RU" sz="2000" u="none" strike="noStrike" dirty="0" smtClean="0">
                          <a:effectLst/>
                        </a:rPr>
                        <a:t>3.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Адаптированная версия </a:t>
                      </a:r>
                      <a:r>
                        <a:rPr lang="ru-RU" sz="32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iPIPS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учетом особых </a:t>
                      </a:r>
                      <a:r>
                        <a:rPr lang="ru-RU" sz="3200" b="1" u="sng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потребностей </a:t>
                      </a:r>
                      <a:r>
                        <a:rPr lang="ru-RU" sz="32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 с </a:t>
                      </a:r>
                      <a:r>
                        <a:rPr lang="ru-RU" sz="3200" b="1" u="sng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</a:t>
                      </a:r>
                      <a:endParaRPr lang="ru-RU" sz="3200" b="1" u="sng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Раздел, направленный на измерение когнитивных навыков (письмо, словарный запас, фонематический блок, представления о чтении, представления о математике</a:t>
                      </a:r>
                      <a:r>
                        <a:rPr lang="ru-RU" sz="3200" dirty="0" smtClean="0">
                          <a:effectLst/>
                        </a:rPr>
                        <a:t>).</a:t>
                      </a: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Описание.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  <a:tr h="99240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r>
                        <a:rPr lang="ru-RU" sz="2000" u="none" strike="noStrike" dirty="0" smtClean="0">
                          <a:effectLst/>
                        </a:rPr>
                        <a:t>4.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О.Е. Грибова. Технология организации логопедического обследования.</a:t>
                      </a:r>
                      <a:r>
                        <a:rPr lang="ru-RU" sz="1800" b="1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</a:t>
                      </a:r>
                      <a:endParaRPr lang="ru-RU" sz="2400" b="1" dirty="0">
                        <a:solidFill>
                          <a:srgbClr val="FFFF00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Коммуникативная сфера /речевая деятельность (отдельные компоненты языковой системы)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sng" dirty="0">
                          <a:effectLst/>
                        </a:rPr>
                        <a:t>Можно скачать: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endParaRPr lang="ru-RU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 smtClean="0">
                          <a:effectLst/>
                          <a:hlinkClick r:id="rId3"/>
                        </a:rPr>
                        <a:t>https</a:t>
                      </a:r>
                      <a:r>
                        <a:rPr lang="ru-RU" sz="1800" u="sng" dirty="0">
                          <a:effectLst/>
                          <a:hlinkClick r:id="rId3"/>
                        </a:rPr>
                        <a:t>://</a:t>
                      </a:r>
                      <a:r>
                        <a:rPr lang="ru-RU" sz="1800" u="sng" dirty="0" smtClean="0">
                          <a:effectLst/>
                          <a:hlinkClick r:id="rId3"/>
                        </a:rPr>
                        <a:t>multiurok.ru/files/o-ie-gribova-tiekhnologhiia-orghanizatsii-loghopie.html</a:t>
                      </a:r>
                      <a:r>
                        <a:rPr lang="ru-RU" sz="3200" u="none" strike="noStrike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3807262"/>
                  </a:ext>
                </a:extLst>
              </a:tr>
              <a:tr h="127386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r>
                        <a:rPr lang="ru-RU" sz="2000" u="none" strike="noStrike" dirty="0" smtClean="0">
                          <a:effectLst/>
                        </a:rPr>
                        <a:t>5.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А.В. Хаустов. Оценка коммуникативных навыков у детей с аутистическими нарушениями.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Коммуникативная сфера. (отдельные компоненты языковой системы)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sng" dirty="0">
                          <a:effectLst/>
                        </a:rPr>
                        <a:t>Можно скачать: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1800" u="sng" dirty="0">
                          <a:effectLst/>
                        </a:rPr>
                        <a:t>https://fgosovz24.ru/assets/files/usloviya-realizacii/metod-kopilka/haustov-a.v.-</a:t>
                      </a:r>
                      <a:r>
                        <a:rPr lang="ru-RU" sz="1800" u="sng" dirty="0" smtClean="0">
                          <a:effectLst/>
                        </a:rPr>
                        <a:t>formirovanie-navykov-rechevoj-kommunikacii-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013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9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организации логопедического обследования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27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О.Е. Грибова</a:t>
            </a:r>
            <a:endParaRPr sz="527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09990" y="7712804"/>
            <a:ext cx="4907845" cy="313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МАОУ СОШ №28 г.Томска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Н.М. Южанина,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Э.П. </a:t>
            </a:r>
            <a:r>
              <a:rPr lang="ru-RU" sz="3957" b="1" dirty="0" err="1">
                <a:latin typeface="Times New Roman" pitchFamily="18" charset="0"/>
                <a:cs typeface="Times New Roman" pitchFamily="18" charset="0"/>
              </a:rPr>
              <a:t>Аветисян</a:t>
            </a:r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педагоги-психологи</a:t>
            </a:r>
          </a:p>
        </p:txBody>
      </p:sp>
    </p:spTree>
    <p:extLst>
      <p:ext uri="{BB962C8B-B14F-4D97-AF65-F5344CB8AC3E}">
        <p14:creationId xmlns:p14="http://schemas.microsoft.com/office/powerpoint/2010/main" val="2332080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0"/>
            <a:ext cx="18364840" cy="28497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логопедической диагностики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4862" y="5316335"/>
            <a:ext cx="184731" cy="701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957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32050" y="3673475"/>
            <a:ext cx="15990076" cy="6182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915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ориентировочный,</a:t>
            </a:r>
          </a:p>
          <a:p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диагностический,</a:t>
            </a:r>
          </a:p>
          <a:p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аналитический,</a:t>
            </a:r>
          </a:p>
          <a:p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прогностический,</a:t>
            </a:r>
          </a:p>
          <a:p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информирование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79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Ориентировочный этап: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1746250" y="2171688"/>
            <a:ext cx="17145000" cy="740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5277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5277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915" b="1" dirty="0" smtClean="0"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анамнестических данных;</a:t>
            </a:r>
            <a:br>
              <a:rPr lang="ru-RU" sz="7915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выяснение запроса родителей;</a:t>
            </a:r>
            <a:br>
              <a:rPr lang="ru-RU" sz="7915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выявление предварительных данных об индивидуальных особенностях ребенка</a:t>
            </a:r>
            <a:r>
              <a:rPr lang="ru-RU" sz="7915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5277" b="1" dirty="0"/>
          </a:p>
        </p:txBody>
      </p:sp>
    </p:spTree>
    <p:extLst>
      <p:ext uri="{BB962C8B-B14F-4D97-AF65-F5344CB8AC3E}">
        <p14:creationId xmlns:p14="http://schemas.microsoft.com/office/powerpoint/2010/main" val="158722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97"/>
            <a:ext cx="18093690" cy="1507808"/>
          </a:xfrm>
        </p:spPr>
        <p:txBody>
          <a:bodyPr>
            <a:normAutofit fontScale="90000"/>
          </a:bodyPr>
          <a:lstStyle/>
          <a:p>
            <a:r>
              <a:rPr lang="en-US" sz="28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/-</a:t>
            </a:r>
            <a:r>
              <a:rPr lang="ru-RU" sz="79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9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2850" y="1311275"/>
            <a:ext cx="17886046" cy="7603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Диагностический этап:</a:t>
            </a:r>
            <a:endParaRPr lang="ru-RU" sz="6156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какие языковые средства сформированы к моменту обследования;</a:t>
            </a:r>
            <a:br>
              <a:rPr lang="ru-RU" sz="6156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- какие языковые средства не сформированы к моменту обследования;</a:t>
            </a:r>
            <a:br>
              <a:rPr lang="ru-RU" sz="6156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- характер </a:t>
            </a:r>
            <a:r>
              <a:rPr lang="ru-RU" sz="6156" b="1" dirty="0" err="1">
                <a:latin typeface="Times New Roman" pitchFamily="18" charset="0"/>
                <a:cs typeface="Times New Roman" pitchFamily="18" charset="0"/>
              </a:rPr>
              <a:t>несформированности</a:t>
            </a: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 языковых средств</a:t>
            </a:r>
            <a:r>
              <a:rPr lang="ru-RU" sz="6156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156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439944" y="1012137"/>
            <a:ext cx="16687799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915" b="1" dirty="0">
                <a:latin typeface="Times New Roman" pitchFamily="18" charset="0"/>
                <a:cs typeface="Times New Roman" pitchFamily="18" charset="0"/>
              </a:rPr>
              <a:t>Аналитический этап: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7915" dirty="0">
                <a:latin typeface="Times New Roman" pitchFamily="18" charset="0"/>
                <a:cs typeface="Times New Roman" pitchFamily="18" charset="0"/>
              </a:rPr>
              <a:t> - интерпретация полученных данных</a:t>
            </a:r>
          </a:p>
          <a:p>
            <a:r>
              <a:rPr lang="ru-RU" sz="7915" dirty="0">
                <a:latin typeface="Times New Roman" pitchFamily="18" charset="0"/>
                <a:cs typeface="Times New Roman" pitchFamily="18" charset="0"/>
              </a:rPr>
              <a:t>- заполнение речевых карт </a:t>
            </a:r>
            <a:endParaRPr lang="ru-RU" sz="7915" dirty="0"/>
          </a:p>
        </p:txBody>
      </p:sp>
    </p:spTree>
    <p:extLst>
      <p:ext uri="{BB962C8B-B14F-4D97-AF65-F5344CB8AC3E}">
        <p14:creationId xmlns:p14="http://schemas.microsoft.com/office/powerpoint/2010/main" val="14402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lob:https://web.telegram.org/24df83d2-7aa0-4b2b-85a6-ea4c8c79e9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1113" y="-17463"/>
            <a:ext cx="20104101" cy="11432613"/>
            <a:chOff x="-11113" y="-17463"/>
            <a:chExt cx="20104101" cy="1143261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-11113" y="-17463"/>
              <a:ext cx="20104101" cy="11432613"/>
            </a:xfrm>
            <a:prstGeom prst="rect">
              <a:avLst/>
            </a:prstGeom>
            <a:solidFill>
              <a:srgbClr val="6E0512"/>
            </a:solidFill>
            <a:ln w="28575">
              <a:noFill/>
            </a:ln>
          </p:spPr>
        </p:pic>
        <p:sp>
          <p:nvSpPr>
            <p:cNvPr id="22" name="object 2"/>
            <p:cNvSpPr/>
            <p:nvPr/>
          </p:nvSpPr>
          <p:spPr>
            <a:xfrm>
              <a:off x="28745" y="10836275"/>
              <a:ext cx="20064243" cy="536672"/>
            </a:xfrm>
            <a:prstGeom prst="rect">
              <a:avLst/>
            </a:prstGeom>
            <a:solidFill>
              <a:srgbClr val="6E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Блок-схема: карточка 8"/>
          <p:cNvSpPr/>
          <p:nvPr/>
        </p:nvSpPr>
        <p:spPr>
          <a:xfrm rot="10800000">
            <a:off x="646502" y="2804724"/>
            <a:ext cx="7506275" cy="7574350"/>
          </a:xfrm>
          <a:prstGeom prst="flowChartPunchedCar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6625C"/>
              </a:solidFill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1955745" y="1687848"/>
            <a:ext cx="4887787" cy="8066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kern="0" dirty="0" smtClean="0">
                <a:solidFill>
                  <a:srgbClr val="960000"/>
                </a:solidFill>
              </a:rPr>
              <a:t>Трудовые функции					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1" name="Объект 6"/>
          <p:cNvSpPr txBox="1">
            <a:spLocks/>
          </p:cNvSpPr>
          <p:nvPr/>
        </p:nvSpPr>
        <p:spPr>
          <a:xfrm>
            <a:off x="3879850" y="29941"/>
            <a:ext cx="15491413" cy="45276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kern="0" dirty="0" smtClean="0">
                <a:solidFill>
                  <a:srgbClr val="960000"/>
                </a:solidFill>
              </a:rPr>
              <a:t>Профессиональный стандарт </a:t>
            </a:r>
          </a:p>
          <a:p>
            <a:pPr algn="ctr"/>
            <a:r>
              <a:rPr lang="ru-RU" sz="4800" b="1" kern="0" dirty="0" smtClean="0">
                <a:solidFill>
                  <a:srgbClr val="960000"/>
                </a:solidFill>
              </a:rPr>
              <a:t>«Педагог-психолог (психолог в сфере образования)»</a:t>
            </a:r>
            <a:endParaRPr lang="ru-RU" sz="4800" b="1" kern="0" dirty="0">
              <a:solidFill>
                <a:srgbClr val="960000"/>
              </a:solidFill>
            </a:endParaRPr>
          </a:p>
        </p:txBody>
      </p:sp>
      <p:sp>
        <p:nvSpPr>
          <p:cNvPr id="12" name="Объект 7"/>
          <p:cNvSpPr txBox="1">
            <a:spLocks/>
          </p:cNvSpPr>
          <p:nvPr/>
        </p:nvSpPr>
        <p:spPr>
          <a:xfrm>
            <a:off x="9729253" y="2635851"/>
            <a:ext cx="10058400" cy="747131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kern="0" dirty="0" smtClean="0">
                <a:solidFill>
                  <a:srgbClr val="6E0512"/>
                </a:solidFill>
              </a:rPr>
              <a:t>Психологическая диагностика </a:t>
            </a:r>
            <a:r>
              <a:rPr lang="ru-RU" sz="2400" kern="0" dirty="0" smtClean="0">
                <a:solidFill>
                  <a:srgbClr val="6E0512"/>
                </a:solidFill>
              </a:rPr>
              <a:t>с использованием современных образовательных технологий, включая информационные образовательные Ресурсы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kern="0" dirty="0" err="1" smtClean="0">
                <a:solidFill>
                  <a:srgbClr val="6E0512"/>
                </a:solidFill>
              </a:rPr>
              <a:t>Скрининговые</a:t>
            </a:r>
            <a:r>
              <a:rPr lang="ru-RU" sz="2400" b="1" kern="0" dirty="0" smtClean="0">
                <a:solidFill>
                  <a:srgbClr val="6E0512"/>
                </a:solidFill>
              </a:rPr>
              <a:t> обследования </a:t>
            </a:r>
            <a:r>
              <a:rPr lang="ru-RU" sz="2400" kern="0" dirty="0" smtClean="0">
                <a:solidFill>
                  <a:srgbClr val="6E0512"/>
                </a:solidFill>
              </a:rPr>
              <a:t>(мониторинг) с целью анализа динамики психического развития, определение лиц, нуждающихся в психологической помощи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kern="0" dirty="0" smtClean="0">
                <a:solidFill>
                  <a:srgbClr val="6E0512"/>
                </a:solidFill>
              </a:rPr>
              <a:t>Составление</a:t>
            </a:r>
            <a:r>
              <a:rPr lang="ru-RU" sz="2400" kern="0" dirty="0" smtClean="0">
                <a:solidFill>
                  <a:srgbClr val="6E0512"/>
                </a:solidFill>
              </a:rPr>
              <a:t> психолого-педагогических </a:t>
            </a:r>
            <a:r>
              <a:rPr lang="ru-RU" sz="2400" b="1" kern="0" dirty="0" smtClean="0">
                <a:solidFill>
                  <a:srgbClr val="6E0512"/>
                </a:solidFill>
              </a:rPr>
              <a:t>заключений по результатам диагностического обследования </a:t>
            </a:r>
            <a:r>
              <a:rPr lang="ru-RU" sz="2400" kern="0" dirty="0" smtClean="0">
                <a:solidFill>
                  <a:srgbClr val="6E0512"/>
                </a:solidFill>
              </a:rPr>
              <a:t>с целью ориентации педагогов, преподавателей, администрации образовательных организаций и родителей (законных представителей) в проблемах личностного и социального развития обучающихся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kern="0" dirty="0" smtClean="0">
                <a:solidFill>
                  <a:srgbClr val="6E0512"/>
                </a:solidFill>
              </a:rPr>
              <a:t>Определение </a:t>
            </a:r>
            <a:r>
              <a:rPr lang="ru-RU" sz="2400" b="1" kern="0" dirty="0" smtClean="0">
                <a:solidFill>
                  <a:srgbClr val="6E0512"/>
                </a:solidFill>
              </a:rPr>
              <a:t>степени нарушений в психическом, личностном и социальном развитии </a:t>
            </a:r>
            <a:r>
              <a:rPr lang="ru-RU" sz="2400" kern="0" dirty="0" smtClean="0">
                <a:solidFill>
                  <a:srgbClr val="6E0512"/>
                </a:solidFill>
              </a:rPr>
              <a:t>детей и обучающихся, участие в работе психолого-медико-педагогических комиссий и консилиумов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kern="0" dirty="0" smtClean="0">
                <a:solidFill>
                  <a:srgbClr val="6E0512"/>
                </a:solidFill>
              </a:rPr>
              <a:t>Изучение интересов, склонностей, способностей </a:t>
            </a:r>
            <a:r>
              <a:rPr lang="ru-RU" sz="2400" kern="0" dirty="0" smtClean="0">
                <a:solidFill>
                  <a:srgbClr val="6E0512"/>
                </a:solidFill>
              </a:rPr>
              <a:t>детей и обучающихся, предпосылок одаренности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kern="0" dirty="0" smtClean="0">
                <a:solidFill>
                  <a:srgbClr val="6E0512"/>
                </a:solidFill>
              </a:rPr>
              <a:t>Осуществление с целью помощи в </a:t>
            </a:r>
            <a:r>
              <a:rPr lang="ru-RU" sz="2400" b="1" kern="0" dirty="0" smtClean="0">
                <a:solidFill>
                  <a:srgbClr val="6E0512"/>
                </a:solidFill>
              </a:rPr>
              <a:t>профориентации</a:t>
            </a:r>
            <a:r>
              <a:rPr lang="ru-RU" sz="2400" kern="0" dirty="0" smtClean="0">
                <a:solidFill>
                  <a:srgbClr val="6E0512"/>
                </a:solidFill>
              </a:rPr>
              <a:t> комплекса диагностических мероприятий по </a:t>
            </a:r>
            <a:r>
              <a:rPr lang="ru-RU" sz="2400" b="1" kern="0" dirty="0" smtClean="0">
                <a:solidFill>
                  <a:srgbClr val="6E0512"/>
                </a:solidFill>
              </a:rPr>
              <a:t>изучению способностей, склонностей, направленности и мотивации, личностных, характерологических и прочих особенностей </a:t>
            </a:r>
            <a:r>
              <a:rPr lang="ru-RU" sz="2400" kern="0" dirty="0" smtClean="0">
                <a:solidFill>
                  <a:srgbClr val="6E0512"/>
                </a:solidFill>
              </a:rPr>
              <a:t>в соответствии с федеральными государственными образовательными стандартами общего образования соответствующего уровня</a:t>
            </a:r>
            <a:endParaRPr lang="ru-RU" sz="2400" kern="0" dirty="0">
              <a:solidFill>
                <a:srgbClr val="6E0512"/>
              </a:solidFill>
            </a:endParaRPr>
          </a:p>
        </p:txBody>
      </p:sp>
      <p:sp>
        <p:nvSpPr>
          <p:cNvPr id="13" name="Объект 7"/>
          <p:cNvSpPr txBox="1">
            <a:spLocks/>
          </p:cNvSpPr>
          <p:nvPr/>
        </p:nvSpPr>
        <p:spPr>
          <a:xfrm>
            <a:off x="1086504" y="2285998"/>
            <a:ext cx="4447786" cy="358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4" name="Объект 7"/>
          <p:cNvSpPr txBox="1">
            <a:spLocks/>
          </p:cNvSpPr>
          <p:nvPr/>
        </p:nvSpPr>
        <p:spPr>
          <a:xfrm>
            <a:off x="1008739" y="3172489"/>
            <a:ext cx="6781800" cy="477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6E0512"/>
                </a:solidFill>
              </a:rPr>
              <a:t>А/05.7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ru-RU" sz="3200" b="1" dirty="0" smtClean="0">
                <a:solidFill>
                  <a:srgbClr val="6E0512"/>
                </a:solidFill>
              </a:rPr>
              <a:t>Психологическая диагностика детей и обучающихся</a:t>
            </a:r>
          </a:p>
          <a:p>
            <a:r>
              <a:rPr lang="ru-RU" sz="3200" b="1" dirty="0" smtClean="0">
                <a:solidFill>
                  <a:srgbClr val="6E0512"/>
                </a:solidFill>
              </a:rPr>
              <a:t>В/05.7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6E0512"/>
                </a:solidFill>
              </a:rPr>
              <a:t>Психологическая </a:t>
            </a:r>
            <a:r>
              <a:rPr lang="ru-RU" sz="3200" b="1" dirty="0">
                <a:solidFill>
                  <a:srgbClr val="6E0512"/>
                </a:solidFill>
              </a:rPr>
              <a:t>диагностика особенностей лиц с ограниченными возможностями здоровья, обучающихся, испытывающих трудности в освоении основных общеобразовательных программ, развитии и социальной адаптации, в том числе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642850" y="1758082"/>
            <a:ext cx="45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0" dirty="0">
                <a:solidFill>
                  <a:srgbClr val="960000"/>
                </a:solidFill>
                <a:latin typeface="+mj-lt"/>
                <a:ea typeface="+mj-ea"/>
                <a:cs typeface="+mj-cs"/>
              </a:rPr>
              <a:t>Трудовые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38296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517650" y="777875"/>
            <a:ext cx="16764000" cy="6520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794" b="1" dirty="0">
                <a:latin typeface="Times New Roman" pitchFamily="18" charset="0"/>
                <a:cs typeface="Times New Roman" pitchFamily="18" charset="0"/>
              </a:rPr>
              <a:t>Прогностический этап</a:t>
            </a:r>
          </a:p>
          <a:p>
            <a:endParaRPr lang="ru-RU" sz="3957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5277" dirty="0">
                <a:latin typeface="Times New Roman" pitchFamily="18" charset="0"/>
                <a:cs typeface="Times New Roman" pitchFamily="18" charset="0"/>
              </a:rPr>
              <a:t> - прогноз дальнейшего развития ребенка </a:t>
            </a:r>
          </a:p>
          <a:p>
            <a:r>
              <a:rPr lang="ru-RU" sz="5277" dirty="0">
                <a:latin typeface="Times New Roman" pitchFamily="18" charset="0"/>
                <a:cs typeface="Times New Roman" pitchFamily="18" charset="0"/>
              </a:rPr>
              <a:t>- основные направления коррекционной работы </a:t>
            </a:r>
          </a:p>
          <a:p>
            <a:r>
              <a:rPr lang="ru-RU" sz="5277" dirty="0">
                <a:latin typeface="Times New Roman" pitchFamily="18" charset="0"/>
                <a:cs typeface="Times New Roman" pitchFamily="18" charset="0"/>
              </a:rPr>
              <a:t>- вопрос об индивидуальном образовательно-коррекционном маршруте.</a:t>
            </a:r>
            <a:endParaRPr lang="ru-RU" sz="5277" dirty="0"/>
          </a:p>
        </p:txBody>
      </p:sp>
    </p:spTree>
    <p:extLst>
      <p:ext uri="{BB962C8B-B14F-4D97-AF65-F5344CB8AC3E}">
        <p14:creationId xmlns:p14="http://schemas.microsoft.com/office/powerpoint/2010/main" val="5383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3114627" y="169065"/>
            <a:ext cx="12823725" cy="225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36" b="1" dirty="0">
                <a:latin typeface="Times New Roman" pitchFamily="18" charset="0"/>
                <a:cs typeface="Times New Roman" pitchFamily="18" charset="0"/>
              </a:rPr>
              <a:t>Информирование родителей</a:t>
            </a:r>
          </a:p>
          <a:p>
            <a:r>
              <a:rPr lang="ru-RU" sz="7036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7036" b="1" dirty="0"/>
          </a:p>
        </p:txBody>
      </p:sp>
      <p:pic>
        <p:nvPicPr>
          <p:cNvPr id="13314" name="Picture 2" descr="https://avatars.mds.yandex.net/i?id=e68df4935f55fa6b26254538c60eb1e5508e71e8-9461059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936" y="3121595"/>
            <a:ext cx="10031108" cy="6701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3054" y="314486"/>
            <a:ext cx="8850667" cy="105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0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3194051" y="2488323"/>
            <a:ext cx="5105400" cy="2934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Восприятие</a:t>
            </a:r>
          </a:p>
          <a:p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"Нелепицы"</a:t>
            </a:r>
          </a:p>
          <a:p>
            <a:pPr>
              <a:spcAft>
                <a:spcPts val="1759"/>
              </a:spcAft>
            </a:pPr>
            <a:endParaRPr lang="ru-RU" sz="6156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нелепиц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4381" y="773515"/>
            <a:ext cx="7141144" cy="929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4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755650" y="3544384"/>
            <a:ext cx="6016068" cy="3881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 smtClean="0">
                <a:latin typeface="Times New Roman" pitchFamily="18" charset="0"/>
                <a:cs typeface="Times New Roman" pitchFamily="18" charset="0"/>
              </a:rPr>
              <a:t>Внимание</a:t>
            </a:r>
          </a:p>
          <a:p>
            <a:pPr algn="ctr"/>
            <a:r>
              <a:rPr lang="ru-RU" sz="6156" b="1" dirty="0" smtClean="0">
                <a:latin typeface="Times New Roman" pitchFamily="18" charset="0"/>
                <a:cs typeface="Times New Roman" pitchFamily="18" charset="0"/>
              </a:rPr>
              <a:t>«Методика «Корректурная проба»</a:t>
            </a:r>
            <a:endParaRPr lang="ru-RU" sz="6156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ds02.infourok.ru/uploads/ex/094d/0005c224-c120ada6/img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3650" y="777875"/>
            <a:ext cx="11897032" cy="9414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62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908050" y="414545"/>
            <a:ext cx="17526000" cy="1024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Память</a:t>
            </a:r>
          </a:p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Слуховая механическая память. Диагностика «Запомни числа»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ИНСТРУКЦИЯ: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Сейчас вам будут прочитаны 12 чисел. Вы должны внимательно слушать и стараться запомнить все числа. По сигналу числа надо записать в любом порядке на листочке. Затем в течение 30 секунд эти числа прочитываются испытуемым.</a:t>
            </a:r>
          </a:p>
          <a:p>
            <a:pPr>
              <a:buNone/>
            </a:pPr>
            <a:endParaRPr lang="ru-RU" sz="3957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57" dirty="0" smtClean="0">
                <a:latin typeface="Times New Roman" pitchFamily="18" charset="0"/>
                <a:cs typeface="Times New Roman" pitchFamily="18" charset="0"/>
              </a:rPr>
              <a:t>Набор 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чисел: 16 78 53 23 36 14 43 31 87 92 59 64</a:t>
            </a:r>
          </a:p>
          <a:p>
            <a:pPr>
              <a:buNone/>
            </a:pPr>
            <a:endParaRPr lang="ru-RU" sz="3957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57" dirty="0" smtClean="0"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полученных данных: подсчитывается число верно воспроизведенных чисел. Если 7 чисел воспроизведено правильно, то это свидетельствует о хорошей механической слуховой памяти.</a:t>
            </a:r>
          </a:p>
          <a:p>
            <a:pPr>
              <a:spcAft>
                <a:spcPts val="1759"/>
              </a:spcAft>
            </a:pPr>
            <a:endParaRPr lang="ru-RU" sz="3957" dirty="0"/>
          </a:p>
        </p:txBody>
      </p:sp>
    </p:spTree>
    <p:extLst>
      <p:ext uri="{BB962C8B-B14F-4D97-AF65-F5344CB8AC3E}">
        <p14:creationId xmlns:p14="http://schemas.microsoft.com/office/powerpoint/2010/main" val="2566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593850" y="0"/>
            <a:ext cx="17145000" cy="11459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Мышление</a:t>
            </a:r>
          </a:p>
          <a:p>
            <a:pPr algn="ctr">
              <a:buNone/>
            </a:pP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(мыслительные операции)</a:t>
            </a:r>
          </a:p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Методика "Исключение лишнего" </a:t>
            </a:r>
          </a:p>
          <a:p>
            <a:pPr algn="ctr">
              <a:buNone/>
            </a:pPr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Цель: изучение способности к обобщению. </a:t>
            </a:r>
          </a:p>
          <a:p>
            <a:pPr algn="ctr">
              <a:buNone/>
            </a:pPr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Оборудование: листок с двенадцатью рядами слов типа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: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1.Лампа,фонарь,солнце,свеча.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2.Сапоги,ботинки,шнурки,валенки.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3.Собака,лошадь,корова,лось.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4.Стол,стул,пол,кровать.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5.Сладкий,горький,кислый,горячий.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6.Очки,глаза,нос,уши.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7.Тактор,комбайн,машина,сани.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8.Москва,Киев,Волга,Минск.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9.Шум,свист,гром,град.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10.Суп,кисель,кастрюля,картошка.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11.Береза,сосна,дуб,роза. 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12.Абрикос,персик,помидор,апельсин.</a:t>
            </a:r>
            <a:endParaRPr lang="ru-RU" sz="3957" dirty="0"/>
          </a:p>
        </p:txBody>
      </p:sp>
    </p:spTree>
    <p:extLst>
      <p:ext uri="{BB962C8B-B14F-4D97-AF65-F5344CB8AC3E}">
        <p14:creationId xmlns:p14="http://schemas.microsoft.com/office/powerpoint/2010/main" val="5462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222250" y="2166336"/>
            <a:ext cx="9024103" cy="5234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Произвольность деятельности</a:t>
            </a:r>
          </a:p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Методика «Диктант» (Л.А. </a:t>
            </a:r>
            <a:r>
              <a:rPr lang="ru-RU" sz="6156" b="1" dirty="0" err="1"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, Л.И. </a:t>
            </a:r>
            <a:r>
              <a:rPr lang="ru-RU" sz="6156" b="1" dirty="0" err="1">
                <a:latin typeface="Times New Roman" pitchFamily="18" charset="0"/>
                <a:cs typeface="Times New Roman" pitchFamily="18" charset="0"/>
              </a:rPr>
              <a:t>Цеханская</a:t>
            </a: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endParaRPr lang="ru-RU" sz="263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hello_html_668e64f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5268" y="1553061"/>
            <a:ext cx="9263628" cy="646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57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060450" y="3938937"/>
            <a:ext cx="7757562" cy="306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Самооценка</a:t>
            </a:r>
          </a:p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Методика "Лесенка"</a:t>
            </a:r>
          </a:p>
          <a:p>
            <a:pPr algn="ctr">
              <a:buNone/>
            </a:pPr>
            <a:endParaRPr lang="ru-RU" sz="7036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m.studexpo.ru/imag_/174/12778/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3450" y="1380100"/>
            <a:ext cx="8773331" cy="8187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5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527050" y="2327425"/>
            <a:ext cx="8074197" cy="712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Мотивация</a:t>
            </a:r>
          </a:p>
          <a:p>
            <a:pPr algn="ctr">
              <a:buNone/>
            </a:pP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Анкета для </a:t>
            </a:r>
          </a:p>
          <a:p>
            <a:pPr algn="ctr">
              <a:buNone/>
            </a:pP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оценки уровня школьной мотивации (1-4 </a:t>
            </a:r>
            <a:r>
              <a:rPr lang="ru-RU" sz="6156" b="1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ctr">
              <a:buNone/>
            </a:pPr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(методика Н. Г. </a:t>
            </a:r>
            <a:r>
              <a:rPr lang="ru-RU" sz="6156" b="1" dirty="0" err="1">
                <a:latin typeface="Times New Roman" pitchFamily="18" charset="0"/>
                <a:cs typeface="Times New Roman" pitchFamily="18" charset="0"/>
              </a:rPr>
              <a:t>Лускановой</a:t>
            </a:r>
            <a:r>
              <a:rPr lang="ru-RU" sz="4397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endParaRPr lang="ru-RU" sz="263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thepresentation.ru/img/thumbs/4b58d5de28748707c43a37c0816ce696-800x.jpg"/>
          <p:cNvPicPr>
            <a:picLocks noChangeAspect="1" noChangeArrowheads="1"/>
          </p:cNvPicPr>
          <p:nvPr/>
        </p:nvPicPr>
        <p:blipFill rotWithShape="1">
          <a:blip r:embed="rId2"/>
          <a:srcRect l="11271" t="3336" r="3343" b="12302"/>
          <a:stretch/>
        </p:blipFill>
        <p:spPr bwMode="auto">
          <a:xfrm>
            <a:off x="8601247" y="1311275"/>
            <a:ext cx="11277599" cy="8356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3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78"/>
            <a:ext cx="20104100" cy="114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898650" y="777875"/>
            <a:ext cx="15925800" cy="949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156" b="1" dirty="0">
                <a:latin typeface="Times New Roman" pitchFamily="18" charset="0"/>
                <a:cs typeface="Times New Roman" pitchFamily="18" charset="0"/>
              </a:rPr>
              <a:t>Обследование оптико-пространственных представлений</a:t>
            </a:r>
          </a:p>
          <a:p>
            <a:endParaRPr lang="ru-RU" sz="5277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1– исследование понимания схемы тела,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2 – исследование ориентировки на листе бумаги,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3– исследование понимания пространственных взаимоотношений между двумя предметами,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4– исследование понимания своего положения по отношению к окружающим предметам,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5 – графический диктант.</a:t>
            </a:r>
          </a:p>
          <a:p>
            <a:pPr>
              <a:buNone/>
            </a:pPr>
            <a:endParaRPr lang="ru-RU" sz="3957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57" dirty="0" smtClean="0">
                <a:latin typeface="Times New Roman" pitchFamily="18" charset="0"/>
                <a:cs typeface="Times New Roman" pitchFamily="18" charset="0"/>
              </a:rPr>
              <a:t>Можно 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использовать методики Б.Д </a:t>
            </a:r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Эльконина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, А.В. Семенович, Семаго Н.Я., Семаго М.М, О.В.Елецкой, Н.Ю. Горбачевской, И.Н. Агафоновой.</a:t>
            </a:r>
          </a:p>
          <a:p>
            <a:pPr algn="ctr">
              <a:buNone/>
            </a:pPr>
            <a:endParaRPr lang="ru-RU" sz="395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36360" y="-4360202"/>
            <a:ext cx="18839793" cy="2018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endParaRPr lang="ru-RU" sz="3957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Оптико-пространственный </a:t>
            </a:r>
            <a:r>
              <a:rPr lang="ru-RU" sz="3957" b="1" dirty="0" err="1">
                <a:latin typeface="Times New Roman" pitchFamily="18" charset="0"/>
                <a:cs typeface="Times New Roman" pitchFamily="18" charset="0"/>
              </a:rPr>
              <a:t>гнозис</a:t>
            </a:r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1) Ориентировка в схеме тела: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а) нахождение и показ правых и левых частей собственного тела;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б) выполнение проб </a:t>
            </a:r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Хэда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(«показать правой рукой левое ухо, закрыть левой рукой правый глаз»);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в) нахождение и показ правых и левых частей тела человека, сидящего напротив.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2) Ориентировка в окружающем пространстве: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а) указать рукой относительно собственного тела направления: вверху, внизу; спереди, сзади; справа, слева;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б) указать рукой направление относительно человека, стоящего впереди лицом к испытуемому («Представь, что ты стоишь на моем месте. Подумай и укажи рукой на место от меня сверху, снизу, спереди, сзади, слева, справа».)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3) Ориентировка на плоскости (листе бумаги):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а) показать, что расположено вверху и внизу от центральной фигуры, а что справа и слева от нее;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б) назвать место расположения предметов по отношению к центральной фигуре («Где находится солнце?» (вверху от самолета, слева от него);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в) нарисовать геометрические фигуры в указанном положении на листе: посередине, справа вверху, слева вверху, справа внизу, слева внизу; </a:t>
            </a:r>
          </a:p>
          <a:p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4) Определение </a:t>
            </a:r>
            <a:r>
              <a:rPr lang="ru-RU" sz="3957" b="1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3957" b="1" dirty="0">
                <a:latin typeface="Times New Roman" pitchFamily="18" charset="0"/>
                <a:cs typeface="Times New Roman" pitchFamily="18" charset="0"/>
              </a:rPr>
              <a:t> пространственных представлений: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а) различение в </a:t>
            </a:r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импрессивной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речи следующих предлогов: на, над, под, в, к, за, с, из, из-под, из-за, через, около, между, перед и др. «Покажи на сюжетной картинке, кто в клетке, кто перед клеткой?…»; 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б) употребление в экспрессивной речи перечисленных выше предлогов «Посмотри на картинку и скажи, где находится кукла, куда забралась кошка, откуда она вылезла?». </a:t>
            </a:r>
          </a:p>
          <a:p>
            <a:pPr algn="ctr">
              <a:buNone/>
            </a:pPr>
            <a:endParaRPr lang="ru-RU" sz="395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711312" y="342729"/>
            <a:ext cx="19392788" cy="942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77" b="1" dirty="0">
                <a:latin typeface="Times New Roman" pitchFamily="18" charset="0"/>
                <a:cs typeface="Times New Roman" pitchFamily="18" charset="0"/>
              </a:rPr>
              <a:t>Оптико-пространственный </a:t>
            </a:r>
            <a:r>
              <a:rPr lang="ru-RU" sz="5277" b="1" dirty="0" err="1">
                <a:latin typeface="Times New Roman" pitchFamily="18" charset="0"/>
                <a:cs typeface="Times New Roman" pitchFamily="18" charset="0"/>
              </a:rPr>
              <a:t>праксис</a:t>
            </a:r>
            <a:endParaRPr lang="ru-RU" sz="5277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а) Копирование точек (тест </a:t>
            </a:r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Керна-Ирасека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«Определение школьной зрелости» Ребенку предлагается скопировать 10 точек, расположенных одна от другой на равном расстоянии по горизонтали и вертикали; 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б) воспроизведение по памяти различного расположения геометрических фигур; 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в) изображение предъявленной фигуры по представлению; Ребенку показывается нарисованная фигура, которую необходимо сначала запомнить, а затем нарисовать на листе бумаги; 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г) составление фигур из палочек по памяти; Перед ребенком выкладывается фигура из палочек, которую ему необходимо запомнить, а потом воспроизвести. </a:t>
            </a:r>
          </a:p>
          <a:p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) конструирование букв печатного шрифта; Ребенку необходимо составить буквы Н, И, Р, У из элементов букв, вырезанных из картона. 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е) </a:t>
            </a:r>
            <a:r>
              <a:rPr lang="ru-RU" sz="3957" dirty="0" err="1">
                <a:latin typeface="Times New Roman" pitchFamily="18" charset="0"/>
                <a:cs typeface="Times New Roman" pitchFamily="18" charset="0"/>
              </a:rPr>
              <a:t>реконструирование</a:t>
            </a: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букв печатного шрифта; Ребенку необходимо переделать букву О в С, Р в Ы, Н в И, Х в У (буквы выложены из отдельных элементов)</a:t>
            </a:r>
          </a:p>
          <a:p>
            <a:pPr algn="ctr">
              <a:buNone/>
            </a:pPr>
            <a:endParaRPr lang="ru-RU" sz="395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977853" y="905149"/>
            <a:ext cx="15831759" cy="855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18" b="1" dirty="0">
                <a:latin typeface="Times New Roman" pitchFamily="18" charset="0"/>
                <a:cs typeface="Times New Roman" pitchFamily="18" charset="0"/>
              </a:rPr>
              <a:t>ДИАГНОСТИКА УРОВНЯ РАЗВИТИЯ ГРАФОМОТОРНЫХ НАВЫКОВ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у учащихся начальной школы</a:t>
            </a:r>
          </a:p>
          <a:p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Обследование школьников, страдающих нарушениями письма, которое включает: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Серия I.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Обследование возможностей обводки.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 Серия II.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Обследование возможностей штриховки.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Серия III.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Обследование возможности копирования.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Серия IV.</a:t>
            </a:r>
            <a:br>
              <a:rPr lang="ru-RU" sz="3957" dirty="0">
                <a:latin typeface="Times New Roman" pitchFamily="18" charset="0"/>
                <a:cs typeface="Times New Roman" pitchFamily="18" charset="0"/>
              </a:rPr>
            </a:b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Обследование самостоятельного рисования.</a:t>
            </a:r>
          </a:p>
          <a:p>
            <a:pPr>
              <a:buNone/>
            </a:pPr>
            <a:r>
              <a:rPr lang="ru-RU" sz="3957" dirty="0"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395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графомоторных</a:t>
            </a:r>
            <a:r>
              <a:rPr lang="ru-RU" sz="39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 в процессе письма под диктовку (букв, слогов, слов, текста) и списывание</a:t>
            </a:r>
          </a:p>
        </p:txBody>
      </p:sp>
    </p:spTree>
    <p:extLst>
      <p:ext uri="{BB962C8B-B14F-4D97-AF65-F5344CB8AC3E}">
        <p14:creationId xmlns:p14="http://schemas.microsoft.com/office/powerpoint/2010/main" val="12684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683B0C-0C44-8E0A-5415-F062E32E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1BA84B5-72FE-019B-D780-DF8D6D204C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042" y="399"/>
          <a:ext cx="19948016" cy="11358128"/>
        </p:xfrm>
        <a:graphic>
          <a:graphicData uri="http://schemas.openxmlformats.org/drawingml/2006/table">
            <a:tbl>
              <a:tblPr/>
              <a:tblGrid>
                <a:gridCol w="8183802">
                  <a:extLst>
                    <a:ext uri="{9D8B030D-6E8A-4147-A177-3AD203B41FA5}">
                      <a16:colId xmlns:a16="http://schemas.microsoft.com/office/drawing/2014/main" val="1399519415"/>
                    </a:ext>
                  </a:extLst>
                </a:gridCol>
                <a:gridCol w="11764214">
                  <a:extLst>
                    <a:ext uri="{9D8B030D-6E8A-4147-A177-3AD203B41FA5}">
                      <a16:colId xmlns:a16="http://schemas.microsoft.com/office/drawing/2014/main" val="3121862716"/>
                    </a:ext>
                  </a:extLst>
                </a:gridCol>
              </a:tblGrid>
              <a:tr h="6823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 Е. Грибова « Технология организации логопедического обследования»</a:t>
                      </a:r>
                    </a:p>
                  </a:txBody>
                  <a:tcPr marL="49055" marR="49055" marT="49055" marB="49055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12" marR="22312" marT="22312" marB="22312"/>
                </a:tc>
                <a:extLst>
                  <a:ext uri="{0D108BD9-81ED-4DB2-BD59-A6C34878D82A}">
                    <a16:rowId xmlns:a16="http://schemas.microsoft.com/office/drawing/2014/main" val="2036934229"/>
                  </a:ext>
                </a:extLst>
              </a:tr>
              <a:tr h="1745713">
                <a:tc>
                  <a:txBody>
                    <a:bodyPr/>
                    <a:lstStyle/>
                    <a:p>
                      <a:pPr marL="914400" indent="-914400"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Актуальность методики.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Процедура обследования проявлений языково- речевой недостаточности представлена  как целостный процесс с учетом его </a:t>
                      </a:r>
                      <a:r>
                        <a:rPr lang="ru-RU" sz="22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многовариативности</a:t>
                      </a:r>
                      <a:r>
                        <a:rPr lang="ru-RU" sz="22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 этом особое внимание уделяется описанию последовательности действий специалиста, обеспечивающих всесторонний подход к изучению недостатков устной и письменной речи детей различного возраста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161455193"/>
                  </a:ext>
                </a:extLst>
              </a:tr>
              <a:tr h="504168">
                <a:tc gridSpan="2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использования: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 hMerge="1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12" marR="22312" marT="22312" marB="22312"/>
                </a:tc>
                <a:extLst>
                  <a:ext uri="{0D108BD9-81ED-4DB2-BD59-A6C34878D82A}">
                    <a16:rowId xmlns:a16="http://schemas.microsoft.com/office/drawing/2014/main" val="2394015038"/>
                  </a:ext>
                </a:extLst>
              </a:tr>
              <a:tr h="514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диагностики (индивидуально/в группе).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Индивидуальное и групповое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2082582514"/>
                  </a:ext>
                </a:extLst>
              </a:tr>
              <a:tr h="504168">
                <a:tc>
                  <a:txBody>
                    <a:bodyPr/>
                    <a:lstStyle/>
                    <a:p>
                      <a:pPr marL="914400" indent="-914400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Возрастной диапазон.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Дошкольники и начальная школа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2108911671"/>
                  </a:ext>
                </a:extLst>
              </a:tr>
              <a:tr h="504168">
                <a:tc>
                  <a:txBody>
                    <a:bodyPr/>
                    <a:lstStyle/>
                    <a:p>
                      <a:pPr marL="914400" indent="-914400" algn="just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Контингент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2805116068"/>
                  </a:ext>
                </a:extLst>
              </a:tr>
              <a:tr h="504168">
                <a:tc>
                  <a:txBody>
                    <a:bodyPr/>
                    <a:lstStyle/>
                    <a:p>
                      <a:pPr marL="914400" indent="-914400" algn="just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проведения.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мин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2417603016"/>
                  </a:ext>
                </a:extLst>
              </a:tr>
              <a:tr h="504168">
                <a:tc>
                  <a:txBody>
                    <a:bodyPr/>
                    <a:lstStyle/>
                    <a:p>
                      <a:pPr marL="914400" indent="-914400"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на обработку.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 мин  ( 1 чел)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900369753"/>
                  </a:ext>
                </a:extLst>
              </a:tr>
              <a:tr h="6146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электронной версии обработки (есть/нет/прилагается).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1651653798"/>
                  </a:ext>
                </a:extLst>
              </a:tr>
              <a:tr h="634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Необходимость печати стимульного материала.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Распечатать задания. Некоторые тесты - можно зачитывать, ответы на обычных листочках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3916660090"/>
                  </a:ext>
                </a:extLst>
              </a:tr>
              <a:tr h="8687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рекомендации (что-то необходимо учитывать при подготовке и/или проведении и т.д.)</a:t>
                      </a: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проведения обследования оптико- пространственных представлений необходимо знать кинезиологические упражнения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498918462"/>
                  </a:ext>
                </a:extLst>
              </a:tr>
              <a:tr h="942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выводов, справок, рекомендаций по итогам диагностики (есть/нет (прилагается\нет)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505041657"/>
                  </a:ext>
                </a:extLst>
              </a:tr>
              <a:tr h="12540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использования результатов диагностики.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Логопедическое обследование  используется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процессе исследования адаптации школьников; при определении причин трудностей  в обучении.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1636114857"/>
                  </a:ext>
                </a:extLst>
              </a:tr>
              <a:tr h="12696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Необходимость экспертизы (правильности проведения) методики специалистами ВУЗов (если методика новая, составлена и проведена из статьи в журнале).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2002854786"/>
                  </a:ext>
                </a:extLst>
              </a:tr>
              <a:tr h="3106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5" marR="49055" marT="49055" marB="49055"/>
                </a:tc>
                <a:extLst>
                  <a:ext uri="{0D108BD9-81ED-4DB2-BD59-A6C34878D82A}">
                    <a16:rowId xmlns:a16="http://schemas.microsoft.com/office/drawing/2014/main" val="155554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0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" y="3017613"/>
            <a:ext cx="406073" cy="142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01041" tIns="334963" rIns="201041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2010400" fontAlgn="base">
              <a:spcBef>
                <a:spcPct val="0"/>
              </a:spcBef>
              <a:spcAft>
                <a:spcPct val="0"/>
              </a:spcAft>
            </a:pPr>
            <a:endParaRPr lang="ru-RU" sz="3078" b="1" i="1">
              <a:latin typeface="Cambria" pitchFamily="18" charset="0"/>
              <a:cs typeface="Arial" pitchFamily="34" charset="0"/>
            </a:endParaRPr>
          </a:p>
          <a:p>
            <a:pPr defTabSz="2010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957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1" y="4588246"/>
            <a:ext cx="406073" cy="142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01041" tIns="334963" rIns="201041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2010400" fontAlgn="base">
              <a:spcBef>
                <a:spcPct val="0"/>
              </a:spcBef>
              <a:spcAft>
                <a:spcPct val="0"/>
              </a:spcAft>
            </a:pPr>
            <a:endParaRPr lang="ru-RU" sz="3078" b="1" i="1">
              <a:latin typeface="Cambria" pitchFamily="18" charset="0"/>
              <a:cs typeface="Arial" pitchFamily="34" charset="0"/>
            </a:endParaRPr>
          </a:p>
          <a:p>
            <a:pPr defTabSz="2010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957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1" y="6158879"/>
            <a:ext cx="406073" cy="142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01041" tIns="334963" rIns="201041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2010400" fontAlgn="base">
              <a:spcBef>
                <a:spcPct val="0"/>
              </a:spcBef>
              <a:spcAft>
                <a:spcPct val="0"/>
              </a:spcAft>
            </a:pPr>
            <a:endParaRPr lang="ru-RU" sz="3078" b="1" i="1">
              <a:latin typeface="Cambria" pitchFamily="18" charset="0"/>
              <a:cs typeface="Arial" pitchFamily="34" charset="0"/>
            </a:endParaRPr>
          </a:p>
          <a:p>
            <a:pPr defTabSz="2010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957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1" y="7966341"/>
            <a:ext cx="406073" cy="947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01041" tIns="334963" rIns="201041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2010400" fontAlgn="base">
              <a:spcBef>
                <a:spcPct val="0"/>
              </a:spcBef>
              <a:spcAft>
                <a:spcPct val="0"/>
              </a:spcAft>
            </a:pPr>
            <a:endParaRPr lang="ru-RU" sz="3957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1" y="9604585"/>
            <a:ext cx="406073" cy="8119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01041" tIns="100521" rIns="201041" bIns="100521" numCol="1" anchor="ctr" anchorCtr="0" compatLnSpc="1">
            <a:prstTxWarp prst="textNoShape">
              <a:avLst/>
            </a:prstTxWarp>
            <a:spAutoFit/>
          </a:bodyPr>
          <a:lstStyle/>
          <a:p>
            <a:pPr defTabSz="2010400" fontAlgn="base">
              <a:spcBef>
                <a:spcPct val="0"/>
              </a:spcBef>
              <a:spcAft>
                <a:spcPct val="0"/>
              </a:spcAft>
            </a:pPr>
            <a:endParaRPr lang="ru-RU" sz="3957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4" name="Picture 2" descr="https://im0-tub-ru.yandex.net/i?id=bd50c252e91969340b513448af6a0dc0-l&amp;ref=rim&amp;n=13&amp;w=1080&amp;h=6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9536" y="588513"/>
            <a:ext cx="17219063" cy="9693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13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5050" y="1158875"/>
            <a:ext cx="12261850" cy="4966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Диагностический инструментарий по направлению </a:t>
            </a: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6000" b="1" kern="0" dirty="0" err="1">
                <a:solidFill>
                  <a:srgbClr val="960000"/>
                </a:solidFill>
              </a:rPr>
              <a:t>Метапредметные</a:t>
            </a:r>
            <a:r>
              <a:rPr lang="ru-RU" sz="6000" b="1" kern="0" dirty="0">
                <a:solidFill>
                  <a:srgbClr val="960000"/>
                </a:solidFill>
              </a:rPr>
              <a:t> компетенции и универсальные учебные действия</a:t>
            </a: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».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650" y="7026275"/>
            <a:ext cx="1874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Наталья Станиславовна Степанова, педагог-психолог МАОУ СОШ №2</a:t>
            </a:r>
          </a:p>
        </p:txBody>
      </p:sp>
    </p:spTree>
    <p:extLst>
      <p:ext uri="{BB962C8B-B14F-4D97-AF65-F5344CB8AC3E}">
        <p14:creationId xmlns:p14="http://schemas.microsoft.com/office/powerpoint/2010/main" val="9880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8926" y="-33679"/>
            <a:ext cx="17690401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</a:t>
            </a:r>
            <a:r>
              <a:rPr lang="ru-RU" sz="4000" b="1" kern="0" dirty="0" err="1">
                <a:solidFill>
                  <a:srgbClr val="960000"/>
                </a:solidFill>
              </a:rPr>
              <a:t>Метапредметные</a:t>
            </a:r>
            <a:r>
              <a:rPr lang="ru-RU" sz="4000" b="1" kern="0" dirty="0">
                <a:solidFill>
                  <a:srgbClr val="960000"/>
                </a:solidFill>
              </a:rPr>
              <a:t> компетенции и универсальные учебные действия</a:t>
            </a:r>
            <a:r>
              <a:rPr lang="ru-RU" sz="4000" b="1" kern="0" dirty="0" smtClean="0">
                <a:solidFill>
                  <a:srgbClr val="960000"/>
                </a:solidFill>
              </a:rPr>
              <a:t>» (13/4)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266603"/>
              </p:ext>
            </p:extLst>
          </p:nvPr>
        </p:nvGraphicFramePr>
        <p:xfrm>
          <a:off x="12700" y="975421"/>
          <a:ext cx="20104101" cy="1030695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171254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11353800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281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884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 smtClean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Название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Описание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/Наличие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22409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А.З.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Методика «Перестановки». </a:t>
                      </a:r>
                      <a:endParaRPr lang="ru-RU" sz="2800" b="1" u="sng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компетенций у пятиклассников. Методика, построенная на материале пространственно-комбинаторных задач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внеучебного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содержания, включает задания для определения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компетенций, связанных с осуществлением познавательной 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рефлексии.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2713025"/>
                  </a:ext>
                </a:extLst>
              </a:tr>
              <a:tr h="224090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А.З.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Методика «Рассуждения». </a:t>
                      </a:r>
                      <a:endParaRPr lang="ru-RU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Оценка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материале решения сюжетно-логических задач когнитивных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компетенций и регулятивных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компетенций, связанных с осуществлением познавательной рефлексии способа решения и с планированием ребенком своих действий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7887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Г.А.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Цукерман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«Всегда – иногда – никогда».</a:t>
                      </a:r>
                      <a:endParaRPr lang="ru-RU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проверяет умение обучающихся классифицировать и приводить доказательство на материале русского языка и математики. Методика включает по 10 утверждений, предполагающих знание русского языка и математики в объеме начальной школы.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  <a:tr h="2789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Т.А.Фотекова</a:t>
                      </a:r>
                      <a:r>
                        <a:rPr lang="ru-RU" sz="28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, Т.В. </a:t>
                      </a:r>
                      <a:r>
                        <a:rPr lang="ru-RU" sz="28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Ахутина</a:t>
                      </a:r>
                      <a:r>
                        <a:rPr lang="ru-RU" sz="28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Диагностика речевых нарушений школьников с использованием нейропсихологических </a:t>
                      </a:r>
                      <a:r>
                        <a:rPr lang="ru-RU" sz="2800" b="1" u="sng" dirty="0" smtClean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методов</a:t>
                      </a:r>
                      <a:r>
                        <a:rPr lang="ru-RU" sz="28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Универсальные учебные действия. </a:t>
                      </a: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пособии предлагается методика, сочетающая традиционные для логопедической практики приемы с нейропсихологическими методами обследования речи.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</a:t>
                      </a:r>
                      <a:r>
                        <a:rPr lang="ru-RU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://</a:t>
                      </a:r>
                      <a:r>
                        <a:rPr lang="en-US" sz="2800" u="sng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vk</a:t>
                      </a:r>
                      <a:r>
                        <a:rPr lang="ru-RU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.</a:t>
                      </a:r>
                      <a:r>
                        <a:rPr lang="en-US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com</a:t>
                      </a:r>
                      <a:r>
                        <a:rPr lang="ru-RU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/</a:t>
                      </a:r>
                      <a:r>
                        <a:rPr lang="en-US" sz="28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wall</a:t>
                      </a:r>
                      <a:r>
                        <a:rPr lang="ru-RU" sz="2800" u="sng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-33723051_36589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807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838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15249" y="-13944"/>
            <a:ext cx="1599775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</a:t>
            </a:r>
            <a:r>
              <a:rPr lang="ru-RU" sz="4000" b="1" kern="0" dirty="0" err="1">
                <a:solidFill>
                  <a:srgbClr val="960000"/>
                </a:solidFill>
              </a:rPr>
              <a:t>Метапредметные</a:t>
            </a:r>
            <a:r>
              <a:rPr lang="ru-RU" sz="4000" b="1" kern="0" dirty="0">
                <a:solidFill>
                  <a:srgbClr val="960000"/>
                </a:solidFill>
              </a:rPr>
              <a:t> компетенции и универсальные учебные действия</a:t>
            </a:r>
            <a:r>
              <a:rPr lang="ru-RU" sz="4000" b="1" kern="0" dirty="0" smtClean="0">
                <a:solidFill>
                  <a:srgbClr val="960000"/>
                </a:solidFill>
              </a:rPr>
              <a:t>» (13/4)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091224"/>
              </p:ext>
            </p:extLst>
          </p:nvPr>
        </p:nvGraphicFramePr>
        <p:xfrm>
          <a:off x="0" y="1870993"/>
          <a:ext cx="20104101" cy="810224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552254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8153400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57832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275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367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u="sng" dirty="0" smtClean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effectLst/>
                        </a:rPr>
                        <a:t>Название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effectLst/>
                        </a:rPr>
                        <a:t>Описание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effectLst/>
                        </a:rPr>
                        <a:t>Источник /Наличие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121595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Групповой интеллектуальный тест (ГИТ). (</a:t>
                      </a:r>
                      <a:r>
                        <a:rPr lang="ru-RU" sz="29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адапт</a:t>
                      </a:r>
                      <a:r>
                        <a:rPr lang="ru-RU" sz="29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М.К. Акимовой, Е.М. Борисовой, В.Т. Козловой, </a:t>
                      </a:r>
                      <a:r>
                        <a:rPr lang="ru-RU" sz="29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Г.П.Логиновой</a:t>
                      </a:r>
                      <a:r>
                        <a:rPr lang="ru-RU" sz="29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интеллектуального развития обучающихся. Социально-психологический норматив.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http://mihscdemidovsm.ucoz.ru/12/111_.pdf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4013686"/>
                  </a:ext>
                </a:extLst>
              </a:tr>
              <a:tr h="137107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Школьный тест умственного раз вития (ШТУР) М.К.  Акимова, Е.М.  Борисова, В. Т. Козлова, Г.П. Логинова и др.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умственного развития школьников. Социально-психологический норматив.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www.ggf.tsu.ru/content/faculty/structure/chair/geography/u-metodika/uresurs/Romaschova/ШТУР.pdf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860037"/>
                  </a:ext>
                </a:extLst>
              </a:tr>
              <a:tr h="312816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АСТУР (для Абитуриентов и Старшеклассников Тест Умственного Развития) К. М. Гуревич, М. К. Акимова и др.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умственного развития старшеклассников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Социально-психологический норматив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http://childpsy.ru/lib/metodics/15324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/</a:t>
                      </a:r>
                      <a:endParaRPr lang="ru-RU" sz="2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447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5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0450" y="211991"/>
            <a:ext cx="10093455" cy="2215991"/>
          </a:xfrm>
        </p:spPr>
        <p:txBody>
          <a:bodyPr anchor="ctr"/>
          <a:lstStyle/>
          <a:p>
            <a:pPr algn="ctr"/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«Рассуждение»</a:t>
            </a:r>
            <a:b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Анатолий Залманович</a:t>
            </a:r>
            <a:b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61361" y="2166296"/>
            <a:ext cx="13879912" cy="142495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4800" dirty="0" err="1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познавательных и регулятивных УУД у выпускников начальной школы.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60857" y="4704703"/>
            <a:ext cx="11280920" cy="2137437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65476" indent="-565476" algn="l">
              <a:buFont typeface="Symbol" panose="05050102010706020507" pitchFamily="18" charset="2"/>
              <a:buChar char="¾"/>
            </a:pPr>
            <a:endParaRPr lang="ru-RU" sz="3958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36850" y="5045075"/>
            <a:ext cx="13704927" cy="4696503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учащихся: 10-11 лет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 норма (</a:t>
            </a:r>
            <a:r>
              <a:rPr lang="ru-RU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нормотипичные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и подростки с нормативным кризисом взросления) 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фронтальная/индивидуальная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проведения: 40 минут</a:t>
            </a:r>
          </a:p>
          <a:p>
            <a:pPr algn="l"/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Стимульный материал:</a:t>
            </a:r>
          </a:p>
          <a:p>
            <a:pPr marL="565476" indent="-565476" algn="l">
              <a:buFont typeface="Arial" panose="020B0604020202020204" pitchFamily="34" charset="0"/>
              <a:buChar char="•"/>
            </a:pPr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с заданиями;</a:t>
            </a:r>
          </a:p>
          <a:p>
            <a:pPr marL="565476" indent="-565476" algn="l">
              <a:buFont typeface="Arial" panose="020B0604020202020204" pitchFamily="34" charset="0"/>
              <a:buChar char="•"/>
            </a:pPr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для ответов</a:t>
            </a:r>
          </a:p>
        </p:txBody>
      </p:sp>
    </p:spTree>
    <p:extLst>
      <p:ext uri="{BB962C8B-B14F-4D97-AF65-F5344CB8AC3E}">
        <p14:creationId xmlns:p14="http://schemas.microsoft.com/office/powerpoint/2010/main" val="289674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4108450" y="118910"/>
            <a:ext cx="14235155" cy="14859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kern="0" dirty="0" smtClean="0">
                <a:solidFill>
                  <a:srgbClr val="6E0512"/>
                </a:solidFill>
              </a:rPr>
              <a:t>Распоряжение </a:t>
            </a:r>
            <a:r>
              <a:rPr lang="ru-RU" sz="3200" kern="0" dirty="0" err="1" smtClean="0">
                <a:solidFill>
                  <a:srgbClr val="6E0512"/>
                </a:solidFill>
              </a:rPr>
              <a:t>Минпросвещения</a:t>
            </a:r>
            <a:r>
              <a:rPr lang="ru-RU" sz="3200" kern="0" dirty="0" smtClean="0">
                <a:solidFill>
                  <a:srgbClr val="6E0512"/>
                </a:solidFill>
              </a:rPr>
              <a:t> России от 28.12.2020 N Р-193 </a:t>
            </a:r>
            <a:br>
              <a:rPr lang="ru-RU" sz="3200" kern="0" dirty="0" smtClean="0">
                <a:solidFill>
                  <a:srgbClr val="6E0512"/>
                </a:solidFill>
              </a:rPr>
            </a:br>
            <a:r>
              <a:rPr lang="ru-RU" sz="3200" kern="0" dirty="0" smtClean="0">
                <a:solidFill>
                  <a:srgbClr val="6E0512"/>
                </a:solidFill>
              </a:rPr>
              <a:t>"Об утверждении методических рекомендаций по системе функционирования психологических служб в общеобразовательных организациях" (вместе с </a:t>
            </a:r>
            <a:r>
              <a:rPr lang="ru-RU" sz="3200" b="1" kern="0" dirty="0" smtClean="0">
                <a:solidFill>
                  <a:srgbClr val="6E0512"/>
                </a:solidFill>
              </a:rPr>
              <a:t>"Системой функционирования психологических служб в общеобразовательных организациях. Методические рекомендации"</a:t>
            </a:r>
            <a:r>
              <a:rPr lang="ru-RU" sz="3200" kern="0" dirty="0" smtClean="0">
                <a:solidFill>
                  <a:srgbClr val="6E0512"/>
                </a:solidFill>
              </a:rPr>
              <a:t>)</a:t>
            </a:r>
            <a:endParaRPr lang="ru-RU" sz="3200" kern="0" dirty="0">
              <a:solidFill>
                <a:srgbClr val="6E0512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008597" y="3212753"/>
            <a:ext cx="18083729" cy="797333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kern="0" dirty="0" smtClean="0">
                <a:solidFill>
                  <a:srgbClr val="960000"/>
                </a:solidFill>
              </a:rPr>
              <a:t>Раздел 1. Оказание адресной психолого-педагогической помощи целевым группам детей в деятельности психологической службы образовательных организаций общего образования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Раздел 2. Региональные модели психологических служб в системе образования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Раздел 3. Организация психологической службы в общеобразовательной организации по проектированию благоприятных условий для обеспечения образовательного процесса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Раздел 4. Реестр рекомендуемых программ психологической помощи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Раздел 5. Реестр рекомендуемых психодиагностических методик для применения в общеобразовательных организациях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Заключение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1. Характеристика моделей психологических служб субъектов апробации проекта методических рекомендаций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2. Открытый реестр рекомендуемых программ психологической помощи, вызывающих доверие профессионального сообщества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3. Открытый реестр психодиагностических методик, вызывающих доверие профессионального сообщества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4. Нормативно-правовое и методическое обеспечение деятельности педагога-психолога школ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5. Глоссарий (список терминов)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6. Рекомендуемые технологии и научно-методическое обеспечение при оказании адресной психологической помощи детям целевых групп</a:t>
            </a:r>
          </a:p>
          <a:p>
            <a:r>
              <a:rPr lang="ru-RU" sz="2600" b="1" kern="0" dirty="0" smtClean="0">
                <a:solidFill>
                  <a:srgbClr val="960000"/>
                </a:solidFill>
              </a:rPr>
              <a:t>Приложение 7. Специфика деятельности педагога-психолога в дистанционном режиме</a:t>
            </a:r>
            <a:endParaRPr lang="ru-RU" sz="2600" b="1" kern="0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3250" y="548574"/>
            <a:ext cx="19354800" cy="985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63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 с заданиями</a:t>
            </a:r>
          </a:p>
          <a:p>
            <a:pPr algn="just">
              <a:lnSpc>
                <a:spcPts val="1863"/>
              </a:lnSpc>
            </a:pP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3600" i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6984" marR="38746" indent="-376984" algn="just">
              <a:lnSpc>
                <a:spcPct val="97000"/>
              </a:lnSpc>
              <a:buAutoNum type="arabicPeriod"/>
              <a:tabLst>
                <a:tab pos="297399" algn="l"/>
              </a:tabLs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ru-RU" sz="3600" spc="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куртках,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spc="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spc="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пальто.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3600" spc="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ru-RU" sz="3600" spc="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одета</a:t>
            </a:r>
            <a:r>
              <a:rPr lang="ru-RU" sz="3600" spc="-38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Надя,</a:t>
            </a:r>
            <a:r>
              <a:rPr lang="ru-RU" sz="36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Маша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Катей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Катя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Надей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одеты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по-разному?</a:t>
            </a:r>
          </a:p>
          <a:p>
            <a:pPr marL="376984" marR="38746" indent="-376984" algn="just">
              <a:lnSpc>
                <a:spcPct val="97000"/>
              </a:lnSpc>
              <a:buAutoNum type="arabicPeriod"/>
              <a:tabLst>
                <a:tab pos="297399" algn="l"/>
              </a:tabLst>
            </a:pP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вышивали: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красными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нитками,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другая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синими.</a:t>
            </a:r>
            <a:r>
              <a:rPr lang="ru-RU" sz="3600" spc="-38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нитки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spc="-82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Наташи,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Ольга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вышивала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синими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нитками?</a:t>
            </a:r>
          </a:p>
          <a:p>
            <a:pPr marL="376984" marR="38746" indent="-376984" algn="just">
              <a:lnSpc>
                <a:spcPct val="97000"/>
              </a:lnSpc>
              <a:buAutoNum type="arabicPeriod"/>
              <a:tabLst>
                <a:tab pos="297399" algn="l"/>
              </a:tabLs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Четыре дня была разная погода: 2, 4, 7 и 8 мая. В один день было</a:t>
            </a:r>
            <a:r>
              <a:rPr lang="ru-RU" sz="3600" spc="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холодно и дождливо, в другой – тепло и сухо, в третий – тепло и дождливо. 4 мая пошел снег. 2 и 7 мая было тепло, 2 и 8 – дождливо. В</a:t>
            </a:r>
            <a:r>
              <a:rPr lang="ru-RU" sz="3600" spc="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день было сухо и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тепло?</a:t>
            </a:r>
          </a:p>
          <a:p>
            <a:pPr marL="376984" marR="38746" indent="-376984" algn="just">
              <a:lnSpc>
                <a:spcPct val="97000"/>
              </a:lnSpc>
              <a:buAutoNum type="arabicPeriod"/>
              <a:tabLst>
                <a:tab pos="297399" algn="l"/>
              </a:tabLs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Юра</a:t>
            </a:r>
            <a:r>
              <a:rPr lang="ru-RU" sz="3600" spc="-5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сильнее</a:t>
            </a:r>
            <a:r>
              <a:rPr lang="ru-RU" sz="3600" spc="-4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Вити.</a:t>
            </a:r>
            <a:r>
              <a:rPr lang="ru-RU" sz="3600" spc="-5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Юра</a:t>
            </a:r>
            <a:r>
              <a:rPr lang="ru-RU" sz="3600" spc="-4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слабее</a:t>
            </a:r>
            <a:r>
              <a:rPr lang="ru-RU" sz="3600" spc="-5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Васи.</a:t>
            </a:r>
            <a:r>
              <a:rPr lang="ru-RU" sz="3600" spc="-4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Боря</a:t>
            </a:r>
            <a:r>
              <a:rPr lang="ru-RU" sz="3600" spc="-5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слабее</a:t>
            </a:r>
            <a:r>
              <a:rPr lang="ru-RU" sz="3600" spc="-4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Юры.</a:t>
            </a:r>
            <a:r>
              <a:rPr lang="ru-RU" sz="3600" spc="-5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3600" spc="-4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сильнее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всех?</a:t>
            </a:r>
          </a:p>
          <a:p>
            <a:pPr marR="38746" algn="just">
              <a:lnSpc>
                <a:spcPts val="1855"/>
              </a:lnSpc>
            </a:pPr>
            <a:endParaRPr lang="ru-RU" sz="36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endParaRPr lang="ru-RU" sz="36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r>
              <a:rPr lang="ru-RU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3600" i="1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6984" marR="38746" indent="-376984" algn="just">
              <a:lnSpc>
                <a:spcPct val="97000"/>
              </a:lnSpc>
              <a:buAutoNum type="arabicPeriod" startAt="5"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мальчика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занимались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боксом,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борьбой.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занимался</a:t>
            </a:r>
            <a:r>
              <a:rPr lang="ru-RU" sz="3600" spc="-39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Юра,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3600" spc="-1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Коля</a:t>
            </a:r>
            <a:r>
              <a:rPr lang="ru-RU" sz="3600" spc="-1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Юра,</a:t>
            </a:r>
            <a:r>
              <a:rPr lang="ru-RU" sz="3600" spc="-1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Коля</a:t>
            </a:r>
            <a:r>
              <a:rPr lang="ru-RU" sz="3600" spc="-1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Саша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занимались</a:t>
            </a:r>
            <a:r>
              <a:rPr lang="ru-RU" sz="3600" spc="-1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разными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видами</a:t>
            </a:r>
            <a:r>
              <a:rPr lang="ru-RU" sz="3600" spc="-124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спорта?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6984" marR="38746" indent="-376984" algn="just">
              <a:lnSpc>
                <a:spcPct val="97000"/>
              </a:lnSpc>
              <a:buAutoNum type="arabicPeriod" startAt="5"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девочки учились музыке: одна играла на скрипке, одна на гитаре,</a:t>
            </a:r>
            <a:r>
              <a:rPr lang="ru-RU" sz="3600" spc="-9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флейте.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играла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Наташа,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3600" spc="-82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Галя</a:t>
            </a:r>
            <a:r>
              <a:rPr lang="ru-RU" sz="3600" spc="-9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играли</a:t>
            </a:r>
            <a:r>
              <a:rPr lang="ru-RU" sz="3600" spc="-39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разных инструментах: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гитаре</a:t>
            </a:r>
            <a:r>
              <a:rPr lang="ru-RU" sz="3600" spc="-16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флейте?</a:t>
            </a:r>
          </a:p>
          <a:p>
            <a:pPr marL="376984" marR="38746" indent="-376984" algn="just">
              <a:lnSpc>
                <a:spcPct val="97000"/>
              </a:lnSpc>
              <a:buAutoNum type="arabicPeriod" startAt="5"/>
            </a:pP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собирали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марки: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  <a:r>
              <a:rPr lang="ru-RU" sz="3600" spc="-9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минералах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ru-RU" sz="3600" spc="-99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птицах.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кие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собирала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Аня,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Иры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Ани,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Иры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4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разные</a:t>
            </a:r>
            <a:r>
              <a:rPr lang="ru-RU" sz="3600" spc="-10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марки?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746" algn="just">
              <a:lnSpc>
                <a:spcPts val="1855"/>
              </a:lnSpc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Мнения</a:t>
            </a:r>
            <a:r>
              <a:rPr lang="ru-RU" sz="36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spc="-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задачах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2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1236" t="23872" r="30225" b="14360"/>
          <a:stretch/>
        </p:blipFill>
        <p:spPr bwMode="auto">
          <a:xfrm>
            <a:off x="3727450" y="0"/>
            <a:ext cx="13182599" cy="11309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6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971371" y="168275"/>
            <a:ext cx="11535471" cy="1827231"/>
          </a:xfrm>
        </p:spPr>
        <p:txBody>
          <a:bodyPr/>
          <a:lstStyle/>
          <a:p>
            <a:pPr algn="ctr"/>
            <a:r>
              <a:rPr lang="ru-RU" sz="3958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ru-RU" sz="3958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3958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индикаторы</a:t>
            </a:r>
            <a: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методике «Рассуждения»</a:t>
            </a:r>
            <a: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958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2870"/>
              </p:ext>
            </p:extLst>
          </p:nvPr>
        </p:nvGraphicFramePr>
        <p:xfrm>
          <a:off x="450850" y="1692274"/>
          <a:ext cx="19354799" cy="96359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56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5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670" marR="12700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r>
                        <a:rPr lang="en-US" sz="28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spc="-5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сформированности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 indent="-762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63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21285" marR="113665" indent="-63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1.</a:t>
                      </a:r>
                      <a:endParaRPr lang="ru-RU" sz="2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1285" marR="113665" indent="-63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  <a:r>
                        <a:rPr lang="ru-RU" sz="2800" spc="-2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УУД, связанное</a:t>
                      </a:r>
                      <a:r>
                        <a:rPr lang="ru-RU" sz="2800" spc="-2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spc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800" spc="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построением</a:t>
                      </a:r>
                      <a:r>
                        <a:rPr lang="ru-RU" sz="2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рассуждений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2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решено</a:t>
                      </a:r>
                      <a:r>
                        <a:rPr lang="ru-RU" sz="2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</a:t>
                      </a:r>
                      <a:r>
                        <a:rPr lang="ru-RU" sz="2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одной</a:t>
                      </a:r>
                      <a:r>
                        <a:rPr lang="ru-RU" sz="2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Решена</a:t>
                      </a:r>
                      <a:r>
                        <a:rPr lang="en-US" sz="28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одна</a:t>
                      </a:r>
                      <a:r>
                        <a:rPr lang="en-US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  <a:r>
                        <a:rPr lang="en-US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Решено</a:t>
                      </a:r>
                      <a:r>
                        <a:rPr lang="ru-RU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любые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любые</a:t>
                      </a:r>
                      <a:r>
                        <a:rPr lang="ru-RU" sz="28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" indent="-266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en-US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</a:t>
                      </a:r>
                      <a:r>
                        <a:rPr lang="en-US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en-US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955">
                <a:tc rowSpan="3">
                  <a:txBody>
                    <a:bodyPr/>
                    <a:lstStyle/>
                    <a:p>
                      <a:pPr marL="0" marR="74295" indent="-63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2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74295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Задание 2.</a:t>
                      </a:r>
                    </a:p>
                    <a:p>
                      <a:pPr marL="0" marR="74295" indent="-63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Регулятивное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УУД,</a:t>
                      </a:r>
                      <a:r>
                        <a:rPr lang="ru-RU" sz="2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связанное</a:t>
                      </a:r>
                      <a:endParaRPr lang="ru-RU" sz="2800" spc="-4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74295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-4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2800" spc="-4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800" spc="-4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осуществлением</a:t>
                      </a:r>
                      <a:endParaRPr lang="ru-RU" sz="2800" spc="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74295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познавательной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рефлексии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marR="6858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2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Решено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" marR="6858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Формальный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32639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ru-RU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</a:t>
                      </a:r>
                      <a:r>
                        <a:rPr lang="ru-RU" sz="28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выбрано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мнение</a:t>
                      </a:r>
                      <a:r>
                        <a:rPr lang="ru-RU" sz="28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" marR="6858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Содержательный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32639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ru-RU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</a:t>
                      </a:r>
                      <a:r>
                        <a:rPr lang="ru-RU" sz="28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выбрано</a:t>
                      </a:r>
                      <a:r>
                        <a:rPr lang="ru-RU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мнение</a:t>
                      </a:r>
                      <a:r>
                        <a:rPr lang="ru-RU" sz="28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7497">
                <a:tc rowSpan="2">
                  <a:txBody>
                    <a:bodyPr/>
                    <a:lstStyle/>
                    <a:p>
                      <a:pPr marL="0" marR="78740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Задание 3. </a:t>
                      </a:r>
                    </a:p>
                    <a:p>
                      <a:pPr marL="0" marR="78740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УУД,</a:t>
                      </a:r>
                      <a:r>
                        <a:rPr lang="ru-RU" sz="2800" spc="2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22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78740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22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связанное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построением</a:t>
                      </a:r>
                      <a:r>
                        <a:rPr lang="ru-RU" sz="2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800" spc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пособа решения </a:t>
                      </a:r>
                      <a:r>
                        <a:rPr lang="ru-RU" sz="2800" spc="-2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</a:t>
                      </a:r>
                      <a:r>
                        <a:rPr lang="ru-RU" sz="2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 indent="-63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поискового</a:t>
                      </a:r>
                      <a:r>
                        <a:rPr lang="ru-RU" sz="2800" spc="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535" marR="15494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</a:t>
                      </a:r>
                      <a:r>
                        <a:rPr lang="en-US" sz="2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38862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Решено</a:t>
                      </a:r>
                      <a:r>
                        <a:rPr lang="ru-RU" sz="2800" spc="-4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четырех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</a:t>
                      </a:r>
                      <a:r>
                        <a:rPr lang="ru-RU" sz="2800" spc="-2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3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en-US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</a:t>
                      </a:r>
                      <a:r>
                        <a:rPr lang="en-US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en-US" sz="28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1542">
                <a:tc rowSpan="3"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Задание 4.</a:t>
                      </a:r>
                    </a:p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spc="-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Регулятивное </a:t>
                      </a:r>
                      <a:r>
                        <a:rPr lang="ru-RU" sz="2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УУД,</a:t>
                      </a:r>
                      <a:r>
                        <a:rPr lang="ru-RU" sz="2800" spc="-2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2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проявляющееся</a:t>
                      </a:r>
                      <a:r>
                        <a:rPr lang="ru-RU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800" spc="-4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планировании</a:t>
                      </a:r>
                      <a:r>
                        <a:rPr lang="ru-RU" sz="2800" spc="-2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2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spc="-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ребенком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своих </a:t>
                      </a:r>
                      <a:r>
                        <a:rPr lang="ru-RU" sz="2800" spc="-2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marR="6858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2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решено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одной</a:t>
                      </a:r>
                      <a:r>
                        <a:rPr lang="ru-RU" sz="2800" spc="-3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2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9535" marR="15494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</a:t>
                      </a:r>
                      <a:r>
                        <a:rPr lang="en-US" sz="2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39878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одна</a:t>
                      </a:r>
                      <a:r>
                        <a:rPr lang="ru-RU" sz="2800" spc="-3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2800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</a:t>
                      </a:r>
                      <a:r>
                        <a:rPr lang="ru-RU" sz="2800" spc="-3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2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2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" marR="68580" indent="-266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Сформировано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2730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Решены</a:t>
                      </a:r>
                      <a:r>
                        <a:rPr lang="ru-RU" sz="2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</a:t>
                      </a:r>
                      <a:r>
                        <a:rPr lang="ru-RU" sz="2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2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</a:t>
                      </a:r>
                      <a:r>
                        <a:rPr lang="ru-RU" sz="2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r>
                        <a:rPr lang="ru-RU" sz="2800" spc="-2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8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65132" y="396875"/>
            <a:ext cx="12587132" cy="1928798"/>
          </a:xfrm>
        </p:spPr>
        <p:txBody>
          <a:bodyPr anchor="ctr"/>
          <a:lstStyle/>
          <a:p>
            <a:r>
              <a:rPr lang="ru-RU" sz="428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«Всегда-иногда-никогда»</a:t>
            </a:r>
            <a:br>
              <a:rPr lang="ru-RU" sz="428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8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428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Цукерман</a:t>
            </a:r>
            <a:r>
              <a:rPr lang="ru-RU" sz="428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Анатольевна </a:t>
            </a:r>
            <a: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958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39732" y="2322498"/>
            <a:ext cx="11280920" cy="142495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3958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958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3958" dirty="0" err="1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3958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достижений  </a:t>
            </a:r>
          </a:p>
          <a:p>
            <a:pPr algn="l"/>
            <a:r>
              <a:rPr lang="ru-RU" sz="3958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выпускников начальной школы.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79650" y="5654675"/>
            <a:ext cx="14303459" cy="320615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учащихся: 10-11 лет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 норма (</a:t>
            </a:r>
            <a:r>
              <a:rPr lang="ru-RU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нормотипичные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и подростки с нормативным кризисом взросления) 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фронтальная/индивидуальная</a:t>
            </a:r>
          </a:p>
          <a:p>
            <a:pPr algn="l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проведения: 40 минут</a:t>
            </a:r>
          </a:p>
          <a:p>
            <a:pPr algn="l"/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Стимульный материал:</a:t>
            </a:r>
          </a:p>
          <a:p>
            <a:pPr marL="565476" indent="-565476" algn="l">
              <a:buFont typeface="Arial" panose="020B0604020202020204" pitchFamily="34" charset="0"/>
              <a:buChar char="•"/>
            </a:pPr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инструкция;</a:t>
            </a:r>
          </a:p>
          <a:p>
            <a:pPr marL="565476" indent="-565476" algn="l">
              <a:buFont typeface="Arial" panose="020B0604020202020204" pitchFamily="34" charset="0"/>
              <a:buChar char="•"/>
            </a:pPr>
            <a:r>
              <a:rPr lang="ru-RU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с заданиями</a:t>
            </a:r>
          </a:p>
        </p:txBody>
      </p:sp>
    </p:spTree>
    <p:extLst>
      <p:ext uri="{BB962C8B-B14F-4D97-AF65-F5344CB8AC3E}">
        <p14:creationId xmlns:p14="http://schemas.microsoft.com/office/powerpoint/2010/main" val="1232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450" y="786068"/>
            <a:ext cx="19659600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Инструкция: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Прочитай утверждение. Если оно верно, подумай, всегда ли оно верно. Если ты не найдешь исключений, напиши слово ВСЕГДА. Это означает: так бывает всегда.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Если утверждение неверно, подумай, всегда ли оно неверно. Если ты не найдешь исключений, напиши слово НИКОГДА. Это означает: так никогда не бывает.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Если  ты  найдешь  исключения,  напиши  слово  ИНОГДА.  Это  означает:  иногда бывает так, а иногда бывает по-другому.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Если ты написал ИНОГДА, приведи два примера. Первый пример показывает: ДА, бывает так. Второй пример показывает: НЕТ, бывает по-другому. Примером может быть слово или предложение (для русского языка), число или уравнение (для математики).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42450" algn="just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Вот примеры высказываний, верных ВСЕГДА: «Предложение начинается с заглавной буквы»; НИКОГДА: «Если перемножить два нечетных числа, то получится четное число»; ИНОГДА: «Если сумма двух чисел — четное число, то оба слагаемых — четные числа» (ДА: 8 = 6 + 2; НЕТ: 8 = 5 +3 НЕТ).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189" y="244475"/>
            <a:ext cx="11535471" cy="355354"/>
          </a:xfrm>
        </p:spPr>
        <p:txBody>
          <a:bodyPr/>
          <a:lstStyle/>
          <a:p>
            <a:pPr algn="ctr"/>
            <a:r>
              <a:rPr lang="ru-RU" sz="23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14800853"/>
              </p:ext>
            </p:extLst>
          </p:nvPr>
        </p:nvGraphicFramePr>
        <p:xfrm>
          <a:off x="3945224" y="908057"/>
          <a:ext cx="14249399" cy="103790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69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в слове первая буква «Я», то первый звук в слове – согласный.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Глаголы указывают на время действия – настоящее, прошедшее, будущее.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число оканчивается цифрой 4, то оно делится на 3 без остатка.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из трехзначного числа вычесть двузначное, то результат будет однозначным числом.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в слове 3 слога, то в нём 2 безударные гласные.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Подлежащее стоит в предложном падеже.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число оканчивается цифрой 3, то оно делится на 2 без остатка.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сложении трехзначного числа с двузначным, получится четырехзначное число.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Безударные гласные в корне слова проверяются ударением.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Предлоги изменяются по падежам.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два множителя двузначные числа, то их произведение – трехзначное число.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Корень слова находится между приставкой и суффиксом.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20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один из множителей делится на 5 без остатка, то произведение тоже делится на 5 без остатка.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20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Имена существительные указывают на число предметов – единственное или множественное.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двух нечетных чисел делится на 2 без остатка.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Мягкий знак в конце слова указывает на мягкость последнего согласного.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делении четырехзначного числа на однозначное получается двузначное число.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Чтобы выделить окончание, надо подобрать родственные слова.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Четное число делится без остатка на 3.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24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сложении двух четных чисел получается нечетное число.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4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7024014" y="197379"/>
            <a:ext cx="4512368" cy="9499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6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03050"/>
              </p:ext>
            </p:extLst>
          </p:nvPr>
        </p:nvGraphicFramePr>
        <p:xfrm>
          <a:off x="2660650" y="1180602"/>
          <a:ext cx="13792200" cy="22450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Шкалы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нормы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1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«Русский язык - Компетентность»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 до 8 баллов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«Математика - Компетентность»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 до </a:t>
                      </a: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1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«Общий итог: Русский язык и Математика»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7 до 18 баллов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94" marR="11309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 descr="https://fs.znanio.ru/8c0997/8a/0f/3e74c965fd57946451b2f159ba3cbf0125.jpg"/>
          <p:cNvPicPr/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147" b="1321"/>
          <a:stretch/>
        </p:blipFill>
        <p:spPr bwMode="auto">
          <a:xfrm>
            <a:off x="6370908" y="4229717"/>
            <a:ext cx="7033942" cy="6835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06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850" y="1082675"/>
            <a:ext cx="11271250" cy="493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Диагностический инструментарий по направлению «Социальное развитие и морально-ценностная сфера».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3850" y="7178675"/>
            <a:ext cx="17944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Анна Валерьевна Иванова, педагог-психолог МАОУ гимназия №56</a:t>
            </a:r>
          </a:p>
        </p:txBody>
      </p:sp>
    </p:spTree>
    <p:extLst>
      <p:ext uri="{BB962C8B-B14F-4D97-AF65-F5344CB8AC3E}">
        <p14:creationId xmlns:p14="http://schemas.microsoft.com/office/powerpoint/2010/main" val="40202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850" y="1082675"/>
            <a:ext cx="11271250" cy="493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«Методики субъективной оценки межличностных отношений ребенка (СОМОР) Н.Я. Семаго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850" y="6950075"/>
            <a:ext cx="1874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Наталья Станиславовна Степанова, педагог-психолог МАОУ СОШ №2</a:t>
            </a:r>
          </a:p>
        </p:txBody>
      </p:sp>
    </p:spTree>
    <p:extLst>
      <p:ext uri="{BB962C8B-B14F-4D97-AF65-F5344CB8AC3E}">
        <p14:creationId xmlns:p14="http://schemas.microsoft.com/office/powerpoint/2010/main" val="5440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9033" y="533405"/>
            <a:ext cx="13043887" cy="2436308"/>
          </a:xfrm>
        </p:spPr>
        <p:txBody>
          <a:bodyPr anchor="ctr"/>
          <a:lstStyle/>
          <a:p>
            <a:pPr algn="ctr"/>
            <a:r>
              <a:rPr lang="ru-RU" sz="395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субъективной оценки</a:t>
            </a:r>
            <a:br>
              <a:rPr lang="ru-RU" sz="395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межличностных отношений ребенка (СОМОР)</a:t>
            </a:r>
            <a:br>
              <a:rPr lang="ru-RU" sz="3958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Автор: Семаго Наталья Яковлевна</a:t>
            </a:r>
            <a:br>
              <a:rPr lang="ru-RU" sz="395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958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73023" y="3295620"/>
            <a:ext cx="11755906" cy="142495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3958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958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dirty="0">
                <a:solidFill>
                  <a:srgbClr val="2C5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субъективного представления ребенка о его взаимоотношениях с окружающими взрослыми и детьми, о самом себе и своем месте в системе значимых для ребенка социальных взаимодействий.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60857" y="4704703"/>
            <a:ext cx="11280920" cy="2137437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65476" indent="-565476" algn="l">
              <a:buFont typeface="Symbol" panose="05050102010706020507" pitchFamily="18" charset="2"/>
              <a:buChar char="¾"/>
            </a:pPr>
            <a:endParaRPr lang="ru-RU" sz="3958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60488" y="6455568"/>
            <a:ext cx="9380976" cy="320615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395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 4-11 лет</a:t>
            </a:r>
          </a:p>
          <a:p>
            <a:pPr algn="l"/>
            <a:r>
              <a:rPr lang="ru-RU" sz="395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индивидуальная</a:t>
            </a:r>
          </a:p>
          <a:p>
            <a:pPr algn="l"/>
            <a:r>
              <a:rPr lang="ru-RU" sz="395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проведения: 15 минут</a:t>
            </a:r>
          </a:p>
          <a:p>
            <a:pPr algn="l"/>
            <a:endParaRPr lang="ru-RU" sz="1319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958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Стимульный материал: </a:t>
            </a:r>
          </a:p>
          <a:p>
            <a:pPr algn="l"/>
            <a:r>
              <a:rPr lang="ru-RU" sz="3958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схематические  изображения (6 листов)</a:t>
            </a:r>
          </a:p>
          <a:p>
            <a:pPr algn="l"/>
            <a:endParaRPr lang="ru-RU" sz="3958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958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10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422650" y="808693"/>
            <a:ext cx="14793907" cy="1919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958" b="1" dirty="0">
                <a:solidFill>
                  <a:srgbClr val="6E0512"/>
                </a:solidFill>
                <a:latin typeface="Century Gothic" panose="020B0502020202020204" pitchFamily="34" charset="0"/>
              </a:rPr>
              <a:t>РАЗДЕЛ 5. РЕЕСТР РЕКОМЕНДУЕМЫХ  ПСИХОДИАГНОСТИЧЕСКИХ МЕТОДИК ДЛЯ ПРИМЕНЕНИЯ В ОБЩЕОБРАЗОВАТЕЛЬНЫХ ОРГАНИЗАЦИЯХ </a:t>
            </a:r>
            <a:endParaRPr lang="ru-RU" sz="3958" dirty="0">
              <a:solidFill>
                <a:srgbClr val="6E051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28437" r="82596" b="31133"/>
          <a:stretch/>
        </p:blipFill>
        <p:spPr>
          <a:xfrm>
            <a:off x="8374062" y="6188959"/>
            <a:ext cx="3352800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988102" y="3465901"/>
            <a:ext cx="18314412" cy="252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958" b="1" dirty="0" smtClean="0">
                <a:solidFill>
                  <a:srgbClr val="960000"/>
                </a:solidFill>
                <a:latin typeface="Century Gothic" panose="020B0502020202020204" pitchFamily="34" charset="0"/>
                <a:hlinkClick r:id="rId6" action="ppaction://hlinkfile"/>
              </a:rPr>
              <a:t>Открытый Реестр </a:t>
            </a:r>
            <a:r>
              <a:rPr lang="ru-RU" sz="3958" b="1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психодиагностических методик, </a:t>
            </a:r>
          </a:p>
          <a:p>
            <a:pPr algn="ctr"/>
            <a:r>
              <a:rPr lang="ru-RU" sz="3958" b="1" i="1" u="sng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вызывающих доверие</a:t>
            </a:r>
            <a:r>
              <a:rPr lang="ru-RU" sz="3958" b="1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 профессионального сообщества с описанием </a:t>
            </a:r>
            <a:r>
              <a:rPr lang="ru-RU" sz="3958" b="1" i="1" u="sng" dirty="0">
                <a:solidFill>
                  <a:srgbClr val="960000"/>
                </a:solidFill>
                <a:latin typeface="Century Gothic" panose="020B0502020202020204" pitchFamily="34" charset="0"/>
              </a:rPr>
              <a:t>минимально необходимых </a:t>
            </a:r>
            <a:r>
              <a:rPr lang="ru-RU" sz="3958" b="1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условий и требований их использования (заимствования) и реализации в школе</a:t>
            </a:r>
            <a:endParaRPr lang="ru-RU" sz="3958" dirty="0">
              <a:solidFill>
                <a:srgbClr val="96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189" y="452898"/>
            <a:ext cx="11535471" cy="1421030"/>
          </a:xfrm>
        </p:spPr>
        <p:txBody>
          <a:bodyPr/>
          <a:lstStyle/>
          <a:p>
            <a:r>
              <a:rPr lang="ru-RU" sz="4617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Стимульный материал: </a:t>
            </a:r>
            <a:br>
              <a:rPr lang="ru-RU" sz="4617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617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7078" t="14441" r="67676" b="68124"/>
          <a:stretch/>
        </p:blipFill>
        <p:spPr bwMode="auto">
          <a:xfrm>
            <a:off x="13378947" y="1463675"/>
            <a:ext cx="4355902" cy="26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6946" t="39291" r="68258" b="44054"/>
          <a:stretch/>
        </p:blipFill>
        <p:spPr bwMode="auto">
          <a:xfrm>
            <a:off x="2246096" y="1460500"/>
            <a:ext cx="4798874" cy="26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8108" t="32352" r="67437" b="50627"/>
          <a:stretch/>
        </p:blipFill>
        <p:spPr bwMode="auto">
          <a:xfrm>
            <a:off x="7935870" y="1505973"/>
            <a:ext cx="4725047" cy="266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6405" t="23080" r="69166" b="59951"/>
          <a:stretch/>
        </p:blipFill>
        <p:spPr bwMode="auto">
          <a:xfrm>
            <a:off x="7684928" y="4489439"/>
            <a:ext cx="4988689" cy="28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17564" t="21683" r="67784" b="60989"/>
          <a:stretch/>
        </p:blipFill>
        <p:spPr bwMode="auto">
          <a:xfrm>
            <a:off x="2192697" y="4487391"/>
            <a:ext cx="5025143" cy="28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16761" t="56142" r="69081" b="26370"/>
          <a:stretch/>
        </p:blipFill>
        <p:spPr bwMode="auto">
          <a:xfrm>
            <a:off x="13378947" y="4517973"/>
            <a:ext cx="4466624" cy="28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65250" y="7660274"/>
            <a:ext cx="17526000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Инструкция I.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«Посмотри, здесь нарисованы стол и стулья вокруг него. Представь, себе, как бы сели вокруг этого стола: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члены твоей семьи;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другие близкие тебе люди;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твои друзья;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ты сам» (в том случае, если ребенок не показал свое место среди остальных людей).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60650" y="569158"/>
            <a:ext cx="15544800" cy="2331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Протокол к методике СОМОР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Фамилия, Имя  ребёнка ________________________________</a:t>
            </a:r>
          </a:p>
          <a:p>
            <a:pPr>
              <a:lnSpc>
                <a:spcPct val="107000"/>
              </a:lnSpc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 (класс/группа) __________________Дата __________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62058"/>
              </p:ext>
            </p:extLst>
          </p:nvPr>
        </p:nvGraphicFramePr>
        <p:xfrm>
          <a:off x="2965450" y="2606675"/>
          <a:ext cx="14935199" cy="6583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3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6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9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Тестовые изображения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обозначения называемых лиц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Эмоциональные и поведенческие, речевые реакции ребенка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</a:t>
                      </a:r>
                    </a:p>
                    <a:p>
                      <a:endParaRPr lang="ru-RU" sz="4000" b="0" dirty="0"/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Ближе всего к ребенку:</a:t>
                      </a:r>
                    </a:p>
                    <a:p>
                      <a:endParaRPr lang="ru-RU" sz="4000" b="0" dirty="0"/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endParaRPr lang="ru-RU" sz="4000" b="0" dirty="0"/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970710" y="9728621"/>
            <a:ext cx="10924680" cy="1558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968" b="1" dirty="0">
                <a:solidFill>
                  <a:srgbClr val="8200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Семаго Н.Я., Семаго М.М. Теория и практика оценки психического развития ребенка. Дошкольный и младший школьный возраст. — СПб.: Речь, 2005.</a:t>
            </a:r>
            <a:endParaRPr lang="ru-RU" sz="2639" b="1" dirty="0">
              <a:solidFill>
                <a:srgbClr val="8200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fsd.multiurok.ru/html/2019/03/15/s_5c8b97c015080/1113900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6111875"/>
            <a:ext cx="2470255" cy="2456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5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850" y="1082675"/>
            <a:ext cx="11271250" cy="310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«Сильные стороны и трудности» (ССТ) Р.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Гудман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2540" y="6873875"/>
            <a:ext cx="17267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Наталья Валерьевна </a:t>
            </a:r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Цвенгер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, педагог-психолог МАОУ СОШ №32</a:t>
            </a:r>
          </a:p>
        </p:txBody>
      </p:sp>
    </p:spTree>
    <p:extLst>
      <p:ext uri="{BB962C8B-B14F-4D97-AF65-F5344CB8AC3E}">
        <p14:creationId xmlns:p14="http://schemas.microsoft.com/office/powerpoint/2010/main" val="30202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850" y="1082675"/>
            <a:ext cx="11271250" cy="402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«Метод индукционной индукции </a:t>
            </a: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Ж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Нюттена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»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2540" y="6873875"/>
            <a:ext cx="17267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Мария Сергеевна Толкачева, педагог-психолог МАОУ СОШ№46</a:t>
            </a:r>
          </a:p>
        </p:txBody>
      </p:sp>
    </p:spTree>
    <p:extLst>
      <p:ext uri="{BB962C8B-B14F-4D97-AF65-F5344CB8AC3E}">
        <p14:creationId xmlns:p14="http://schemas.microsoft.com/office/powerpoint/2010/main" val="8819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850" y="1082675"/>
            <a:ext cx="11271250" cy="493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«Диагностика семейной адаптации и сплоченности» (тест Д.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Олсона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, адаптация М.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Перре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)	</a:t>
            </a: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2540" y="6873875"/>
            <a:ext cx="17944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Анна Александровна </a:t>
            </a:r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Сухушина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, педагог-психолог МАОУ СОШ№25</a:t>
            </a:r>
          </a:p>
        </p:txBody>
      </p:sp>
    </p:spTree>
    <p:extLst>
      <p:ext uri="{BB962C8B-B14F-4D97-AF65-F5344CB8AC3E}">
        <p14:creationId xmlns:p14="http://schemas.microsoft.com/office/powerpoint/2010/main" val="40203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3446" y="-13944"/>
            <a:ext cx="1962906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«Профессиональная направленность, мотивация, характерологические </a:t>
            </a:r>
            <a:r>
              <a:rPr lang="ru-RU" sz="4000" b="1" kern="0" dirty="0" smtClean="0">
                <a:solidFill>
                  <a:srgbClr val="960000"/>
                </a:solidFill>
              </a:rPr>
              <a:t>особенности»</a:t>
            </a:r>
          </a:p>
          <a:p>
            <a:pPr algn="ctr"/>
            <a:r>
              <a:rPr lang="ru-RU" sz="4000" b="1" kern="0" dirty="0" smtClean="0">
                <a:solidFill>
                  <a:srgbClr val="960000"/>
                </a:solidFill>
              </a:rPr>
              <a:t>(7/4)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226884"/>
              </p:ext>
            </p:extLst>
          </p:nvPr>
        </p:nvGraphicFramePr>
        <p:xfrm>
          <a:off x="-25400" y="2126860"/>
          <a:ext cx="20104101" cy="878948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171254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11353800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408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 smtClean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Название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Описание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/Наличие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123992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«Тенденции в принятии решений»., </a:t>
                      </a:r>
                    </a:p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Подростки и </a:t>
                      </a:r>
                    </a:p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взрослые (15–35 лет)</a:t>
                      </a:r>
                    </a:p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Измерение разных тенденций в принятии решений в разных жизненных областях. Содержание опросника основывается на трех тенденциях в принятии решений: максимизации, минимизации и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сатисфизации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каждая из которых применялась в трех областях – при принятии  профессиональных/учебных решений, в потребительском поведении (выбор товаров/услуг) и в обобщенном контексте.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13025"/>
                  </a:ext>
                </a:extLst>
              </a:tr>
              <a:tr h="17446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Т.О. Гордеева, О.А. Сычев, Е.Н. Осин «Шкалы академической мотивации школьников (ШАМШ)».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Опросник, предназначенный для измерения выраженности и типа мотивации к учебной деятельности.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включает 8 шкал: 3 шкалы внутренней мотивации, 4 шкалы внешней мотивации и шкалу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амотивации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0467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Андреева А.Д., Прихожан А.М. «Методика диагностики мотивации учения и эмоционального отношения к учению в средних и старших классах школы».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позволяет оценить следующие показатели, связанные с мотивационно-эмоциональным отношением к школе: "Познавательная активность", "Мотивация достижения", "Мотивация избегания неудач", "Тревога", "Гнев" и общий уровень отношения к учению.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</a:t>
                      </a:r>
                      <a:r>
                        <a:rPr lang="ru-RU" sz="14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metodika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_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diagnostiki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_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motivacii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_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uchenija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.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pdf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 (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ucoz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.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ru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)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8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3446" y="-13944"/>
            <a:ext cx="1962906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«Профессиональная направленность, мотивация, характерологические </a:t>
            </a:r>
            <a:r>
              <a:rPr lang="ru-RU" sz="4000" b="1" kern="0" dirty="0" smtClean="0">
                <a:solidFill>
                  <a:srgbClr val="960000"/>
                </a:solidFill>
              </a:rPr>
              <a:t>особенности»</a:t>
            </a: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(7/4)</a:t>
            </a:r>
          </a:p>
          <a:p>
            <a:pPr algn="ctr"/>
            <a:endParaRPr lang="ru-RU" sz="4000" b="1" kern="0" dirty="0">
              <a:solidFill>
                <a:srgbClr val="960000"/>
              </a:solidFill>
            </a:endParaRPr>
          </a:p>
          <a:p>
            <a:pPr algn="ctr"/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232"/>
              </p:ext>
            </p:extLst>
          </p:nvPr>
        </p:nvGraphicFramePr>
        <p:xfrm>
          <a:off x="62076" y="1831780"/>
          <a:ext cx="20104101" cy="940047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171254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11353800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408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u="sng" dirty="0" smtClean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effectLst/>
                        </a:rPr>
                        <a:t>Название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effectLst/>
                        </a:rPr>
                        <a:t>Описание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/Наличие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123992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Зарецкий Ю.В., Зарецкий В. К., Кулагина И. Ю. Опросник «Субъектная позиция».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исследования субъектной позиции обучающихся. Под субъектной позицией учащегося понимается активное осознанное отношение учащегося к учебной деятельности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263565"/>
                  </a:ext>
                </a:extLst>
              </a:tr>
              <a:tr h="123992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Тест структуры интеллекта Р.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Амтхауэра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развития вербального и невербального интеллекта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https://vk.com/topic-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21345952_25748193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13025"/>
                  </a:ext>
                </a:extLst>
              </a:tr>
              <a:tr h="17446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Активизирующий опросник  «Перекресток» Н.С.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Пряжников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у консультируемого подростка интереса (мотивации) к рассмотрению своих проблем, вооружение его доступным и понятным средством для планирования, корректировки и реализации своих профессиональных перспектив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http://pedlib.ru/Books/1/0291/index.shtml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0467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Опросник профессиональны предпочтений Дж.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Холланда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Голланда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Исследование профессиональных интересов и предпочтений человека.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http://strjschool1.ucoz.ru/prof/rezapkina-psikhologija_i_vybor_professii.pdf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9050" y="706801"/>
            <a:ext cx="18364199" cy="6361552"/>
          </a:xfrm>
        </p:spPr>
        <p:txBody>
          <a:bodyPr>
            <a:noAutofit/>
          </a:bodyPr>
          <a:lstStyle/>
          <a:p>
            <a:pPr algn="ctr"/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>Методика диагностики мотивации учения и эмоционального отношения к учению. </a:t>
            </a:r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>(модификация А.Д. Андреевой)</a:t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>Изучение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>адаптации в 10-ых классах </a:t>
            </a:r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ru-RU" sz="5936" b="1" kern="1200" dirty="0">
              <a:solidFill>
                <a:srgbClr val="61111D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8850" y="8397875"/>
            <a:ext cx="11992670" cy="2591744"/>
          </a:xfrm>
        </p:spPr>
        <p:txBody>
          <a:bodyPr>
            <a:normAutofit/>
          </a:bodyPr>
          <a:lstStyle/>
          <a:p>
            <a:pPr algn="r"/>
            <a:r>
              <a:rPr lang="ru-RU" sz="4000" b="1" i="1" kern="1200" dirty="0">
                <a:solidFill>
                  <a:srgbClr val="960000"/>
                </a:solidFill>
                <a:latin typeface="Century Gothic" panose="020B0502020202020204" pitchFamily="34" charset="0"/>
              </a:rPr>
              <a:t>Педагог-психолог МАОУ Мариинская СОШ № 3 г. Томска</a:t>
            </a:r>
          </a:p>
          <a:p>
            <a:pPr algn="r"/>
            <a:r>
              <a:rPr lang="ru-RU" sz="4000" b="1" i="1" kern="1200" dirty="0">
                <a:solidFill>
                  <a:srgbClr val="960000"/>
                </a:solidFill>
                <a:latin typeface="Century Gothic" panose="020B0502020202020204" pitchFamily="34" charset="0"/>
              </a:rPr>
              <a:t>Лежнева Е.М.</a:t>
            </a:r>
          </a:p>
        </p:txBody>
      </p:sp>
    </p:spTree>
    <p:extLst>
      <p:ext uri="{BB962C8B-B14F-4D97-AF65-F5344CB8AC3E}">
        <p14:creationId xmlns:p14="http://schemas.microsoft.com/office/powerpoint/2010/main" val="2038143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type="subTitle" idx="4"/>
          </p:nvPr>
        </p:nvSpPr>
        <p:spPr>
          <a:xfrm>
            <a:off x="1060450" y="0"/>
            <a:ext cx="18592800" cy="11309350"/>
          </a:xfrm>
        </p:spPr>
        <p:txBody>
          <a:bodyPr/>
          <a:lstStyle/>
          <a:p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Цель методики: </a:t>
            </a:r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диагностика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познавательной активности, мотивации достижения, тревожности, гнева;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Возраст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: 10- 16 лет (средние и старшие классы);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Количество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вопросов: 40;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Шкалы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: познавательная активность, мотивация достижения, тревожность, гнев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Время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заполнения: 10–15 мин.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723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984250" y="1387475"/>
            <a:ext cx="18669000" cy="84532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Шкала, номер вопроса</a:t>
            </a:r>
          </a:p>
          <a:p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Познавательная</a:t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</a:b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активность     2 6 10 14 18 22 26 30 34 38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Мотивация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/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</a:b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достижения    4 8 12 16 20 24 28 32 36 40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Тревожность 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1 5 9 13 17 21 25 29 33 37</a:t>
            </a:r>
          </a:p>
          <a:p>
            <a:endParaRPr lang="ru-RU" sz="5936" b="1" kern="1200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5936" b="1" kern="1200" dirty="0" smtClean="0">
                <a:solidFill>
                  <a:srgbClr val="61111D"/>
                </a:solidFill>
                <a:latin typeface="Cambria" panose="02040503050406030204" pitchFamily="18" charset="0"/>
              </a:rPr>
              <a:t>Гнев   </a:t>
            </a: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3 7 11 15 19 23 27 31 35 39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44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468" r="29153"/>
          <a:stretch/>
        </p:blipFill>
        <p:spPr>
          <a:xfrm>
            <a:off x="0" y="0"/>
            <a:ext cx="20104100" cy="113734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08550" y="372580"/>
            <a:ext cx="1028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6E05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психодиагностической </a:t>
            </a:r>
            <a:r>
              <a:rPr lang="ru-RU" sz="5400" b="1" dirty="0" smtClean="0">
                <a:solidFill>
                  <a:srgbClr val="6E05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5400" b="1" dirty="0">
              <a:solidFill>
                <a:srgbClr val="6E05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7650" y="2609310"/>
            <a:ext cx="146304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основных психических функций (6) </a:t>
            </a:r>
            <a:endParaRPr lang="ru-RU" sz="48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 err="1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4800" b="1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и универсальные учебные действия (13) </a:t>
            </a:r>
            <a:endParaRPr lang="ru-RU" sz="48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морально-ценностная сфера (18) </a:t>
            </a:r>
            <a:endParaRPr lang="ru-RU" sz="48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Эмоционально-личностная </a:t>
            </a: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(7) </a:t>
            </a:r>
            <a:endParaRPr lang="ru-RU" sz="48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направленность, мотивация, характерологические особенности (7) </a:t>
            </a:r>
            <a:endParaRPr lang="ru-RU" sz="48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4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и личностных проблем взрослых участников образовательного процесса (13)</a:t>
            </a:r>
          </a:p>
        </p:txBody>
      </p:sp>
    </p:spTree>
    <p:extLst>
      <p:ext uri="{BB962C8B-B14F-4D97-AF65-F5344CB8AC3E}">
        <p14:creationId xmlns:p14="http://schemas.microsoft.com/office/powerpoint/2010/main" val="40641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0050" y="320675"/>
            <a:ext cx="17088485" cy="16158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Выделяются следующие уровни мотивации учения: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908050" y="3673474"/>
            <a:ext cx="18745200" cy="728249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I уровень — продуктивная мотивация с выраженным преобладанием познавательной мотивации учения и положительным эмоциональным отношением к нему;</a:t>
            </a:r>
          </a:p>
          <a:p>
            <a:pPr>
              <a:buNone/>
            </a:pP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II уровень — продуктивная мотивация, позитивное отношение к учению, соответствие социальному нормативу;</a:t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</a:br>
            <a:endParaRPr lang="ru-RU" sz="5936" b="1" kern="1200" dirty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>
              <a:buNone/>
            </a:pP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III уровень — средний уровень с несколько сниженной познавательной мотивацией;</a:t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</a:br>
            <a:endParaRPr lang="ru-RU" sz="5936" b="1" kern="1200" dirty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>
              <a:buNone/>
            </a:pP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IV уровень — сниженная мотивация, переживание «школьной скуки», отрицательное эмоциональное отношение к учению;</a:t>
            </a:r>
            <a:b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</a:br>
            <a:endParaRPr lang="ru-RU" sz="5936" b="1" kern="1200" dirty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>
              <a:buNone/>
            </a:pPr>
            <a:r>
              <a:rPr lang="ru-RU" sz="5936" b="1" kern="1200" dirty="0">
                <a:solidFill>
                  <a:srgbClr val="61111D"/>
                </a:solidFill>
                <a:latin typeface="Cambria" panose="02040503050406030204" pitchFamily="18" charset="0"/>
              </a:rPr>
              <a:t>V уровень — резко отрицательное отношение к учению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18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етодика диагностики мотивации учения и эмоционального отношения к учению. Изучение адаптации в 10-ых классах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71" y="589029"/>
            <a:ext cx="13547752" cy="10131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167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99581"/>
              </p:ext>
            </p:extLst>
          </p:nvPr>
        </p:nvGraphicFramePr>
        <p:xfrm>
          <a:off x="1974850" y="168275"/>
          <a:ext cx="16459200" cy="1087815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Шкала / Познавательная</a:t>
                      </a:r>
                      <a:br>
                        <a:rPr lang="ru-RU" sz="3600" dirty="0"/>
                      </a:br>
                      <a:r>
                        <a:rPr lang="ru-RU" sz="3600" dirty="0"/>
                        <a:t>активность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/>
                        <a:t>Шкала / Тревожность</a:t>
                      </a:r>
                      <a:endParaRPr lang="ru-RU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Шкала / Гнев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25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Интерпретация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0" marT="43400" marB="434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Высокий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/>
                        <a:t>Низкий,</a:t>
                      </a:r>
                      <a:br>
                        <a:rPr lang="ru-RU" sz="3600"/>
                      </a:br>
                      <a:r>
                        <a:rPr lang="ru-RU" sz="3600"/>
                        <a:t>средний</a:t>
                      </a:r>
                      <a:endParaRPr lang="ru-RU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25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Продуктивная мотивация и позитивное эмоциональное отношение к учению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0" marT="43400" marB="434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6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Средний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Низкий,</a:t>
                      </a:r>
                      <a:br>
                        <a:rPr lang="ru-RU" sz="3600" dirty="0"/>
                      </a:br>
                      <a:r>
                        <a:rPr lang="ru-RU" sz="3600" dirty="0"/>
                        <a:t>средний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25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Позитивное отношение к учению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0" marT="43400" marB="434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Низкий,</a:t>
                      </a:r>
                      <a:br>
                        <a:rPr lang="ru-RU" sz="3600" dirty="0"/>
                      </a:br>
                      <a:r>
                        <a:rPr lang="ru-RU" sz="3600" dirty="0"/>
                        <a:t>средний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/>
                        <a:t>Низкий, средний</a:t>
                      </a:r>
                      <a:endParaRPr lang="ru-RU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25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Переживание</a:t>
                      </a:r>
                      <a:br>
                        <a:rPr lang="ru-RU" sz="3600" dirty="0"/>
                      </a:br>
                      <a:r>
                        <a:rPr lang="ru-RU" sz="3600" dirty="0"/>
                        <a:t>“школьной скуки”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0" marT="43400" marB="434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Средний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Низкий,</a:t>
                      </a:r>
                      <a:br>
                        <a:rPr lang="ru-RU" sz="3600" dirty="0"/>
                      </a:br>
                      <a:r>
                        <a:rPr lang="ru-RU" sz="3600" dirty="0"/>
                        <a:t>средний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/>
                        <a:t>Низкий, средний</a:t>
                      </a:r>
                      <a:endParaRPr lang="ru-RU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25" marR="43400" marT="43400" marB="43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3600" dirty="0"/>
                        <a:t>Диффузное эмоциональное отношение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0" marR="0" marT="43400" marB="434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88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057679"/>
              </p:ext>
            </p:extLst>
          </p:nvPr>
        </p:nvGraphicFramePr>
        <p:xfrm>
          <a:off x="4870450" y="-14"/>
          <a:ext cx="11658604" cy="11141097"/>
        </p:xfrm>
        <a:graphic>
          <a:graphicData uri="http://schemas.openxmlformats.org/drawingml/2006/table">
            <a:tbl>
              <a:tblPr/>
              <a:tblGrid>
                <a:gridCol w="120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3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94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Варианты ответа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Варианты ответа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Номер вопроса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Почти никогда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Иногда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Часто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Почти всегда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Номер вопроса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Почти никогда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Иногда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Часто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Почти всегда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20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800">
                        <a:latin typeface="Calibri"/>
                      </a:endParaRPr>
                    </a:p>
                  </a:txBody>
                  <a:tcPr marL="51298" marR="512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298" marR="51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440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625475"/>
            <a:ext cx="19168178" cy="97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0" y="477294"/>
            <a:ext cx="15087599" cy="100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0" y="168275"/>
            <a:ext cx="14317311" cy="10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2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3446" y="-13944"/>
            <a:ext cx="1962906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«Диагностика профессиональных и личностных проблем взрослых участников образовательного процесса</a:t>
            </a:r>
            <a:r>
              <a:rPr lang="ru-RU" sz="4000" b="1" kern="0" dirty="0" smtClean="0">
                <a:solidFill>
                  <a:srgbClr val="960000"/>
                </a:solidFill>
              </a:rPr>
              <a:t>» (13/12)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61997"/>
              </p:ext>
            </p:extLst>
          </p:nvPr>
        </p:nvGraphicFramePr>
        <p:xfrm>
          <a:off x="-25400" y="1724948"/>
          <a:ext cx="20104101" cy="956217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8827265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7697789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258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805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 smtClean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Название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Описание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/Наличие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24544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00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«Семейные эмоциональные коммуникации (СЭК)» Авторы: А.Б. Холмогорова, С.В.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Воликова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800" b="1" u="sng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 (законные представители) обучающихся, педагоги</a:t>
                      </a:r>
                      <a:endParaRPr lang="ru-RU" sz="2400" b="1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Опросник выявляет дисфункции в родительских семьях взрослых пациентов и позволяет определить мишени как семейной, так и индивидуальной терапии, которая, как правило, связана с проработкой семейного контекста пациента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77586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перфекционизма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Авторы: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Гаранян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Н.Г., Холмогорова А. Б.,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Юдеева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Т.Ю.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24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до 55 лет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 (законные представители) обучающихся, педагоги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перфекционизма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(чрезмерного стремления к совершенству) как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дисфункциональной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личностной черты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</a:t>
                      </a:r>
                      <a:r>
                        <a:rPr lang="ru-RU" sz="14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https://www.researchgate.net/publication/328219705_Factor_Structure_and_Psychometric_Properties_of_Perfectionism_Inventory_Developing_3-Factor_Version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  <a:tr h="17547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проблемного использования социальных сетей (русскоязычная версия). </a:t>
                      </a:r>
                      <a:endParaRPr lang="ru-RU" sz="2800" b="1" u="sng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24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до 55 лет. (Родители (законные представители) обучающихся, педагоги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позволяет изучать различные аспекты проблемного использования социальных сетей, к которым относят предпочтение онлайн 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общения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https://psyjournals.ru/files/95204/cpp_2018_n3_Sirota_Moskovchenko_et_al.pdf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177596"/>
                  </a:ext>
                </a:extLst>
              </a:tr>
              <a:tr h="209794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Русскоязычная версии опросника «Шкала взаимной адаптации в паре» – DAS (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Dyadic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Adjustment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Г. </a:t>
                      </a:r>
                      <a:r>
                        <a:rPr lang="ru-RU" sz="2800" b="1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Спаниера</a:t>
                      </a:r>
                      <a:r>
                        <a:rPr lang="ru-RU" sz="28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Взрослые</a:t>
                      </a:r>
                      <a:endParaRPr lang="ru-RU" sz="2400" b="1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 (законные представители) обучающихся, педагоги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Оценка качества отношений в браке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https://psyjournals.ru/files/95226/cpp_2018_n3_Poliakova_Sorokova_Garanian.pdf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23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472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1450" y="2073275"/>
            <a:ext cx="10052050" cy="37461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«Семейная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социограмма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» Э.Г.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Эйдемилер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3850" y="7178675"/>
            <a:ext cx="17944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Анна Александровна </a:t>
            </a:r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Сухушина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, педагог-психолог МАОУ СОШ№25</a:t>
            </a:r>
          </a:p>
        </p:txBody>
      </p:sp>
    </p:spTree>
    <p:extLst>
      <p:ext uri="{BB962C8B-B14F-4D97-AF65-F5344CB8AC3E}">
        <p14:creationId xmlns:p14="http://schemas.microsoft.com/office/powerpoint/2010/main" val="2695208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3446" y="-13944"/>
            <a:ext cx="19629066" cy="11723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Диагностический инструментарий по направлению 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>
                <a:solidFill>
                  <a:srgbClr val="960000"/>
                </a:solidFill>
              </a:rPr>
              <a:t>«Эмоционально-личностная сфера»</a:t>
            </a:r>
            <a:endParaRPr lang="ru-RU" sz="4000" b="1" kern="0" dirty="0" smtClean="0">
              <a:solidFill>
                <a:srgbClr val="960000"/>
              </a:solidFill>
            </a:endParaRPr>
          </a:p>
          <a:p>
            <a:pPr algn="ctr"/>
            <a:r>
              <a:rPr lang="ru-RU" sz="4000" b="1" kern="0" dirty="0" smtClean="0">
                <a:solidFill>
                  <a:srgbClr val="960000"/>
                </a:solidFill>
              </a:rPr>
              <a:t>(7/4)</a:t>
            </a:r>
            <a:endParaRPr lang="ru-RU" sz="4000" b="1" kern="0" dirty="0">
              <a:solidFill>
                <a:srgbClr val="96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3604" y="1870993"/>
            <a:ext cx="1862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3200" dirty="0">
              <a:solidFill>
                <a:srgbClr val="9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873" y="840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446" y="11583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3184" y="16471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45259"/>
              </p:ext>
            </p:extLst>
          </p:nvPr>
        </p:nvGraphicFramePr>
        <p:xfrm>
          <a:off x="-25400" y="2126860"/>
          <a:ext cx="20104101" cy="888073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5185">
                  <a:extLst>
                    <a:ext uri="{9D8B030D-6E8A-4147-A177-3AD203B41FA5}">
                      <a16:colId xmlns:a16="http://schemas.microsoft.com/office/drawing/2014/main" val="3411144048"/>
                    </a:ext>
                  </a:extLst>
                </a:gridCol>
                <a:gridCol w="5171254">
                  <a:extLst>
                    <a:ext uri="{9D8B030D-6E8A-4147-A177-3AD203B41FA5}">
                      <a16:colId xmlns:a16="http://schemas.microsoft.com/office/drawing/2014/main" val="1270163121"/>
                    </a:ext>
                  </a:extLst>
                </a:gridCol>
                <a:gridCol w="11353800">
                  <a:extLst>
                    <a:ext uri="{9D8B030D-6E8A-4147-A177-3AD203B41FA5}">
                      <a16:colId xmlns:a16="http://schemas.microsoft.com/office/drawing/2014/main" val="3359394794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165438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41630"/>
                  </a:ext>
                </a:extLst>
              </a:tr>
              <a:tr h="408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 smtClean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Название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effectLst/>
                        </a:rPr>
                        <a:t>Описание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/Наличие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334411"/>
                  </a:ext>
                </a:extLst>
              </a:tr>
              <a:tr h="123992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Шкала безнадежности</a:t>
                      </a:r>
                      <a:r>
                        <a:rPr lang="en-US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(Hopeless ness Scale, Beck et al. 1974). 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Подростковый возраст и старше.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Переживание безнадежности. Шкала безнадежности Бека (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Hopelessness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Beck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 предназначена для предсказания возможности самоубийства на основе мыслей о будущем и возлагаемых на него надежд. 20 вопросов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https://psyjournals.ru/files/2341/psyedu_2002_n3_Gorbatkov.pdf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13025"/>
                  </a:ext>
                </a:extLst>
              </a:tr>
              <a:tr h="17446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Дифференциальный опросник переживания одиночества (ДОПО3к), Осин Е.Н., Леонтьев Д.А.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Переживание одиночества. Методика создана на основе авторской модели отношения к одиночеству, состоит из 40 (краткая версия — из 24) утверждений, сгруппированных в три шкалы, измеряющие переживание одиночества и два аспекта отношения к нему: позитивное одиночество и зависимость от общения.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https://psylab.info/Дифференциальный_опросник_переживания_одиночества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395569"/>
                  </a:ext>
                </a:extLst>
              </a:tr>
              <a:tr h="10467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Многомерная шкала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перфекционизма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Фроста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Frost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, 1990), Ясная В.А., </a:t>
                      </a:r>
                      <a:r>
                        <a:rPr lang="ru-RU" sz="3200" b="1" u="sng" dirty="0" err="1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Ениколопов</a:t>
                      </a:r>
                      <a:r>
                        <a:rPr lang="ru-RU" sz="3200" b="1" u="sng" dirty="0">
                          <a:solidFill>
                            <a:srgbClr val="FFFF00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С.Н </a:t>
                      </a:r>
                      <a:endParaRPr lang="ru-RU" sz="3200" b="1" u="sng" dirty="0" smtClean="0">
                        <a:solidFill>
                          <a:srgbClr val="FFFF00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Экспериментальная (при использовании для лиц </a:t>
                      </a:r>
                    </a:p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младше 18 лет)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Перфекционизм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Цель исследования – проанализировать существующие на данный момент модели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перфекционизма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попытаться выявить структуру этого феномена.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03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96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4184650" y="266335"/>
            <a:ext cx="13182600" cy="1448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kern="0" dirty="0" smtClean="0">
                <a:solidFill>
                  <a:srgbClr val="6E0512"/>
                </a:solidFill>
              </a:rPr>
              <a:t>Цель: провести сверку существующего диагностического инструментария школьных психологов на предмет установления степени его соответствия Реестру. </a:t>
            </a:r>
            <a:r>
              <a:rPr lang="ru-RU" sz="2400" b="1" kern="0" dirty="0" smtClean="0">
                <a:solidFill>
                  <a:srgbClr val="6E0512"/>
                </a:solidFill>
              </a:rPr>
              <a:t/>
            </a:r>
            <a:br>
              <a:rPr lang="ru-RU" sz="2400" b="1" kern="0" dirty="0" smtClean="0">
                <a:solidFill>
                  <a:srgbClr val="6E0512"/>
                </a:solidFill>
              </a:rPr>
            </a:br>
            <a:endParaRPr lang="ru-RU" sz="2400" b="1" kern="0" dirty="0">
              <a:solidFill>
                <a:srgbClr val="6E0512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36726" y="3237939"/>
            <a:ext cx="18365788" cy="5082639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Установление степени соответствия между методиками, которыми пользуются школьные психологи и методиками, представленными в Реестре.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Поиск рекомендованных Реестром методик (в случае их отсутствия в открытом доступе).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Систематизация диагностических методик по уровням образования и в соответствии с содержанием психодиагностической работы с целевыми группами обучающихся.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Апробация новых методик и составление методических рекомендаций по их применению.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Выявление дефицитов.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kern="0" dirty="0" smtClean="0">
                <a:solidFill>
                  <a:srgbClr val="960000"/>
                </a:solidFill>
              </a:rPr>
              <a:t>Составления списка методик, использование которых целесообразно, однако в Реестре не включены.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4000" b="1" kern="0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1193" y="2073275"/>
            <a:ext cx="13709650" cy="374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«Опросник склонности к агрессии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Басса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-Перри «BRAQ», С.Н.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Ениколопов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, Н.П. Цибульский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3850" y="7178675"/>
            <a:ext cx="1676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Шмыга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 Елена Николаевна,</a:t>
            </a:r>
          </a:p>
          <a:p>
            <a:pPr algn="ctr"/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педагог-психолог МАОУ СОШ №54</a:t>
            </a:r>
          </a:p>
        </p:txBody>
      </p:sp>
    </p:spTree>
    <p:extLst>
      <p:ext uri="{BB962C8B-B14F-4D97-AF65-F5344CB8AC3E}">
        <p14:creationId xmlns:p14="http://schemas.microsoft.com/office/powerpoint/2010/main" val="357140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27450" y="701675"/>
            <a:ext cx="13404850" cy="557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Опросник агрессивности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Басса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– Перри (BPAQ) (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Arnold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H.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Buss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and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Mark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Perry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, 1992) был создан в 1992 году на основе опросника Враждебности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Басса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–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Дарки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(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Buss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and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Durkee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, 1957).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250" y="8397875"/>
            <a:ext cx="14706600" cy="57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212725" indent="443230">
              <a:lnSpc>
                <a:spcPct val="99000"/>
              </a:lnSpc>
              <a:spcAft>
                <a:spcPts val="185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Основная.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Экспериментальная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(при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лиц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младше 18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лет)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49433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6050" y="701675"/>
            <a:ext cx="1927860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Опросник состоит 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из 29 вопросов. </a:t>
            </a: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включает 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в себя 4 шкалы</a:t>
            </a: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endParaRPr lang="ru-RU" sz="5936" b="1" dirty="0">
              <a:solidFill>
                <a:srgbClr val="61111D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650" y="4130675"/>
            <a:ext cx="18669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61111D"/>
                </a:solidFill>
                <a:latin typeface="Cambria" panose="02040503050406030204" pitchFamily="18" charset="0"/>
              </a:rPr>
              <a:t>«Физическая агрессия»</a:t>
            </a:r>
          </a:p>
          <a:p>
            <a:r>
              <a:rPr lang="ru-RU" sz="6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6600" b="1" dirty="0">
                <a:solidFill>
                  <a:srgbClr val="61111D"/>
                </a:solidFill>
                <a:latin typeface="Cambria" panose="02040503050406030204" pitchFamily="18" charset="0"/>
              </a:rPr>
              <a:t>Гнев» </a:t>
            </a:r>
            <a:endParaRPr lang="ru-RU" sz="66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6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6600" b="1" dirty="0">
                <a:solidFill>
                  <a:srgbClr val="61111D"/>
                </a:solidFill>
                <a:latin typeface="Cambria" panose="02040503050406030204" pitchFamily="18" charset="0"/>
              </a:rPr>
              <a:t>Враждебность» </a:t>
            </a:r>
            <a:endParaRPr lang="ru-RU" sz="66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r>
              <a:rPr lang="ru-RU" sz="6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6600" b="1" dirty="0">
                <a:solidFill>
                  <a:srgbClr val="61111D"/>
                </a:solidFill>
                <a:latin typeface="Cambria" panose="02040503050406030204" pitchFamily="18" charset="0"/>
              </a:rPr>
              <a:t>Вербальная агрессия</a:t>
            </a:r>
            <a:r>
              <a:rPr lang="ru-RU" sz="6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»</a:t>
            </a:r>
            <a:endParaRPr lang="ru-RU" sz="6600" b="1" dirty="0">
              <a:solidFill>
                <a:srgbClr val="61111D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4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250" y="1539875"/>
            <a:ext cx="192786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Вашему 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вниманию предложен ряд утверждений. Внимательно прочитайте каждое </a:t>
            </a:r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из них 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и оцените по 5-ти балльной шкале.</a:t>
            </a:r>
          </a:p>
          <a:p>
            <a:pPr algn="ctr"/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На специальном бланке напротив номера утверждения поставьте крестик </a:t>
            </a:r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или галочку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Выбирайте тот вариант ответа, который первым Вам придет в голову. </a:t>
            </a:r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Не пропускайте 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ни одного из предложенных утверждений. </a:t>
            </a:r>
            <a:endParaRPr lang="ru-RU" sz="44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/>
            <a:endParaRPr lang="ru-RU" sz="4400" b="1" dirty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Старайтесь 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быть </a:t>
            </a:r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максимально правдивы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, так как, стараясь представить себя в лучшем свете, Вы, на самом деле, ухудшаете</a:t>
            </a:r>
          </a:p>
          <a:p>
            <a:pPr algn="ctr"/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результаты теста.</a:t>
            </a:r>
          </a:p>
          <a:p>
            <a:pPr algn="ctr"/>
            <a:endParaRPr lang="ru-RU" sz="44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Здесь </a:t>
            </a:r>
            <a:r>
              <a:rPr lang="ru-RU" sz="4400" b="1" dirty="0">
                <a:solidFill>
                  <a:srgbClr val="61111D"/>
                </a:solidFill>
                <a:latin typeface="Cambria" panose="02040503050406030204" pitchFamily="18" charset="0"/>
              </a:rPr>
              <a:t>нет правильных и не правильных ответов.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51061" y="-8453"/>
            <a:ext cx="4236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u="sng" dirty="0">
                <a:solidFill>
                  <a:srgbClr val="61111D"/>
                </a:solidFill>
                <a:latin typeface="Cambria" panose="02040503050406030204" pitchFamily="18" charset="0"/>
              </a:rPr>
              <a:t>Инструкция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61250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92075"/>
            <a:ext cx="11201400" cy="110818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728450" y="92075"/>
            <a:ext cx="8153400" cy="1092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Обработка и интерпретация результатов </a:t>
            </a:r>
            <a:endParaRPr lang="ru-RU" sz="3200" dirty="0" smtClean="0"/>
          </a:p>
          <a:p>
            <a:r>
              <a:rPr lang="ru-RU" sz="3200" dirty="0" smtClean="0"/>
              <a:t>	При </a:t>
            </a:r>
            <a:r>
              <a:rPr lang="ru-RU" sz="3200" dirty="0"/>
              <a:t>обработке результатов по ключу подсчитывается сумма баллов </a:t>
            </a:r>
            <a:r>
              <a:rPr lang="ru-RU" sz="3200" dirty="0" smtClean="0"/>
              <a:t>по </a:t>
            </a:r>
            <a:r>
              <a:rPr lang="ru-RU" sz="3200" dirty="0"/>
              <a:t>каждой шкале. </a:t>
            </a:r>
            <a:endParaRPr lang="ru-RU" sz="3200" dirty="0" smtClean="0"/>
          </a:p>
          <a:p>
            <a:r>
              <a:rPr lang="ru-RU" sz="3200" dirty="0" smtClean="0"/>
              <a:t>	</a:t>
            </a:r>
          </a:p>
          <a:p>
            <a:r>
              <a:rPr lang="ru-RU" sz="3200" dirty="0" smtClean="0"/>
              <a:t>В </a:t>
            </a:r>
            <a:r>
              <a:rPr lang="ru-RU" sz="3200" dirty="0"/>
              <a:t>целом по опроснику можно набрать от 24 до 120 баллов, из них</a:t>
            </a:r>
            <a:r>
              <a:rPr lang="ru-RU" sz="3200" dirty="0" smtClean="0"/>
              <a:t>:</a:t>
            </a:r>
          </a:p>
          <a:p>
            <a:r>
              <a:rPr lang="ru-RU" sz="3200" dirty="0" smtClean="0"/>
              <a:t>-по </a:t>
            </a:r>
            <a:r>
              <a:rPr lang="ru-RU" sz="3200" dirty="0"/>
              <a:t>шкале «физическая агрессия» – от 9 до 45 баллов, </a:t>
            </a:r>
            <a:endParaRPr lang="ru-RU" sz="3200" dirty="0" smtClean="0"/>
          </a:p>
          <a:p>
            <a:r>
              <a:rPr lang="ru-RU" sz="3200" dirty="0" smtClean="0"/>
              <a:t>по </a:t>
            </a:r>
            <a:r>
              <a:rPr lang="ru-RU" sz="3200" dirty="0"/>
              <a:t>шкале «гнев» – от 7 до 35 баллов,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по </a:t>
            </a:r>
            <a:r>
              <a:rPr lang="ru-RU" sz="3200" dirty="0"/>
              <a:t>шкале «враждебность» – от 8 до 40 баллов. </a:t>
            </a:r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Вывод </a:t>
            </a:r>
            <a:r>
              <a:rPr lang="ru-RU" sz="3200" dirty="0"/>
              <a:t>о выраженности того или иного признака делается по аналогии со шкалой нормального распределения: 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до </a:t>
            </a:r>
            <a:r>
              <a:rPr lang="ru-RU" sz="3200" dirty="0"/>
              <a:t>30% от общего числа баллов – отсутствие или незначительная выраженность признака, </a:t>
            </a:r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выше </a:t>
            </a:r>
            <a:r>
              <a:rPr lang="ru-RU" sz="3200" dirty="0"/>
              <a:t>60 % от общего числа баллов – явно выраженный признак, склонность к агрессии. </a:t>
            </a:r>
          </a:p>
        </p:txBody>
      </p:sp>
    </p:spTree>
    <p:extLst>
      <p:ext uri="{BB962C8B-B14F-4D97-AF65-F5344CB8AC3E}">
        <p14:creationId xmlns:p14="http://schemas.microsoft.com/office/powerpoint/2010/main" val="3243909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20675"/>
            <a:ext cx="19745912" cy="556260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77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00" y="96991"/>
            <a:ext cx="18293849" cy="112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33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875"/>
            <a:ext cx="20104101" cy="10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5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77875"/>
            <a:ext cx="18683331" cy="63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67349"/>
              </p:ext>
            </p:extLst>
          </p:nvPr>
        </p:nvGraphicFramePr>
        <p:xfrm>
          <a:off x="1365250" y="854075"/>
          <a:ext cx="17221200" cy="849445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7221200">
                  <a:extLst>
                    <a:ext uri="{9D8B030D-6E8A-4147-A177-3AD203B41FA5}">
                      <a16:colId xmlns:a16="http://schemas.microsoft.com/office/drawing/2014/main" val="885768320"/>
                    </a:ext>
                  </a:extLst>
                </a:gridCol>
              </a:tblGrid>
              <a:tr h="1890051">
                <a:tc>
                  <a:txBody>
                    <a:bodyPr/>
                    <a:lstStyle/>
                    <a:p>
                      <a:pPr marL="0" marR="635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3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684" marR="13612" marT="59684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62128"/>
                  </a:ext>
                </a:extLst>
              </a:tr>
              <a:tr h="6604406">
                <a:tc>
                  <a:txBody>
                    <a:bodyPr/>
                    <a:lstStyle/>
                    <a:p>
                      <a:pPr marL="0" marR="635" indent="3587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kern="1200" dirty="0" smtClean="0">
                          <a:effectLst/>
                        </a:rPr>
                        <a:t>В механизмах развития </a:t>
                      </a:r>
                      <a:r>
                        <a:rPr lang="ru-RU" sz="3600" u="sng" kern="1200" dirty="0" smtClean="0">
                          <a:effectLst/>
                        </a:rPr>
                        <a:t>суицидального поведения </a:t>
                      </a:r>
                      <a:r>
                        <a:rPr lang="ru-RU" sz="3600" kern="1200" dirty="0" smtClean="0">
                          <a:effectLst/>
                        </a:rPr>
                        <a:t>одно из ведущих мест занимает агрессия. </a:t>
                      </a:r>
                    </a:p>
                    <a:p>
                      <a:pPr marL="0" marR="635" indent="3587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kern="1200" dirty="0" smtClean="0">
                          <a:effectLst/>
                        </a:rPr>
                        <a:t>S. </a:t>
                      </a:r>
                      <a:r>
                        <a:rPr lang="ru-RU" sz="3600" kern="1200" dirty="0" err="1" smtClean="0">
                          <a:effectLst/>
                        </a:rPr>
                        <a:t>Daniel</a:t>
                      </a:r>
                      <a:r>
                        <a:rPr lang="ru-RU" sz="3600" kern="1200" dirty="0" smtClean="0">
                          <a:effectLst/>
                        </a:rPr>
                        <a:t> с соавторами обнаружили, что высокий уровень агрессивности (как личностной черты) и внешнее выражение гнева связаны с риском совершения суицида в выборке мальчиков (</a:t>
                      </a:r>
                      <a:r>
                        <a:rPr lang="ru-RU" sz="3600" kern="1200" dirty="0" err="1" smtClean="0">
                          <a:effectLst/>
                        </a:rPr>
                        <a:t>Daniel</a:t>
                      </a:r>
                      <a:r>
                        <a:rPr lang="ru-RU" sz="3600" kern="1200" dirty="0" smtClean="0">
                          <a:effectLst/>
                        </a:rPr>
                        <a:t> </a:t>
                      </a:r>
                      <a:r>
                        <a:rPr lang="ru-RU" sz="3600" kern="1200" dirty="0" err="1" smtClean="0">
                          <a:effectLst/>
                        </a:rPr>
                        <a:t>et</a:t>
                      </a:r>
                      <a:r>
                        <a:rPr lang="ru-RU" sz="3600" kern="1200" dirty="0" smtClean="0">
                          <a:effectLst/>
                        </a:rPr>
                        <a:t> </a:t>
                      </a:r>
                      <a:r>
                        <a:rPr lang="ru-RU" sz="3600" kern="1200" dirty="0" err="1" smtClean="0">
                          <a:effectLst/>
                        </a:rPr>
                        <a:t>al</a:t>
                      </a:r>
                      <a:r>
                        <a:rPr lang="ru-RU" sz="3600" kern="1200" dirty="0" smtClean="0">
                          <a:effectLst/>
                        </a:rPr>
                        <a:t>., 2006). </a:t>
                      </a:r>
                    </a:p>
                    <a:p>
                      <a:pPr marL="0" marR="635" indent="3587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kern="1200" dirty="0" smtClean="0">
                          <a:effectLst/>
                        </a:rPr>
                        <a:t>Многочисленные исследования подтверждают связь уровня враждебности и агрессии с выраженностью суицидального поведения.</a:t>
                      </a:r>
                    </a:p>
                    <a:p>
                      <a:pPr marL="0" indent="358775"/>
                      <a:endParaRPr lang="ru-RU" sz="3000" kern="1200" dirty="0" smtClean="0">
                        <a:effectLst/>
                      </a:endParaRPr>
                    </a:p>
                    <a:p>
                      <a:pPr marL="0" indent="358775"/>
                      <a:endParaRPr lang="ru-RU" sz="3000" kern="1200" dirty="0" smtClean="0">
                        <a:effectLst/>
                      </a:endParaRPr>
                    </a:p>
                    <a:p>
                      <a:pPr marL="0" indent="358775"/>
                      <a:r>
                        <a:rPr lang="ru-RU" sz="3000" kern="1200" dirty="0" smtClean="0">
                          <a:effectLst/>
                        </a:rPr>
                        <a:t>Интерпретация: ключевыми вопросами, после которых необходима индивидуальная беседа, являются 1 и 29 (4–5 баллов). Вопросы 8 и 16 отвечают за депрессивное состояние.</a:t>
                      </a:r>
                    </a:p>
                    <a:p>
                      <a:pPr marL="0" marR="635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300" b="1" kern="1200" dirty="0">
                        <a:solidFill>
                          <a:srgbClr val="16625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684" marR="13612" marT="59684" marB="0"/>
                </a:tc>
                <a:extLst>
                  <a:ext uri="{0D108BD9-81ED-4DB2-BD59-A6C34878D82A}">
                    <a16:rowId xmlns:a16="http://schemas.microsoft.com/office/drawing/2014/main" val="1311759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804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3749"/>
              </p:ext>
            </p:extLst>
          </p:nvPr>
        </p:nvGraphicFramePr>
        <p:xfrm>
          <a:off x="-18671" y="-99099"/>
          <a:ext cx="20104100" cy="11454521"/>
        </p:xfrm>
        <a:graphic>
          <a:graphicData uri="http://schemas.openxmlformats.org/drawingml/2006/table">
            <a:tbl>
              <a:tblPr firstRow="1" firstCol="1" bandRow="1"/>
              <a:tblGrid>
                <a:gridCol w="4738602">
                  <a:extLst>
                    <a:ext uri="{9D8B030D-6E8A-4147-A177-3AD203B41FA5}">
                      <a16:colId xmlns:a16="http://schemas.microsoft.com/office/drawing/2014/main" val="784758346"/>
                    </a:ext>
                  </a:extLst>
                </a:gridCol>
                <a:gridCol w="7231777">
                  <a:extLst>
                    <a:ext uri="{9D8B030D-6E8A-4147-A177-3AD203B41FA5}">
                      <a16:colId xmlns:a16="http://schemas.microsoft.com/office/drawing/2014/main" val="1474999340"/>
                    </a:ext>
                  </a:extLst>
                </a:gridCol>
                <a:gridCol w="3438477">
                  <a:extLst>
                    <a:ext uri="{9D8B030D-6E8A-4147-A177-3AD203B41FA5}">
                      <a16:colId xmlns:a16="http://schemas.microsoft.com/office/drawing/2014/main" val="1971320618"/>
                    </a:ext>
                  </a:extLst>
                </a:gridCol>
                <a:gridCol w="4695244">
                  <a:extLst>
                    <a:ext uri="{9D8B030D-6E8A-4147-A177-3AD203B41FA5}">
                      <a16:colId xmlns:a16="http://schemas.microsoft.com/office/drawing/2014/main" val="1863189307"/>
                    </a:ext>
                  </a:extLst>
                </a:gridCol>
              </a:tblGrid>
              <a:tr h="967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Возрастная/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Целевая </a:t>
                      </a:r>
                      <a:r>
                        <a:rPr lang="ru-RU" sz="30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Источник /Наличие 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10243"/>
                  </a:ext>
                </a:extLst>
              </a:tr>
              <a:tr h="5269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600" b="1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Методика «Сказочный семантический дифференциал</a:t>
                      </a:r>
                      <a:r>
                        <a:rPr lang="ru-RU" sz="4600" b="1" u="sng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4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Интегральный анализ отношения ребенка к персонажам позволяет определить специфику его морально-ценностной сферы. </a:t>
                      </a: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Методика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ориентирована на детей старшего дошкольного и младшего школьного возраста, начиная с четырех лет, и может быть использована также в клинических исследованиях для диагностики умственной отсталости, аутизма и детской шизофрении</a:t>
                      </a: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Методика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«Сказочный семантический дифференциал», выполнение которой предусматривает, что респондент должен оценить фиксированный набор сказочных персонажей по набору личностных характеристик, была разработана для индивидуальной работы психолога с детьми 4—10 лет.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4– 10 лет 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5"/>
                        </a:spcAft>
                      </a:pPr>
                      <a:r>
                        <a:rPr lang="ru-RU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 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нормотипичные</a:t>
                      </a:r>
                      <a:r>
                        <a:rPr lang="ru-RU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дети и подростки с нормативным кризисом взросления)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5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Петренко В.Ф., Митина О.В. Методика "Сказочный семантический дифференциал": диагностические возможности//Психологическая наука и образование.</a:t>
                      </a: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5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2018. Том 23. N 6. С. 41 </a:t>
                      </a:r>
                      <a:r>
                        <a:rPr lang="ru-RU" sz="2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-54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300" b="1" i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</a:t>
                      </a:r>
                      <a:r>
                        <a:rPr lang="ru-RU" sz="33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скачать</a:t>
                      </a:r>
                      <a:r>
                        <a:rPr lang="ru-RU" sz="23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Психосемантическая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методика Сказочный семантический дифференциал и опыт ее использования для диагностики детей </a:t>
                      </a:r>
                      <a:r>
                        <a:rPr lang="ru-RU" sz="1800" u="sng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</a:t>
                      </a: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879092"/>
                  </a:ext>
                </a:extLst>
              </a:tr>
              <a:tr h="5216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600" b="1" u="sng" kern="1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Орел Е.А., Куликова, А.А. Опросник Социально-эмоциональных </a:t>
                      </a:r>
                      <a:r>
                        <a:rPr lang="ru-RU" sz="4600" b="1" u="sng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навыков</a:t>
                      </a:r>
                      <a:endParaRPr lang="ru-RU" sz="4600" b="1" u="sng" kern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Опросник оценки социально-эмоциональных навыков в начальной школе. </a:t>
                      </a:r>
                      <a:endParaRPr lang="ru-RU" sz="2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Содержит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 шкалы: </a:t>
                      </a:r>
                      <a:endParaRPr lang="ru-RU" sz="2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Достижение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целей, </a:t>
                      </a:r>
                      <a:endParaRPr lang="ru-RU" sz="2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другими и </a:t>
                      </a:r>
                      <a:endParaRPr lang="ru-RU" sz="2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эмоциями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Начальная школа </a:t>
                      </a:r>
                      <a:r>
                        <a:rPr lang="ru-RU" sz="3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3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нормотипичные</a:t>
                      </a:r>
                      <a:r>
                        <a:rPr lang="ru-RU" sz="3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дети и подростки с нормативным кризисом взросления)</a:t>
                      </a: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Орел Е.А., Куликова А.А. Анализ психометрических характеристик инструмента оценки социально-эмоциональных навыков в начальной школе 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[Электронный ресурс]//Современная зарубежная психология. 2018. Том 7. N 3. С. 8 - 17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3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3300" b="1" i="1" u="sng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Описание.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://</a:t>
                      </a:r>
                      <a:r>
                        <a:rPr lang="en-US" sz="1800" u="sng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psyjournals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u="sng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files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/96189/</a:t>
                      </a:r>
                      <a:r>
                        <a:rPr lang="en-US" sz="1800" u="sng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jmfp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_2018_</a:t>
                      </a:r>
                      <a:r>
                        <a:rPr lang="en-US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_3_</a:t>
                      </a:r>
                      <a:r>
                        <a:rPr lang="en-US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Orel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1800" u="sng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Kulikova</a:t>
                      </a: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pdf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05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266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6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2450" y="1311275"/>
            <a:ext cx="16002000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«</a:t>
            </a:r>
            <a:r>
              <a:rPr lang="ru-RU" sz="4400" b="1" dirty="0" smtClean="0"/>
              <a:t>Методические рекомендации </a:t>
            </a:r>
            <a:r>
              <a:rPr lang="ru-RU" sz="4400" b="1" dirty="0"/>
              <a:t>для педагогов-психологов образовательных организаций по диагностике факторов риска развития кризисных состояний с суицидальными тенденциями у обучающихся 7–11 классов» </a:t>
            </a:r>
            <a:r>
              <a:rPr lang="ru-RU" sz="2800" b="1" i="1" dirty="0" smtClean="0"/>
              <a:t>(«</a:t>
            </a:r>
            <a:r>
              <a:rPr lang="ru-RU" sz="2800" b="1" i="1" dirty="0"/>
              <a:t>МОСКОВСКИЙГОСУДАРСТВЕННЫЙПСИХОЛОГО-ПЕДАГОГИЧЕСКИЙУНИВЕРСИТЕТ</a:t>
            </a:r>
            <a:r>
              <a:rPr lang="ru-RU" sz="2800" b="1" i="1" dirty="0" smtClean="0"/>
              <a:t>»)</a:t>
            </a:r>
            <a:endParaRPr lang="ru-RU" sz="2800" b="1" i="1" dirty="0"/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ключевыми </a:t>
            </a:r>
            <a:r>
              <a:rPr lang="ru-RU" sz="4400" b="1" dirty="0"/>
              <a:t>вопросами, после которых необходима индивидуальная беседа, </a:t>
            </a:r>
            <a:endParaRPr lang="ru-RU" sz="4400" b="1" dirty="0" smtClean="0"/>
          </a:p>
          <a:p>
            <a:pPr algn="ctr"/>
            <a:endParaRPr lang="ru-RU" sz="4400" b="1" dirty="0"/>
          </a:p>
          <a:p>
            <a:pPr algn="ctr"/>
            <a:r>
              <a:rPr lang="ru-RU" sz="4400" b="1" dirty="0" smtClean="0"/>
              <a:t>являются </a:t>
            </a:r>
            <a:r>
              <a:rPr lang="ru-RU" sz="4400" b="1" dirty="0"/>
              <a:t>1 и 29 (4–5 баллов), </a:t>
            </a:r>
            <a:endParaRPr lang="ru-RU" sz="4400" b="1" dirty="0" smtClean="0"/>
          </a:p>
          <a:p>
            <a:pPr algn="ctr"/>
            <a:endParaRPr lang="ru-RU" sz="4400" b="1" dirty="0"/>
          </a:p>
          <a:p>
            <a:pPr algn="ctr"/>
            <a:r>
              <a:rPr lang="ru-RU" sz="4400" b="1" dirty="0" smtClean="0"/>
              <a:t>а </a:t>
            </a:r>
            <a:r>
              <a:rPr lang="ru-RU" sz="4400" b="1" dirty="0"/>
              <a:t>вопросы 8 и 16 отвечают за депрессивное состояние подростка.</a:t>
            </a:r>
          </a:p>
        </p:txBody>
      </p:sp>
    </p:spTree>
    <p:extLst>
      <p:ext uri="{BB962C8B-B14F-4D97-AF65-F5344CB8AC3E}">
        <p14:creationId xmlns:p14="http://schemas.microsoft.com/office/powerpoint/2010/main" val="281878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02735"/>
              </p:ext>
            </p:extLst>
          </p:nvPr>
        </p:nvGraphicFramePr>
        <p:xfrm>
          <a:off x="0" y="0"/>
          <a:ext cx="20104100" cy="113093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965200">
                  <a:extLst>
                    <a:ext uri="{9D8B030D-6E8A-4147-A177-3AD203B41FA5}">
                      <a16:colId xmlns:a16="http://schemas.microsoft.com/office/drawing/2014/main" val="3965965484"/>
                    </a:ext>
                  </a:extLst>
                </a:gridCol>
                <a:gridCol w="7582126">
                  <a:extLst>
                    <a:ext uri="{9D8B030D-6E8A-4147-A177-3AD203B41FA5}">
                      <a16:colId xmlns:a16="http://schemas.microsoft.com/office/drawing/2014/main" val="257483113"/>
                    </a:ext>
                  </a:extLst>
                </a:gridCol>
                <a:gridCol w="5556774">
                  <a:extLst>
                    <a:ext uri="{9D8B030D-6E8A-4147-A177-3AD203B41FA5}">
                      <a16:colId xmlns:a16="http://schemas.microsoft.com/office/drawing/2014/main" val="3363153338"/>
                    </a:ext>
                  </a:extLst>
                </a:gridCol>
              </a:tblGrid>
              <a:tr h="6607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Вопросы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Номера вопросов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20103"/>
                  </a:ext>
                </a:extLst>
              </a:tr>
              <a:tr h="470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Опросник склонности к агрессии </a:t>
                      </a:r>
                      <a:r>
                        <a:rPr lang="ru-RU" sz="3200" dirty="0" err="1">
                          <a:effectLst/>
                        </a:rPr>
                        <a:t>Басса</a:t>
                      </a:r>
                      <a:r>
                        <a:rPr lang="ru-RU" sz="3200" dirty="0">
                          <a:effectLst/>
                        </a:rPr>
                        <a:t>-Перри «BPAQ» (29 вопросов) </a:t>
                      </a:r>
                      <a:endParaRPr lang="ru-RU" sz="3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«Методические рекомендации для педагогов-психологов образовательных организаций по диагностике факторов риска развития кризисных состояний с суицидальными тенденциями у обучающихся 7–11 классов». 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Опросник уровня агрессивности Басса-Перри BPAQ-24 </a:t>
                      </a:r>
                      <a:endParaRPr lang="ru-RU" sz="4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 </a:t>
                      </a:r>
                      <a:endParaRPr lang="ru-RU" sz="4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(АРМБОС)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691747"/>
                  </a:ext>
                </a:extLst>
              </a:tr>
              <a:tr h="1982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Иногда я не могу сдержать желание ударить другого человека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153021"/>
                  </a:ext>
                </a:extLst>
              </a:tr>
              <a:tr h="132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Иногда я настолько выходил из себя, что ломал вещи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29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9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104408"/>
                  </a:ext>
                </a:extLst>
              </a:tr>
              <a:tr h="132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Временами мне кажется, что жизнь мне что-то не додала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8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18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4565"/>
                  </a:ext>
                </a:extLst>
              </a:tr>
              <a:tr h="1321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Я не понимаю, почему иной раз мне бывает так горько</a:t>
                      </a:r>
                      <a:endParaRPr lang="ru-RU" sz="4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</a:rPr>
                        <a:t>16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20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49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356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1193" y="2073275"/>
            <a:ext cx="13709650" cy="374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Практикум по использованию Методики WHO5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Well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Being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</a:t>
            </a:r>
            <a:r>
              <a:rPr lang="ru-RU" sz="5936" b="1" dirty="0" err="1">
                <a:solidFill>
                  <a:srgbClr val="61111D"/>
                </a:solidFill>
                <a:latin typeface="Cambria" panose="02040503050406030204" pitchFamily="18" charset="0"/>
              </a:rPr>
              <a:t>Index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 (1998) </a:t>
            </a: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>
              <a:spcAft>
                <a:spcPts val="0"/>
              </a:spcAft>
              <a:tabLst>
                <a:tab pos="419735" algn="l"/>
                <a:tab pos="2712085" algn="l"/>
                <a:tab pos="3987800" algn="l"/>
              </a:tabLst>
            </a:pPr>
            <a:r>
              <a:rPr lang="ru-RU" sz="5936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5936" b="1" dirty="0">
                <a:solidFill>
                  <a:srgbClr val="61111D"/>
                </a:solidFill>
                <a:latin typeface="Cambria" panose="02040503050406030204" pitchFamily="18" charset="0"/>
              </a:rPr>
              <a:t>Индекс хорошего самочувствия»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3850" y="7178675"/>
            <a:ext cx="1676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Евгения Сергеевна </a:t>
            </a:r>
            <a:r>
              <a:rPr lang="ru-RU" sz="4000" b="1" i="1" dirty="0" err="1">
                <a:solidFill>
                  <a:srgbClr val="960000"/>
                </a:solidFill>
                <a:latin typeface="Century Gothic" panose="020B0502020202020204" pitchFamily="34" charset="0"/>
              </a:rPr>
              <a:t>Беч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, </a:t>
            </a:r>
            <a:endParaRPr lang="ru-RU" sz="4000" b="1" i="1" dirty="0" smtClean="0">
              <a:solidFill>
                <a:srgbClr val="96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4000" b="1" i="1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педагог-психолог </a:t>
            </a:r>
            <a:r>
              <a:rPr lang="ru-RU" sz="4000" b="1" i="1" dirty="0">
                <a:solidFill>
                  <a:srgbClr val="960000"/>
                </a:solidFill>
                <a:latin typeface="Century Gothic" panose="020B0502020202020204" pitchFamily="34" charset="0"/>
              </a:rPr>
              <a:t>МАОУ СОШ № 11 им. В. И. Смирнова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12606" y="5790508"/>
            <a:ext cx="4702185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marR="212725" indent="443230">
              <a:lnSpc>
                <a:spcPct val="107000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Условно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рекомендуемая </a:t>
            </a:r>
            <a:endParaRPr lang="ru-RU" sz="28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9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57641"/>
              </p:ext>
            </p:extLst>
          </p:nvPr>
        </p:nvGraphicFramePr>
        <p:xfrm>
          <a:off x="-2" y="-1"/>
          <a:ext cx="20104101" cy="113340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79452">
                  <a:extLst>
                    <a:ext uri="{9D8B030D-6E8A-4147-A177-3AD203B41FA5}">
                      <a16:colId xmlns:a16="http://schemas.microsoft.com/office/drawing/2014/main" val="3309277472"/>
                    </a:ext>
                  </a:extLst>
                </a:gridCol>
                <a:gridCol w="5886375">
                  <a:extLst>
                    <a:ext uri="{9D8B030D-6E8A-4147-A177-3AD203B41FA5}">
                      <a16:colId xmlns:a16="http://schemas.microsoft.com/office/drawing/2014/main" val="3664661441"/>
                    </a:ext>
                  </a:extLst>
                </a:gridCol>
                <a:gridCol w="2142781">
                  <a:extLst>
                    <a:ext uri="{9D8B030D-6E8A-4147-A177-3AD203B41FA5}">
                      <a16:colId xmlns:a16="http://schemas.microsoft.com/office/drawing/2014/main" val="1935637788"/>
                    </a:ext>
                  </a:extLst>
                </a:gridCol>
                <a:gridCol w="2074036">
                  <a:extLst>
                    <a:ext uri="{9D8B030D-6E8A-4147-A177-3AD203B41FA5}">
                      <a16:colId xmlns:a16="http://schemas.microsoft.com/office/drawing/2014/main" val="4155204537"/>
                    </a:ext>
                  </a:extLst>
                </a:gridCol>
                <a:gridCol w="2280269">
                  <a:extLst>
                    <a:ext uri="{9D8B030D-6E8A-4147-A177-3AD203B41FA5}">
                      <a16:colId xmlns:a16="http://schemas.microsoft.com/office/drawing/2014/main" val="1957112849"/>
                    </a:ext>
                  </a:extLst>
                </a:gridCol>
                <a:gridCol w="2531437">
                  <a:extLst>
                    <a:ext uri="{9D8B030D-6E8A-4147-A177-3AD203B41FA5}">
                      <a16:colId xmlns:a16="http://schemas.microsoft.com/office/drawing/2014/main" val="3590225478"/>
                    </a:ext>
                  </a:extLst>
                </a:gridCol>
                <a:gridCol w="2030563">
                  <a:extLst>
                    <a:ext uri="{9D8B030D-6E8A-4147-A177-3AD203B41FA5}">
                      <a16:colId xmlns:a16="http://schemas.microsoft.com/office/drawing/2014/main" val="193959602"/>
                    </a:ext>
                  </a:extLst>
                </a:gridCol>
                <a:gridCol w="2479188">
                  <a:extLst>
                    <a:ext uri="{9D8B030D-6E8A-4147-A177-3AD203B41FA5}">
                      <a16:colId xmlns:a16="http://schemas.microsoft.com/office/drawing/2014/main" val="1881519704"/>
                    </a:ext>
                  </a:extLst>
                </a:gridCol>
              </a:tblGrid>
              <a:tr h="29013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двух последних недель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Большую часть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времени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Более поло- вины всего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времени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Менее половины всего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времени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Иногда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Никогда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507884"/>
                  </a:ext>
                </a:extLst>
              </a:tr>
              <a:tr h="1940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меня было хорошее настроение и чувство бодрости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175137"/>
                  </a:ext>
                </a:extLst>
              </a:tr>
              <a:tr h="1940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чувствовал себя спокойным и раскованным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468371"/>
                  </a:ext>
                </a:extLst>
              </a:tr>
              <a:tr h="1293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чувствовал себя активным и энергичным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199872"/>
                  </a:ext>
                </a:extLst>
              </a:tr>
              <a:tr h="1293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просыпался с чувством свежести и отдыха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201282"/>
                  </a:ext>
                </a:extLst>
              </a:tr>
              <a:tr h="1940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Моя жизнь была наполнена интересными для меня событиями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15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59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526461" y="2950130"/>
            <a:ext cx="304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 smtClean="0">
                <a:solidFill>
                  <a:srgbClr val="960000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4400" dirty="0">
              <a:solidFill>
                <a:srgbClr val="96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46277" y="6188075"/>
            <a:ext cx="1140836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960000"/>
                </a:solidFill>
                <a:latin typeface="Century Gothic" panose="020B0502020202020204" pitchFamily="34" charset="0"/>
              </a:rPr>
              <a:t>Шмыга</a:t>
            </a:r>
            <a:r>
              <a:rPr lang="ru-RU" sz="4000" b="1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 Елена Николаевна,</a:t>
            </a:r>
          </a:p>
          <a:p>
            <a:pPr algn="ctr"/>
            <a:r>
              <a:rPr lang="ru-RU" sz="36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педагог-психолог</a:t>
            </a:r>
          </a:p>
          <a:p>
            <a:pPr algn="ctr"/>
            <a:r>
              <a:rPr lang="ru-RU" sz="36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 МАОУ СОШ №54 </a:t>
            </a:r>
            <a:r>
              <a:rPr lang="ru-RU" sz="3600" dirty="0" err="1" smtClean="0">
                <a:solidFill>
                  <a:srgbClr val="960000"/>
                </a:solidFill>
                <a:latin typeface="Century Gothic" panose="020B0502020202020204" pitchFamily="34" charset="0"/>
              </a:rPr>
              <a:t>г.Томск</a:t>
            </a:r>
            <a:r>
              <a:rPr lang="ru-RU" sz="36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, руководитель ПТГ</a:t>
            </a:r>
          </a:p>
          <a:p>
            <a:pPr algn="ctr"/>
            <a:endParaRPr lang="ru-RU" sz="4000" dirty="0" smtClean="0">
              <a:solidFill>
                <a:srgbClr val="96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Сот. 89138147438</a:t>
            </a:r>
          </a:p>
          <a:p>
            <a:pPr algn="ctr"/>
            <a:r>
              <a:rPr lang="en-US" sz="40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Sh_en71@mail.ru</a:t>
            </a:r>
            <a:endParaRPr lang="ru-RU" sz="4000" dirty="0">
              <a:solidFill>
                <a:srgbClr val="96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18235"/>
              </p:ext>
            </p:extLst>
          </p:nvPr>
        </p:nvGraphicFramePr>
        <p:xfrm>
          <a:off x="-3" y="399"/>
          <a:ext cx="20104103" cy="11308555"/>
        </p:xfrm>
        <a:graphic>
          <a:graphicData uri="http://schemas.openxmlformats.org/drawingml/2006/table">
            <a:tbl>
              <a:tblPr firstRow="1" firstCol="1" bandRow="1"/>
              <a:tblGrid>
                <a:gridCol w="4516891">
                  <a:extLst>
                    <a:ext uri="{9D8B030D-6E8A-4147-A177-3AD203B41FA5}">
                      <a16:colId xmlns:a16="http://schemas.microsoft.com/office/drawing/2014/main" val="2040757233"/>
                    </a:ext>
                  </a:extLst>
                </a:gridCol>
                <a:gridCol w="7453490">
                  <a:extLst>
                    <a:ext uri="{9D8B030D-6E8A-4147-A177-3AD203B41FA5}">
                      <a16:colId xmlns:a16="http://schemas.microsoft.com/office/drawing/2014/main" val="2705106754"/>
                    </a:ext>
                  </a:extLst>
                </a:gridCol>
                <a:gridCol w="3438476">
                  <a:extLst>
                    <a:ext uri="{9D8B030D-6E8A-4147-A177-3AD203B41FA5}">
                      <a16:colId xmlns:a16="http://schemas.microsoft.com/office/drawing/2014/main" val="495198678"/>
                    </a:ext>
                  </a:extLst>
                </a:gridCol>
                <a:gridCol w="4695246">
                  <a:extLst>
                    <a:ext uri="{9D8B030D-6E8A-4147-A177-3AD203B41FA5}">
                      <a16:colId xmlns:a16="http://schemas.microsoft.com/office/drawing/2014/main" val="3125747540"/>
                    </a:ext>
                  </a:extLst>
                </a:gridCol>
              </a:tblGrid>
              <a:tr h="49885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ln w="3175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Шкала безнадежности</a:t>
                      </a:r>
                      <a:r>
                        <a:rPr lang="en-US" sz="4000" b="1" u="sng" dirty="0">
                          <a:ln w="3175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(Hopeless ness Scale, Beck et al. 1974</a:t>
                      </a:r>
                      <a:r>
                        <a:rPr lang="en-US" sz="4000" b="1" u="sng" dirty="0" smtClean="0">
                          <a:ln w="3175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4000" dirty="0">
                        <a:ln w="3175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Переживание безнадежности. Шкала безнадежности Бека (</a:t>
                      </a:r>
                      <a:r>
                        <a:rPr lang="ru-RU" sz="3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Hopelessness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Scale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3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Beck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 предназначена для предсказания возможности самоубийства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основе мыслей о будущем и возлагаемых на него надежд. </a:t>
                      </a:r>
                      <a:endParaRPr lang="ru-RU" sz="35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3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вопросов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Подростковый возраст 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старше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с отклонениями в поведении; Подростки с ненормативными кризисами взросления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Горбатков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А.А. Шкала надежды и безнадежности для подростков: некоторые аспекты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валидности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//Психологическая наука и образование.</a:t>
                      </a: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2002. Том 7. N 3. С. 89 -103.</a:t>
                      </a: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3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300" b="1" i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скачать:</a:t>
                      </a:r>
                      <a:endParaRPr lang="ru-RU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https://psyjournals.ru/files/2341/psyedu_2002_n3_Gorbatkov.pdf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3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479599"/>
                  </a:ext>
                </a:extLst>
              </a:tr>
              <a:tr h="63199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Шкала явной тревожности для детей (CMAS) (адаптация А.М. Прихожан</a:t>
                      </a:r>
                      <a:r>
                        <a:rPr lang="ru-RU" sz="4000" b="1" u="sng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тревожности как относительно устойчивого образования. </a:t>
                      </a:r>
                      <a:r>
                        <a:rPr lang="ru-RU" sz="3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Предназначена </a:t>
                      </a:r>
                      <a:r>
                        <a:rPr lang="ru-RU" sz="3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выявления тревожности как относительно устойчивого образования у детей 8-12 </a:t>
                      </a:r>
                      <a:r>
                        <a:rPr lang="ru-RU" sz="3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лет. Методика </a:t>
                      </a:r>
                      <a:r>
                        <a:rPr lang="ru-RU" sz="3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проводиться как </a:t>
                      </a:r>
                      <a:r>
                        <a:rPr lang="ru-RU" sz="3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группах, так и индивидуально, </a:t>
                      </a:r>
                      <a:r>
                        <a:rPr lang="ru-RU" sz="3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соблюдением стандартных правил группового обследования. </a:t>
                      </a:r>
                      <a:r>
                        <a:rPr lang="ru-RU" sz="3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Примерное </a:t>
                      </a:r>
                      <a:r>
                        <a:rPr lang="ru-RU" sz="3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выполнения теста – 15-25 мин.</a:t>
                      </a: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7–12 лет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b="1" i="1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Прихожан А.М. Детский вариант шкалы явной тревожности (CMAS)/Иностранная психология, 1995, N 8, С.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6467.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3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Можно скачать</a:t>
                      </a:r>
                      <a:r>
                        <a:rPr lang="ru-RU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</a:t>
                      </a:r>
                      <a:r>
                        <a:rPr lang="ru-RU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://testuser7.narod.ru/School/Prihozhan.pdf</a:t>
                      </a:r>
                      <a:endParaRPr lang="ru-RU" sz="2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210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8210</TotalTime>
  <Words>5581</Words>
  <Application>Microsoft Office PowerPoint</Application>
  <PresentationFormat>Произвольный</PresentationFormat>
  <Paragraphs>1291</Paragraphs>
  <Slides>84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97" baseType="lpstr">
      <vt:lpstr>Symbol</vt:lpstr>
      <vt:lpstr>Franklin Gothic Book</vt:lpstr>
      <vt:lpstr>Arial</vt:lpstr>
      <vt:lpstr>Cambria</vt:lpstr>
      <vt:lpstr>Druk Cyr</vt:lpstr>
      <vt:lpstr>Wingdings</vt:lpstr>
      <vt:lpstr>Calibri</vt:lpstr>
      <vt:lpstr>Times New Roman</vt:lpstr>
      <vt:lpstr>Century Gothic</vt:lpstr>
      <vt:lpstr>Comic Sans MS</vt:lpstr>
      <vt:lpstr>Oxygen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организации логопедического обследования О.Е. Грибова</vt:lpstr>
      <vt:lpstr>Технология  логопедической диагностики  </vt:lpstr>
      <vt:lpstr>   Ориентировочный этап:</vt:lpstr>
      <vt:lpstr>/-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 «Рассуждение» Автор: Зак Анатолий Залманович </vt:lpstr>
      <vt:lpstr>Презентация PowerPoint</vt:lpstr>
      <vt:lpstr>Презентация PowerPoint</vt:lpstr>
      <vt:lpstr>Уровни сформированности и индикаторы в методике «Рассуждения» </vt:lpstr>
      <vt:lpstr>Опросник «Всегда-иногда-никогда» Автор: Цукерман Галина Анатольевна  </vt:lpstr>
      <vt:lpstr>Презентация PowerPoint</vt:lpstr>
      <vt:lpstr>Бланк</vt:lpstr>
      <vt:lpstr>Презентация PowerPoint</vt:lpstr>
      <vt:lpstr>Презентация PowerPoint</vt:lpstr>
      <vt:lpstr>Презентация PowerPoint</vt:lpstr>
      <vt:lpstr>Методика субъективной оценки межличностных отношений ребенка (СОМОР)  Автор: Семаго Наталья Яковлевна </vt:lpstr>
      <vt:lpstr>Стимульный материал: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 диагностики мотивации учения и эмоционального отношения к учению.  (модификация А.Д. Андреевой)   Изучение адаптации в 10-ых классах  </vt:lpstr>
      <vt:lpstr>Презентация PowerPoint</vt:lpstr>
      <vt:lpstr>Презентация PowerPoint</vt:lpstr>
      <vt:lpstr>Выделяются следующие уровни мотивации учения: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Методист</dc:creator>
  <cp:lastModifiedBy>Лена</cp:lastModifiedBy>
  <cp:revision>287</cp:revision>
  <dcterms:created xsi:type="dcterms:W3CDTF">2023-01-13T17:17:54Z</dcterms:created>
  <dcterms:modified xsi:type="dcterms:W3CDTF">2023-09-19T20:12:13Z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