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9" r:id="rId2"/>
  </p:sldMasterIdLst>
  <p:notesMasterIdLst>
    <p:notesMasterId r:id="rId26"/>
  </p:notesMasterIdLst>
  <p:sldIdLst>
    <p:sldId id="365" r:id="rId3"/>
    <p:sldId id="542" r:id="rId4"/>
    <p:sldId id="543" r:id="rId5"/>
    <p:sldId id="567" r:id="rId6"/>
    <p:sldId id="568" r:id="rId7"/>
    <p:sldId id="570" r:id="rId8"/>
    <p:sldId id="571" r:id="rId9"/>
    <p:sldId id="569" r:id="rId10"/>
    <p:sldId id="573" r:id="rId11"/>
    <p:sldId id="557" r:id="rId12"/>
    <p:sldId id="558" r:id="rId13"/>
    <p:sldId id="559" r:id="rId14"/>
    <p:sldId id="577" r:id="rId15"/>
    <p:sldId id="561" r:id="rId16"/>
    <p:sldId id="562" r:id="rId17"/>
    <p:sldId id="563" r:id="rId18"/>
    <p:sldId id="501" r:id="rId19"/>
    <p:sldId id="553" r:id="rId20"/>
    <p:sldId id="566" r:id="rId21"/>
    <p:sldId id="578" r:id="rId22"/>
    <p:sldId id="564" r:id="rId23"/>
    <p:sldId id="539" r:id="rId24"/>
    <p:sldId id="576" r:id="rId25"/>
  </p:sldIdLst>
  <p:sldSz cx="10160000" cy="5715000"/>
  <p:notesSz cx="20104100" cy="11309350"/>
  <p:embeddedFontLst>
    <p:embeddedFont>
      <p:font typeface="Tahoma" panose="020B0604030504040204" pitchFamily="34" charset="0"/>
      <p:regular r:id="rId27"/>
      <p:bold r:id="rId28"/>
    </p:embeddedFont>
    <p:embeddedFont>
      <p:font typeface="Bahnschrift" panose="020B0502040204020203" pitchFamily="34" charset="0"/>
      <p:regular r:id="rId29"/>
      <p:bold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ruk Cyr" charset="-52"/>
      <p:regular r:id="rId37"/>
    </p:embeddedFont>
    <p:embeddedFont>
      <p:font typeface="Microsoft Sans Serif" panose="020B0604020202020204" pitchFamily="34" charset="0"/>
      <p:regular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marL="0" algn="l" defTabSz="514807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404" algn="l" defTabSz="514807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807" algn="l" defTabSz="514807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2211" algn="l" defTabSz="514807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9614" algn="l" defTabSz="514807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7018" algn="l" defTabSz="514807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4422" algn="l" defTabSz="514807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801825" algn="l" defTabSz="514807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9229" algn="l" defTabSz="514807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5" userDrawn="1">
          <p15:clr>
            <a:srgbClr val="A4A3A4"/>
          </p15:clr>
        </p15:guide>
        <p15:guide id="2" pos="10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A50021"/>
    <a:srgbClr val="800000"/>
    <a:srgbClr val="0066FF"/>
    <a:srgbClr val="FDF0C9"/>
    <a:srgbClr val="CEB391"/>
    <a:srgbClr val="E7CD99"/>
    <a:srgbClr val="E8CF9C"/>
    <a:srgbClr val="EDD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3735" autoAdjust="0"/>
  </p:normalViewPr>
  <p:slideViewPr>
    <p:cSldViewPr>
      <p:cViewPr varScale="1">
        <p:scale>
          <a:sx n="125" d="100"/>
          <a:sy n="125" d="100"/>
        </p:scale>
        <p:origin x="198" y="96"/>
      </p:cViewPr>
      <p:guideLst>
        <p:guide orient="horz" pos="1455"/>
        <p:guide pos="10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5DC53-8279-4C1F-B6C1-F54144806B37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414463"/>
            <a:ext cx="6781800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EAF72-F50E-46FD-BE1E-EFA08B0B1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2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Сертифицированные эксперты в решении актуальных вопросов действующего законодательства в сфере образования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EAF72-F50E-46FD-BE1E-EFA08B0B1A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2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8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9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1771652"/>
            <a:ext cx="8636000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3200401"/>
            <a:ext cx="711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038" y="-92075"/>
            <a:ext cx="9715923" cy="564322"/>
          </a:xfrm>
        </p:spPr>
        <p:txBody>
          <a:bodyPr lIns="0" tIns="0" rIns="0" bIns="0"/>
          <a:lstStyle>
            <a:lvl1pPr>
              <a:defRPr sz="3667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0071BB"/>
                </a:solidFill>
                <a:latin typeface="Arial MT"/>
                <a:cs typeface="Arial MT"/>
              </a:defRPr>
            </a:lvl1pPr>
          </a:lstStyle>
          <a:p>
            <a:pPr marL="31749">
              <a:lnSpc>
                <a:spcPts val="1553"/>
              </a:lnSpc>
            </a:pPr>
            <a:fld id="{81D60167-4931-47E6-BA6A-407CBD079E47}" type="slidenum">
              <a:rPr lang="ru-RU" spc="-4" smtClean="0"/>
              <a:pPr marL="31749">
                <a:lnSpc>
                  <a:spcPts val="1553"/>
                </a:lnSpc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291810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0071BB"/>
                </a:solidFill>
                <a:latin typeface="Arial MT"/>
                <a:cs typeface="Arial MT"/>
              </a:defRPr>
            </a:lvl1pPr>
          </a:lstStyle>
          <a:p>
            <a:pPr marL="31749">
              <a:lnSpc>
                <a:spcPts val="1553"/>
              </a:lnSpc>
            </a:pPr>
            <a:fld id="{81D60167-4931-47E6-BA6A-407CBD079E47}" type="slidenum">
              <a:rPr lang="ru-RU" spc="-4" smtClean="0"/>
              <a:pPr marL="31749">
                <a:lnSpc>
                  <a:spcPts val="1553"/>
                </a:lnSpc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262431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5187" y="483085"/>
            <a:ext cx="4049627" cy="612464"/>
          </a:xfrm>
        </p:spPr>
        <p:txBody>
          <a:bodyPr lIns="0" tIns="0" rIns="0" bIns="0"/>
          <a:lstStyle>
            <a:lvl1pPr>
              <a:defRPr sz="398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93" y="1683865"/>
            <a:ext cx="406308" cy="118256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78879"/>
            <a:ext cx="10114528" cy="548897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5565437" cy="56991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108" y="492132"/>
            <a:ext cx="2370661" cy="12593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" y="4637683"/>
            <a:ext cx="10159999" cy="107691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" y="1"/>
            <a:ext cx="10159999" cy="57145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816" y="420422"/>
            <a:ext cx="2370661" cy="12593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5187" y="483085"/>
            <a:ext cx="4049627" cy="612464"/>
          </a:xfrm>
        </p:spPr>
        <p:txBody>
          <a:bodyPr lIns="0" tIns="0" rIns="0" bIns="0"/>
          <a:lstStyle>
            <a:lvl1pPr>
              <a:defRPr sz="398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314452"/>
            <a:ext cx="441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314452"/>
            <a:ext cx="441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5187" y="483085"/>
            <a:ext cx="4049627" cy="612464"/>
          </a:xfrm>
        </p:spPr>
        <p:txBody>
          <a:bodyPr lIns="0" tIns="0" rIns="0" bIns="0"/>
          <a:lstStyle>
            <a:lvl1pPr>
              <a:defRPr sz="398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8000" y="5314951"/>
            <a:ext cx="2336800" cy="155877"/>
          </a:xfrm>
        </p:spPr>
        <p:txBody>
          <a:bodyPr/>
          <a:lstStyle/>
          <a:p>
            <a:fld id="{8D7F492D-5576-4E65-8B3D-B0BDBA839CF1}" type="datetimeFigureOut">
              <a:rPr lang="ru-RU" smtClean="0"/>
              <a:t>27.09.2023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54400" y="5314951"/>
            <a:ext cx="3251200" cy="1558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1" y="5314951"/>
            <a:ext cx="2336800" cy="155877"/>
          </a:xfrm>
        </p:spPr>
        <p:txBody>
          <a:bodyPr/>
          <a:lstStyle/>
          <a:p>
            <a:fld id="{E0D2B5F6-A29D-4F0F-8014-4ECBE4077D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9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1020" y="106680"/>
            <a:ext cx="622299" cy="7238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30909"/>
            <a:ext cx="1548342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z="844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3109" y="100118"/>
            <a:ext cx="901378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3200400"/>
            <a:ext cx="71120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0071BB"/>
                </a:solidFill>
                <a:latin typeface="Arial MT"/>
                <a:cs typeface="Arial MT"/>
              </a:defRPr>
            </a:lvl1pPr>
          </a:lstStyle>
          <a:p>
            <a:pPr marL="31749">
              <a:lnSpc>
                <a:spcPts val="1553"/>
              </a:lnSpc>
            </a:pPr>
            <a:fld id="{81D60167-4931-47E6-BA6A-407CBD079E47}" type="slidenum">
              <a:rPr lang="ru-RU" spc="-4" smtClean="0"/>
              <a:pPr marL="31749">
                <a:lnSpc>
                  <a:spcPts val="1553"/>
                </a:lnSpc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248651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038" y="-92075"/>
            <a:ext cx="9715923" cy="564322"/>
          </a:xfrm>
        </p:spPr>
        <p:txBody>
          <a:bodyPr lIns="0" tIns="0" rIns="0" bIns="0"/>
          <a:lstStyle>
            <a:lvl1pPr>
              <a:defRPr sz="3667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78487" y="1682115"/>
            <a:ext cx="5542492" cy="282065"/>
          </a:xfrm>
        </p:spPr>
        <p:txBody>
          <a:bodyPr lIns="0" tIns="0" rIns="0" bIns="0"/>
          <a:lstStyle>
            <a:lvl1pPr>
              <a:defRPr sz="1833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0071BB"/>
                </a:solidFill>
                <a:latin typeface="Arial MT"/>
                <a:cs typeface="Arial MT"/>
              </a:defRPr>
            </a:lvl1pPr>
          </a:lstStyle>
          <a:p>
            <a:pPr marL="31749">
              <a:lnSpc>
                <a:spcPts val="1553"/>
              </a:lnSpc>
            </a:pPr>
            <a:fld id="{81D60167-4931-47E6-BA6A-407CBD079E47}" type="slidenum">
              <a:rPr lang="ru-RU" spc="-4" smtClean="0"/>
              <a:pPr marL="31749">
                <a:lnSpc>
                  <a:spcPts val="1553"/>
                </a:lnSpc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324062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1020" y="106680"/>
            <a:ext cx="622299" cy="7238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30909"/>
            <a:ext cx="1548342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z="8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038" y="-92075"/>
            <a:ext cx="9715923" cy="564322"/>
          </a:xfrm>
        </p:spPr>
        <p:txBody>
          <a:bodyPr lIns="0" tIns="0" rIns="0" bIns="0"/>
          <a:lstStyle>
            <a:lvl1pPr>
              <a:defRPr sz="3667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314450"/>
            <a:ext cx="44196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314450"/>
            <a:ext cx="44196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33" b="0" i="0">
                <a:solidFill>
                  <a:srgbClr val="0071BB"/>
                </a:solidFill>
                <a:latin typeface="Arial MT"/>
                <a:cs typeface="Arial MT"/>
              </a:defRPr>
            </a:lvl1pPr>
          </a:lstStyle>
          <a:p>
            <a:pPr marL="31749">
              <a:lnSpc>
                <a:spcPts val="1553"/>
              </a:lnSpc>
            </a:pPr>
            <a:fld id="{81D60167-4931-47E6-BA6A-407CBD079E47}" type="slidenum">
              <a:rPr lang="ru-RU" spc="-4" smtClean="0"/>
              <a:pPr marL="31749">
                <a:lnSpc>
                  <a:spcPts val="1553"/>
                </a:lnSpc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426804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5187" y="483086"/>
            <a:ext cx="4049627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314452"/>
            <a:ext cx="9144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5314952"/>
            <a:ext cx="3251200" cy="155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5314952"/>
            <a:ext cx="2336800" cy="155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1" y="5314952"/>
            <a:ext cx="2336800" cy="155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73291">
        <a:defRPr>
          <a:latin typeface="+mn-lt"/>
          <a:ea typeface="+mn-ea"/>
          <a:cs typeface="+mn-cs"/>
        </a:defRPr>
      </a:lvl2pPr>
      <a:lvl3pPr marL="346581">
        <a:defRPr>
          <a:latin typeface="+mn-lt"/>
          <a:ea typeface="+mn-ea"/>
          <a:cs typeface="+mn-cs"/>
        </a:defRPr>
      </a:lvl3pPr>
      <a:lvl4pPr marL="519871">
        <a:defRPr>
          <a:latin typeface="+mn-lt"/>
          <a:ea typeface="+mn-ea"/>
          <a:cs typeface="+mn-cs"/>
        </a:defRPr>
      </a:lvl4pPr>
      <a:lvl5pPr marL="693162">
        <a:defRPr>
          <a:latin typeface="+mn-lt"/>
          <a:ea typeface="+mn-ea"/>
          <a:cs typeface="+mn-cs"/>
        </a:defRPr>
      </a:lvl5pPr>
      <a:lvl6pPr marL="866453">
        <a:defRPr>
          <a:latin typeface="+mn-lt"/>
          <a:ea typeface="+mn-ea"/>
          <a:cs typeface="+mn-cs"/>
        </a:defRPr>
      </a:lvl6pPr>
      <a:lvl7pPr marL="1039743">
        <a:defRPr>
          <a:latin typeface="+mn-lt"/>
          <a:ea typeface="+mn-ea"/>
          <a:cs typeface="+mn-cs"/>
        </a:defRPr>
      </a:lvl7pPr>
      <a:lvl8pPr marL="1213033">
        <a:defRPr>
          <a:latin typeface="+mn-lt"/>
          <a:ea typeface="+mn-ea"/>
          <a:cs typeface="+mn-cs"/>
        </a:defRPr>
      </a:lvl8pPr>
      <a:lvl9pPr marL="13863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73291">
        <a:defRPr>
          <a:latin typeface="+mn-lt"/>
          <a:ea typeface="+mn-ea"/>
          <a:cs typeface="+mn-cs"/>
        </a:defRPr>
      </a:lvl2pPr>
      <a:lvl3pPr marL="346581">
        <a:defRPr>
          <a:latin typeface="+mn-lt"/>
          <a:ea typeface="+mn-ea"/>
          <a:cs typeface="+mn-cs"/>
        </a:defRPr>
      </a:lvl3pPr>
      <a:lvl4pPr marL="519871">
        <a:defRPr>
          <a:latin typeface="+mn-lt"/>
          <a:ea typeface="+mn-ea"/>
          <a:cs typeface="+mn-cs"/>
        </a:defRPr>
      </a:lvl4pPr>
      <a:lvl5pPr marL="693162">
        <a:defRPr>
          <a:latin typeface="+mn-lt"/>
          <a:ea typeface="+mn-ea"/>
          <a:cs typeface="+mn-cs"/>
        </a:defRPr>
      </a:lvl5pPr>
      <a:lvl6pPr marL="866453">
        <a:defRPr>
          <a:latin typeface="+mn-lt"/>
          <a:ea typeface="+mn-ea"/>
          <a:cs typeface="+mn-cs"/>
        </a:defRPr>
      </a:lvl6pPr>
      <a:lvl7pPr marL="1039743">
        <a:defRPr>
          <a:latin typeface="+mn-lt"/>
          <a:ea typeface="+mn-ea"/>
          <a:cs typeface="+mn-cs"/>
        </a:defRPr>
      </a:lvl7pPr>
      <a:lvl8pPr marL="1213033">
        <a:defRPr>
          <a:latin typeface="+mn-lt"/>
          <a:ea typeface="+mn-ea"/>
          <a:cs typeface="+mn-cs"/>
        </a:defRPr>
      </a:lvl8pPr>
      <a:lvl9pPr marL="138632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1020" y="106680"/>
            <a:ext cx="622299" cy="723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038" y="-92075"/>
            <a:ext cx="971592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78487" y="1682115"/>
            <a:ext cx="554249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5314950"/>
            <a:ext cx="3251200" cy="155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5314950"/>
            <a:ext cx="2336800" cy="155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46920" y="5408504"/>
            <a:ext cx="251883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3" b="0" i="0">
                <a:solidFill>
                  <a:srgbClr val="0071BB"/>
                </a:solidFill>
                <a:latin typeface="Arial MT"/>
                <a:cs typeface="Arial MT"/>
              </a:defRPr>
            </a:lvl1pPr>
          </a:lstStyle>
          <a:p>
            <a:pPr marL="31749">
              <a:lnSpc>
                <a:spcPts val="1553"/>
              </a:lnSpc>
            </a:pPr>
            <a:fld id="{81D60167-4931-47E6-BA6A-407CBD079E47}" type="slidenum">
              <a:rPr lang="ru-RU" spc="-4" smtClean="0"/>
              <a:pPr marL="31749">
                <a:lnSpc>
                  <a:spcPts val="1553"/>
                </a:lnSpc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398501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1102004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dsoo.ru/" TargetMode="External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b="81479"/>
          <a:stretch/>
        </p:blipFill>
        <p:spPr>
          <a:xfrm>
            <a:off x="0" y="4320746"/>
            <a:ext cx="10160000" cy="719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b="82532"/>
          <a:stretch/>
        </p:blipFill>
        <p:spPr>
          <a:xfrm>
            <a:off x="0" y="3596846"/>
            <a:ext cx="10160000" cy="7424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b="79488"/>
          <a:stretch/>
        </p:blipFill>
        <p:spPr>
          <a:xfrm>
            <a:off x="0" y="2815064"/>
            <a:ext cx="10160000" cy="804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b="80000"/>
          <a:stretch/>
        </p:blipFill>
        <p:spPr>
          <a:xfrm>
            <a:off x="0" y="10086"/>
            <a:ext cx="10160000" cy="72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b="80797"/>
          <a:stretch/>
        </p:blipFill>
        <p:spPr>
          <a:xfrm>
            <a:off x="0" y="714405"/>
            <a:ext cx="10160000" cy="714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b="79488"/>
          <a:stretch/>
        </p:blipFill>
        <p:spPr>
          <a:xfrm>
            <a:off x="0" y="1429264"/>
            <a:ext cx="10160000" cy="7424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b="79922"/>
          <a:stretch/>
        </p:blipFill>
        <p:spPr>
          <a:xfrm>
            <a:off x="0" y="2163182"/>
            <a:ext cx="10160000" cy="74511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190044" y="214585"/>
            <a:ext cx="8004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solidFill>
                  <a:srgbClr val="63121E"/>
                </a:solidFill>
                <a:latin typeface="Cambria" panose="02040503050406030204" pitchFamily="18" charset="0"/>
              </a:rPr>
              <a:t>СОВЕЩАНИЕ РУКОВОДИТЕЛЕЙ ООУ ГОРОДА ТОМСКА</a:t>
            </a:r>
          </a:p>
          <a:p>
            <a:pPr lvl="0" algn="ctr"/>
            <a:r>
              <a:rPr lang="ru-RU" sz="2200" dirty="0" smtClean="0">
                <a:solidFill>
                  <a:srgbClr val="63121E"/>
                </a:solidFill>
                <a:latin typeface="Cambria" panose="02040503050406030204" pitchFamily="18" charset="0"/>
              </a:rPr>
              <a:t>2023 год</a:t>
            </a:r>
            <a:endParaRPr lang="ru-RU" sz="2200" dirty="0">
              <a:solidFill>
                <a:srgbClr val="63121E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-12940" b="-2"/>
          <a:stretch/>
        </p:blipFill>
        <p:spPr>
          <a:xfrm>
            <a:off x="0" y="1257300"/>
            <a:ext cx="10261600" cy="1698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b="81479"/>
          <a:stretch/>
        </p:blipFill>
        <p:spPr>
          <a:xfrm>
            <a:off x="0" y="4991100"/>
            <a:ext cx="10160000" cy="719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0" t="21875"/>
          <a:stretch/>
        </p:blipFill>
        <p:spPr>
          <a:xfrm>
            <a:off x="8255000" y="3550227"/>
            <a:ext cx="1905000" cy="21647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8"/>
          <a:stretch/>
        </p:blipFill>
        <p:spPr>
          <a:xfrm>
            <a:off x="74161" y="2943679"/>
            <a:ext cx="8356600" cy="2751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" y="-17730"/>
            <a:ext cx="1164820" cy="1224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5200" y="3644427"/>
            <a:ext cx="5080000" cy="728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569" defTabSz="761970">
              <a:lnSpc>
                <a:spcPts val="1742"/>
              </a:lnSpc>
              <a:spcBef>
                <a:spcPts val="93"/>
              </a:spcBef>
            </a:pPr>
            <a:r>
              <a:rPr lang="ru-RU" sz="1800" b="1" spc="93" dirty="0" smtClean="0">
                <a:solidFill>
                  <a:srgbClr val="61111D"/>
                </a:solidFill>
                <a:latin typeface="Cambria" panose="02040503050406030204" pitchFamily="18" charset="0"/>
                <a:ea typeface="Cambria" panose="02040503050406030204" pitchFamily="18" charset="0"/>
                <a:cs typeface="Bahnschrift"/>
              </a:rPr>
              <a:t>Заместитель </a:t>
            </a:r>
            <a:r>
              <a:rPr lang="ru-RU" sz="1800" b="1" spc="93" dirty="0">
                <a:solidFill>
                  <a:srgbClr val="61111D"/>
                </a:solidFill>
                <a:latin typeface="Cambria" panose="02040503050406030204" pitchFamily="18" charset="0"/>
                <a:ea typeface="Cambria" panose="02040503050406030204" pitchFamily="18" charset="0"/>
                <a:cs typeface="Bahnschrift"/>
              </a:rPr>
              <a:t>д</a:t>
            </a:r>
            <a:r>
              <a:rPr lang="ru-RU" sz="1800" b="1" spc="93" dirty="0" smtClean="0">
                <a:solidFill>
                  <a:srgbClr val="61111D"/>
                </a:solidFill>
                <a:latin typeface="Cambria" panose="02040503050406030204" pitchFamily="18" charset="0"/>
                <a:ea typeface="Cambria" panose="02040503050406030204" pitchFamily="18" charset="0"/>
                <a:cs typeface="Bahnschrift"/>
              </a:rPr>
              <a:t>иректора МАУ </a:t>
            </a:r>
            <a:r>
              <a:rPr lang="ru-RU" sz="1800" b="1" spc="93" dirty="0">
                <a:solidFill>
                  <a:srgbClr val="61111D"/>
                </a:solidFill>
                <a:latin typeface="Cambria" panose="02040503050406030204" pitchFamily="18" charset="0"/>
                <a:ea typeface="Cambria" panose="02040503050406030204" pitchFamily="18" charset="0"/>
                <a:cs typeface="Bahnschrift"/>
              </a:rPr>
              <a:t>ИМЦ</a:t>
            </a:r>
            <a:endParaRPr lang="ru-RU" sz="1800" b="1" dirty="0">
              <a:solidFill>
                <a:srgbClr val="61111D"/>
              </a:solidFill>
              <a:latin typeface="Cambria" panose="02040503050406030204" pitchFamily="18" charset="0"/>
              <a:ea typeface="Cambria" panose="02040503050406030204" pitchFamily="18" charset="0"/>
              <a:cs typeface="Bahnschrift"/>
            </a:endParaRPr>
          </a:p>
          <a:p>
            <a:pPr marL="11828" defTabSz="761970">
              <a:spcBef>
                <a:spcPts val="1067"/>
              </a:spcBef>
            </a:pPr>
            <a:r>
              <a:rPr lang="ru-RU" sz="1800" b="1" spc="135" dirty="0">
                <a:solidFill>
                  <a:srgbClr val="61111D"/>
                </a:solidFill>
                <a:latin typeface="Cambria" panose="02040503050406030204" pitchFamily="18" charset="0"/>
                <a:ea typeface="Cambria" panose="02040503050406030204" pitchFamily="18" charset="0"/>
                <a:cs typeface="Bahnschrift"/>
              </a:rPr>
              <a:t>ЗЛОБИНА АННА КОНСТАНТИНОВНА</a:t>
            </a:r>
            <a:endParaRPr lang="ru-RU" sz="1800" b="1" dirty="0">
              <a:solidFill>
                <a:srgbClr val="61111D"/>
              </a:solidFill>
              <a:latin typeface="Cambria" panose="02040503050406030204" pitchFamily="18" charset="0"/>
              <a:ea typeface="Cambria" panose="02040503050406030204" pitchFamily="18" charset="0"/>
              <a:cs typeface="Bahnschrif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34" y="1833946"/>
            <a:ext cx="9704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3121E"/>
                </a:solidFill>
                <a:latin typeface="Cambria" panose="02040503050406030204" pitchFamily="18" charset="0"/>
              </a:rPr>
              <a:t>О реализации основных образовательных </a:t>
            </a:r>
            <a:endParaRPr lang="ru-RU" sz="3600" b="1" dirty="0" smtClean="0">
              <a:solidFill>
                <a:srgbClr val="63121E"/>
              </a:solidFill>
              <a:latin typeface="Cambria" panose="02040503050406030204" pitchFamily="18" charset="0"/>
            </a:endParaRPr>
          </a:p>
          <a:p>
            <a:r>
              <a:rPr lang="ru-RU" sz="3600" b="1" dirty="0" smtClean="0">
                <a:solidFill>
                  <a:srgbClr val="63121E"/>
                </a:solidFill>
                <a:latin typeface="Cambria" panose="02040503050406030204" pitchFamily="18" charset="0"/>
              </a:rPr>
              <a:t>программ </a:t>
            </a:r>
            <a:r>
              <a:rPr lang="ru-RU" sz="3600" b="1" dirty="0">
                <a:solidFill>
                  <a:srgbClr val="63121E"/>
                </a:solidFill>
                <a:latin typeface="Cambria" panose="02040503050406030204" pitchFamily="18" charset="0"/>
              </a:rPr>
              <a:t>с учетом требований ФООП</a:t>
            </a:r>
          </a:p>
        </p:txBody>
      </p:sp>
    </p:spTree>
    <p:extLst>
      <p:ext uri="{BB962C8B-B14F-4D97-AF65-F5344CB8AC3E}">
        <p14:creationId xmlns:p14="http://schemas.microsoft.com/office/powerpoint/2010/main" val="8257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7"/>
            <a:ext cx="10160000" cy="5719059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3300" y="114300"/>
            <a:ext cx="4051300" cy="7212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4200" y="208720"/>
            <a:ext cx="2577571" cy="38001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400" dirty="0">
                <a:solidFill>
                  <a:srgbClr val="990000"/>
                </a:solidFill>
              </a:rPr>
              <a:t>ФОП</a:t>
            </a:r>
            <a:r>
              <a:rPr sz="2400" spc="-8" dirty="0">
                <a:solidFill>
                  <a:srgbClr val="990000"/>
                </a:solidFill>
              </a:rPr>
              <a:t> </a:t>
            </a:r>
            <a:r>
              <a:rPr sz="2400" spc="-12" dirty="0">
                <a:solidFill>
                  <a:srgbClr val="990000"/>
                </a:solidFill>
              </a:rPr>
              <a:t>НОО,</a:t>
            </a:r>
            <a:r>
              <a:rPr sz="2400" spc="-17" dirty="0">
                <a:solidFill>
                  <a:srgbClr val="990000"/>
                </a:solidFill>
              </a:rPr>
              <a:t> </a:t>
            </a:r>
            <a:r>
              <a:rPr sz="2400" spc="-12" dirty="0">
                <a:solidFill>
                  <a:srgbClr val="990000"/>
                </a:solidFill>
              </a:rPr>
              <a:t>ООО, </a:t>
            </a:r>
            <a:r>
              <a:rPr sz="2400" spc="-4" dirty="0">
                <a:solidFill>
                  <a:srgbClr val="990000"/>
                </a:solidFill>
              </a:rPr>
              <a:t>СОО</a:t>
            </a:r>
            <a:r>
              <a:rPr sz="2400" spc="-8" dirty="0">
                <a:solidFill>
                  <a:srgbClr val="990000"/>
                </a:solidFill>
              </a:rPr>
              <a:t> </a:t>
            </a:r>
            <a:r>
              <a:rPr sz="2400" dirty="0">
                <a:solidFill>
                  <a:srgbClr val="990000"/>
                </a:solidFill>
              </a:rPr>
              <a:t>в</a:t>
            </a:r>
            <a:r>
              <a:rPr sz="2400" spc="-8" dirty="0">
                <a:solidFill>
                  <a:srgbClr val="990000"/>
                </a:solidFill>
              </a:rPr>
              <a:t> </a:t>
            </a:r>
            <a:r>
              <a:rPr sz="2400" spc="-4" dirty="0">
                <a:solidFill>
                  <a:srgbClr val="990000"/>
                </a:solidFill>
              </a:rPr>
              <a:t>ООП</a:t>
            </a:r>
            <a:r>
              <a:rPr sz="2400" spc="-17" dirty="0">
                <a:solidFill>
                  <a:srgbClr val="990000"/>
                </a:solidFill>
              </a:rPr>
              <a:t> </a:t>
            </a:r>
            <a:r>
              <a:rPr lang="ru-RU" sz="2400" spc="-21" dirty="0">
                <a:solidFill>
                  <a:srgbClr val="990000"/>
                </a:solidFill>
              </a:rPr>
              <a:t>ОО</a:t>
            </a:r>
            <a:endParaRPr sz="2400" dirty="0">
              <a:solidFill>
                <a:srgbClr val="99000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1399" y="835579"/>
            <a:ext cx="3758577" cy="5760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79357" y="879898"/>
            <a:ext cx="1991043" cy="226130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400" b="1" spc="-4" dirty="0">
                <a:solidFill>
                  <a:srgbClr val="990000"/>
                </a:solidFill>
                <a:latin typeface="Calibri"/>
                <a:cs typeface="Calibri"/>
              </a:rPr>
              <a:t>1.</a:t>
            </a:r>
            <a:r>
              <a:rPr sz="1400" b="1" spc="-21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990000"/>
                </a:solidFill>
                <a:latin typeface="Calibri"/>
                <a:cs typeface="Calibri"/>
              </a:rPr>
              <a:t>Целевой</a:t>
            </a:r>
            <a:r>
              <a:rPr sz="1400" b="1" spc="-33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990000"/>
                </a:solidFill>
                <a:latin typeface="Calibri"/>
                <a:cs typeface="Calibri"/>
              </a:rPr>
              <a:t>раздел</a:t>
            </a:r>
            <a:endParaRPr sz="1400" dirty="0">
              <a:solidFill>
                <a:srgbClr val="990000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0444" y="1087084"/>
            <a:ext cx="4781555" cy="16378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33776" y="1279271"/>
            <a:ext cx="4189624" cy="87246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678364">
              <a:spcBef>
                <a:spcPts val="83"/>
              </a:spcBef>
            </a:pPr>
            <a:r>
              <a:rPr sz="1400" b="1" spc="-4" dirty="0">
                <a:latin typeface="Calibri"/>
                <a:cs typeface="Calibri"/>
              </a:rPr>
              <a:t>2.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8" dirty="0">
                <a:latin typeface="Calibri"/>
                <a:cs typeface="Calibri"/>
              </a:rPr>
              <a:t>Содержательный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8" dirty="0">
                <a:latin typeface="Calibri"/>
                <a:cs typeface="Calibri"/>
              </a:rPr>
              <a:t>раздел</a:t>
            </a:r>
            <a:endParaRPr sz="1400" dirty="0">
              <a:latin typeface="Calibri"/>
              <a:cs typeface="Calibri"/>
            </a:endParaRPr>
          </a:p>
          <a:p>
            <a:pPr marL="601109" indent="-239174">
              <a:buFont typeface="Wingdings"/>
              <a:buChar char=""/>
              <a:tabLst>
                <a:tab pos="600580" algn="l"/>
                <a:tab pos="601109" algn="l"/>
              </a:tabLst>
            </a:pPr>
            <a:r>
              <a:rPr sz="1400" b="1" spc="-4" dirty="0" err="1" smtClean="0">
                <a:latin typeface="Calibri"/>
                <a:cs typeface="Calibri"/>
              </a:rPr>
              <a:t>Федеральные</a:t>
            </a:r>
            <a:r>
              <a:rPr sz="1400" b="1" spc="-42" dirty="0" smtClean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рабочие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программы</a:t>
            </a:r>
            <a:endParaRPr sz="1400" dirty="0">
              <a:latin typeface="Calibri"/>
              <a:cs typeface="Calibri"/>
            </a:endParaRPr>
          </a:p>
          <a:p>
            <a:pPr marL="695297" lvl="1" indent="-239174">
              <a:buFont typeface="Wingdings"/>
              <a:buChar char=""/>
              <a:tabLst>
                <a:tab pos="694768" algn="l"/>
                <a:tab pos="695297" algn="l"/>
              </a:tabLst>
            </a:pPr>
            <a:r>
              <a:rPr sz="1400" b="1" spc="-4" dirty="0">
                <a:latin typeface="Calibri"/>
                <a:cs typeface="Calibri"/>
              </a:rPr>
              <a:t>Программы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формирования</a:t>
            </a:r>
            <a:r>
              <a:rPr sz="1400" b="1" spc="-33" dirty="0">
                <a:latin typeface="Calibri"/>
                <a:cs typeface="Calibri"/>
              </a:rPr>
              <a:t> УУД</a:t>
            </a:r>
            <a:endParaRPr sz="1400" dirty="0">
              <a:latin typeface="Calibri"/>
              <a:cs typeface="Calibri"/>
            </a:endParaRPr>
          </a:p>
          <a:p>
            <a:pPr marL="249228" indent="-239174">
              <a:buFont typeface="Wingdings"/>
              <a:buChar char=""/>
              <a:tabLst>
                <a:tab pos="249228" algn="l"/>
                <a:tab pos="249757" algn="l"/>
              </a:tabLst>
            </a:pPr>
            <a:r>
              <a:rPr sz="1400" b="1" spc="-4" dirty="0">
                <a:latin typeface="Calibri"/>
                <a:cs typeface="Calibri"/>
              </a:rPr>
              <a:t>Федеральная</a:t>
            </a:r>
            <a:r>
              <a:rPr sz="1400" b="1" spc="-42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рабочая</a:t>
            </a:r>
            <a:r>
              <a:rPr sz="1400" b="1" spc="-33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программа</a:t>
            </a:r>
            <a:r>
              <a:rPr sz="1400" b="1" spc="-33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воспитания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0444" y="2971777"/>
            <a:ext cx="5086355" cy="226254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03494" y="3061758"/>
            <a:ext cx="4955903" cy="216512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767261">
              <a:spcBef>
                <a:spcPts val="83"/>
              </a:spcBef>
            </a:pPr>
            <a:r>
              <a:rPr sz="1400" b="1" spc="-4" dirty="0">
                <a:latin typeface="Calibri"/>
                <a:cs typeface="Calibri"/>
              </a:rPr>
              <a:t>3.</a:t>
            </a:r>
            <a:r>
              <a:rPr sz="1400" b="1" spc="-12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Организационный</a:t>
            </a:r>
            <a:r>
              <a:rPr sz="1400" b="1" spc="-37" dirty="0">
                <a:latin typeface="Calibri"/>
                <a:cs typeface="Calibri"/>
              </a:rPr>
              <a:t> </a:t>
            </a:r>
            <a:r>
              <a:rPr sz="1400" b="1" spc="-8" dirty="0">
                <a:latin typeface="Calibri"/>
                <a:cs typeface="Calibri"/>
              </a:rPr>
              <a:t>раздел</a:t>
            </a:r>
            <a:endParaRPr sz="1400" dirty="0">
              <a:latin typeface="Calibri"/>
              <a:cs typeface="Calibri"/>
            </a:endParaRPr>
          </a:p>
          <a:p>
            <a:pPr marL="938704" indent="-239174">
              <a:spcBef>
                <a:spcPts val="4"/>
              </a:spcBef>
              <a:buFont typeface="Wingdings"/>
              <a:buChar char=""/>
              <a:tabLst>
                <a:tab pos="938704" algn="l"/>
                <a:tab pos="939233" algn="l"/>
              </a:tabLst>
            </a:pPr>
            <a:r>
              <a:rPr sz="1400" b="1" spc="-4" dirty="0" err="1" smtClean="0">
                <a:latin typeface="Calibri"/>
                <a:cs typeface="Calibri"/>
              </a:rPr>
              <a:t>Федеральный</a:t>
            </a:r>
            <a:r>
              <a:rPr sz="1400" b="1" spc="-58" dirty="0" smtClean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учебный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</a:t>
            </a:r>
            <a:endParaRPr sz="1400" dirty="0">
              <a:latin typeface="Calibri"/>
              <a:cs typeface="Calibri"/>
            </a:endParaRPr>
          </a:p>
          <a:p>
            <a:pPr marL="398976" indent="-272510">
              <a:buFont typeface="Wingdings"/>
              <a:buChar char=""/>
              <a:tabLst>
                <a:tab pos="398976" algn="l"/>
                <a:tab pos="399505" algn="l"/>
              </a:tabLst>
            </a:pPr>
            <a:r>
              <a:rPr sz="1400" b="1" spc="-4" dirty="0">
                <a:latin typeface="Calibri"/>
                <a:cs typeface="Calibri"/>
              </a:rPr>
              <a:t>Федеральный</a:t>
            </a:r>
            <a:r>
              <a:rPr sz="1400" b="1" spc="-54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</a:t>
            </a:r>
            <a:r>
              <a:rPr sz="1400" b="1" spc="-29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внеурочной</a:t>
            </a:r>
            <a:r>
              <a:rPr sz="1400" b="1" spc="-58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деятельности</a:t>
            </a:r>
            <a:endParaRPr sz="1400" dirty="0">
              <a:latin typeface="Calibri"/>
              <a:cs typeface="Calibri"/>
            </a:endParaRPr>
          </a:p>
          <a:p>
            <a:pPr marL="406384" indent="-239174">
              <a:buFont typeface="Wingdings"/>
              <a:buChar char=""/>
              <a:tabLst>
                <a:tab pos="406384" algn="l"/>
                <a:tab pos="406913" algn="l"/>
              </a:tabLst>
            </a:pPr>
            <a:r>
              <a:rPr sz="1400" b="1" spc="-4" dirty="0">
                <a:latin typeface="Calibri"/>
                <a:cs typeface="Calibri"/>
              </a:rPr>
              <a:t>Федеральный</a:t>
            </a:r>
            <a:r>
              <a:rPr sz="1400" b="1" spc="-46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календарный</a:t>
            </a:r>
            <a:r>
              <a:rPr sz="1400" b="1" spc="-42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учебный</a:t>
            </a:r>
            <a:r>
              <a:rPr sz="1400" b="1" spc="-29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график</a:t>
            </a:r>
            <a:endParaRPr sz="1400" dirty="0">
              <a:latin typeface="Calibri"/>
              <a:cs typeface="Calibri"/>
            </a:endParaRPr>
          </a:p>
          <a:p>
            <a:pPr marL="249228" indent="-239174">
              <a:buFont typeface="Wingdings"/>
              <a:buChar char=""/>
              <a:tabLst>
                <a:tab pos="249228" algn="l"/>
                <a:tab pos="249757" algn="l"/>
              </a:tabLst>
            </a:pPr>
            <a:r>
              <a:rPr sz="1400" b="1" spc="-4" dirty="0">
                <a:latin typeface="Calibri"/>
                <a:cs typeface="Calibri"/>
              </a:rPr>
              <a:t>Федеральный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календарный</a:t>
            </a:r>
            <a:r>
              <a:rPr sz="1400" b="1" spc="-42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план</a:t>
            </a:r>
            <a:r>
              <a:rPr sz="1400" b="1" spc="-37" dirty="0">
                <a:latin typeface="Calibri"/>
                <a:cs typeface="Calibri"/>
              </a:rPr>
              <a:t> </a:t>
            </a:r>
            <a:r>
              <a:rPr sz="1400" b="1" spc="-4" dirty="0">
                <a:latin typeface="Calibri"/>
                <a:cs typeface="Calibri"/>
              </a:rPr>
              <a:t>воспитательной</a:t>
            </a:r>
            <a:endParaRPr sz="1400" dirty="0">
              <a:latin typeface="Calibri"/>
              <a:cs typeface="Calibri"/>
            </a:endParaRPr>
          </a:p>
          <a:p>
            <a:pPr marL="1628181"/>
            <a:r>
              <a:rPr sz="1400" b="1" spc="-4" dirty="0">
                <a:latin typeface="Calibri"/>
                <a:cs typeface="Calibri"/>
              </a:rPr>
              <a:t>работы</a:t>
            </a:r>
            <a:endParaRPr sz="1400" dirty="0">
              <a:latin typeface="Calibri"/>
              <a:cs typeface="Calibri"/>
            </a:endParaRPr>
          </a:p>
          <a:p>
            <a:pPr marL="238645" lvl="1" indent="-238645">
              <a:buFont typeface="Wingdings"/>
              <a:buChar char=""/>
              <a:tabLst>
                <a:tab pos="238645" algn="l"/>
                <a:tab pos="372518" algn="l"/>
              </a:tabLst>
            </a:pPr>
            <a:r>
              <a:rPr sz="1400" b="1" spc="-4" dirty="0">
                <a:solidFill>
                  <a:srgbClr val="FF0000"/>
                </a:solidFill>
                <a:latin typeface="Calibri"/>
                <a:cs typeface="Calibri"/>
              </a:rPr>
              <a:t>Система</a:t>
            </a:r>
            <a:r>
              <a:rPr sz="1400" b="1" spc="-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FF0000"/>
                </a:solidFill>
                <a:latin typeface="Calibri"/>
                <a:cs typeface="Calibri"/>
              </a:rPr>
              <a:t>условий</a:t>
            </a:r>
            <a:r>
              <a:rPr sz="1400" b="1" spc="-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реализации</a:t>
            </a:r>
            <a:r>
              <a:rPr sz="1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FF0000"/>
                </a:solidFill>
                <a:latin typeface="Calibri"/>
                <a:cs typeface="Calibri"/>
              </a:rPr>
              <a:t>ООП</a:t>
            </a:r>
            <a:r>
              <a:rPr sz="1400" b="1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400" b="1" spc="-1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400" b="1" spc="-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ФОП</a:t>
            </a:r>
            <a:r>
              <a:rPr sz="1400" b="1" spc="-1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4" dirty="0">
                <a:solidFill>
                  <a:srgbClr val="FF0000"/>
                </a:solidFill>
                <a:latin typeface="Calibri"/>
                <a:cs typeface="Calibri"/>
              </a:rPr>
              <a:t>нет</a:t>
            </a:r>
            <a:endParaRPr sz="1400" dirty="0">
              <a:latin typeface="Calibri"/>
              <a:cs typeface="Calibri"/>
            </a:endParaRPr>
          </a:p>
          <a:p>
            <a:pPr marL="126995" marR="120116" algn="ctr"/>
            <a:r>
              <a:rPr sz="1400" b="1" i="1" dirty="0">
                <a:latin typeface="Calibri"/>
                <a:cs typeface="Calibri"/>
              </a:rPr>
              <a:t>(взять</a:t>
            </a:r>
            <a:r>
              <a:rPr sz="1400" b="1" i="1" spc="-17" dirty="0">
                <a:latin typeface="Calibri"/>
                <a:cs typeface="Calibri"/>
              </a:rPr>
              <a:t> </a:t>
            </a:r>
            <a:r>
              <a:rPr sz="1400" b="1" i="1" spc="-4" dirty="0">
                <a:latin typeface="Calibri"/>
                <a:cs typeface="Calibri"/>
              </a:rPr>
              <a:t>подраздел</a:t>
            </a:r>
            <a:r>
              <a:rPr sz="1400" b="1" i="1" spc="-33" dirty="0">
                <a:latin typeface="Calibri"/>
                <a:cs typeface="Calibri"/>
              </a:rPr>
              <a:t> </a:t>
            </a:r>
            <a:r>
              <a:rPr sz="1400" b="1" i="1" spc="-4" dirty="0">
                <a:latin typeface="Calibri"/>
                <a:cs typeface="Calibri"/>
              </a:rPr>
              <a:t>из</a:t>
            </a:r>
            <a:r>
              <a:rPr sz="1400" b="1" i="1" spc="-12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«старой»</a:t>
            </a:r>
            <a:r>
              <a:rPr sz="1400" b="1" i="1" spc="-33" dirty="0">
                <a:latin typeface="Calibri"/>
                <a:cs typeface="Calibri"/>
              </a:rPr>
              <a:t> </a:t>
            </a:r>
            <a:r>
              <a:rPr sz="1400" b="1" i="1" spc="-4" dirty="0">
                <a:latin typeface="Calibri"/>
                <a:cs typeface="Calibri"/>
              </a:rPr>
              <a:t>ООП</a:t>
            </a:r>
            <a:r>
              <a:rPr sz="1400" b="1" i="1" spc="-12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и</a:t>
            </a:r>
            <a:r>
              <a:rPr sz="1400" b="1" i="1" spc="-4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сверить</a:t>
            </a:r>
            <a:r>
              <a:rPr sz="1400" b="1" i="1" spc="-33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на </a:t>
            </a:r>
            <a:r>
              <a:rPr sz="1400" b="1" i="1" spc="-25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соответствие</a:t>
            </a:r>
            <a:r>
              <a:rPr sz="1400" b="1" i="1" spc="-33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с</a:t>
            </a:r>
            <a:r>
              <a:rPr sz="1400" b="1" i="1" spc="-8" dirty="0">
                <a:latin typeface="Calibri"/>
                <a:cs typeface="Calibri"/>
              </a:rPr>
              <a:t> </a:t>
            </a:r>
            <a:r>
              <a:rPr sz="1400" b="1" i="1" spc="-4" dirty="0">
                <a:latin typeface="Calibri"/>
                <a:cs typeface="Calibri"/>
              </a:rPr>
              <a:t>обновленными</a:t>
            </a:r>
            <a:r>
              <a:rPr sz="1400" b="1" i="1" spc="-8" dirty="0">
                <a:latin typeface="Calibri"/>
                <a:cs typeface="Calibri"/>
              </a:rPr>
              <a:t> ФГОС</a:t>
            </a:r>
            <a:endParaRPr sz="1400" dirty="0">
              <a:latin typeface="Calibri"/>
              <a:cs typeface="Calibri"/>
            </a:endParaRPr>
          </a:p>
          <a:p>
            <a:pPr marL="1058" algn="ctr"/>
            <a:r>
              <a:rPr sz="1400" b="1" i="1" spc="-4" dirty="0">
                <a:latin typeface="Calibri"/>
                <a:cs typeface="Calibri"/>
              </a:rPr>
              <a:t>соответствующего</a:t>
            </a:r>
            <a:r>
              <a:rPr sz="1400" b="1" i="1" spc="-46" dirty="0">
                <a:latin typeface="Calibri"/>
                <a:cs typeface="Calibri"/>
              </a:rPr>
              <a:t> </a:t>
            </a:r>
            <a:r>
              <a:rPr sz="1400" b="1" i="1" spc="-4" dirty="0">
                <a:latin typeface="Calibri"/>
                <a:cs typeface="Calibri"/>
              </a:rPr>
              <a:t>уровня)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08706"/>
              </p:ext>
            </p:extLst>
          </p:nvPr>
        </p:nvGraphicFramePr>
        <p:xfrm>
          <a:off x="507999" y="1506431"/>
          <a:ext cx="4259846" cy="3683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58">
                <a:tc rowSpan="2">
                  <a:txBody>
                    <a:bodyPr/>
                    <a:lstStyle/>
                    <a:p>
                      <a:pPr marL="67945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Пояснительная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записка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25"/>
                        </a:lnSpc>
                      </a:pPr>
                      <a:r>
                        <a:rPr sz="1400" b="1" i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4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latin typeface="Calibri"/>
                          <a:cs typeface="Calibri"/>
                        </a:rPr>
                        <a:t>Скопировать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i="1" spc="-5" dirty="0">
                          <a:latin typeface="Calibri"/>
                          <a:cs typeface="Calibri"/>
                        </a:rPr>
                        <a:t>подраздел</a:t>
                      </a:r>
                      <a:r>
                        <a:rPr sz="1400" b="1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ФОП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9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sz="1400" b="1" i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4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Добавить</a:t>
                      </a:r>
                      <a:r>
                        <a:rPr sz="1400" b="1" i="1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общую</a:t>
                      </a:r>
                      <a:endParaRPr sz="1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 marL="68580" marR="279400">
                        <a:lnSpc>
                          <a:spcPct val="107100"/>
                        </a:lnSpc>
                      </a:pP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характеристику </a:t>
                      </a:r>
                      <a:r>
                        <a:rPr sz="1400" b="1" i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особенности</a:t>
                      </a:r>
                      <a:r>
                        <a:rPr sz="1400" b="1" i="1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школы</a:t>
                      </a:r>
                      <a:endParaRPr sz="1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408"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Планируемые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 marR="264160">
                        <a:lnSpc>
                          <a:spcPct val="1071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ре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освое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ния 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ФОП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marL="247015" indent="-179070">
                        <a:lnSpc>
                          <a:spcPts val="1630"/>
                        </a:lnSpc>
                        <a:buAutoNum type="arabicPeriod"/>
                        <a:tabLst>
                          <a:tab pos="247650" algn="l"/>
                        </a:tabLst>
                      </a:pPr>
                      <a:r>
                        <a:rPr sz="1400" b="1" i="1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i="1" spc="-5" dirty="0">
                          <a:latin typeface="Calibri"/>
                          <a:cs typeface="Calibri"/>
                        </a:rPr>
                        <a:t>ичностн</a:t>
                      </a:r>
                      <a:r>
                        <a:rPr sz="1400" b="1" i="1" spc="-1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8580" marR="324485">
                        <a:lnSpc>
                          <a:spcPct val="107100"/>
                        </a:lnSpc>
                      </a:pPr>
                      <a:r>
                        <a:rPr sz="1400" b="1" i="1" dirty="0">
                          <a:latin typeface="Calibri"/>
                          <a:cs typeface="Calibri"/>
                        </a:rPr>
                        <a:t>метапредметные </a:t>
                      </a:r>
                      <a:r>
                        <a:rPr sz="14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latin typeface="Calibri"/>
                          <a:cs typeface="Calibri"/>
                        </a:rPr>
                        <a:t>копировать</a:t>
                      </a:r>
                      <a:r>
                        <a:rPr sz="1400" b="1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140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ФОП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47015" indent="-179070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rabicPeriod" startAt="2"/>
                        <a:tabLst>
                          <a:tab pos="247650" algn="l"/>
                        </a:tabLst>
                      </a:pP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Предметные</a:t>
                      </a:r>
                      <a:endParaRPr sz="1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i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разработать</a:t>
                      </a:r>
                      <a:r>
                        <a:rPr sz="1400" b="1" i="1" spc="-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самим</a:t>
                      </a:r>
                      <a:endParaRPr sz="1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292">
                <a:tc>
                  <a:txBody>
                    <a:bodyPr/>
                    <a:lstStyle/>
                    <a:p>
                      <a:pPr marL="67945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Система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оценки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 marR="825500">
                        <a:lnSpc>
                          <a:spcPct val="1071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достижения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плани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ых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результатов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освоения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ФОП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marL="247015" indent="-179070">
                        <a:lnSpc>
                          <a:spcPts val="1630"/>
                        </a:lnSpc>
                        <a:buAutoNum type="arabicPeriod"/>
                        <a:tabLst>
                          <a:tab pos="247650" algn="l"/>
                        </a:tabLst>
                      </a:pPr>
                      <a:r>
                        <a:rPr sz="1400" b="1" i="1" spc="-5" dirty="0">
                          <a:latin typeface="Calibri"/>
                          <a:cs typeface="Calibri"/>
                        </a:rPr>
                        <a:t>Скопировать</a:t>
                      </a:r>
                      <a:r>
                        <a:rPr sz="1400" b="1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latin typeface="Calibri"/>
                          <a:cs typeface="Calibri"/>
                        </a:rPr>
                        <a:t>из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i="1" dirty="0">
                          <a:latin typeface="Calibri"/>
                          <a:cs typeface="Calibri"/>
                        </a:rPr>
                        <a:t>ФОП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47015" indent="-179070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rabicPeriod" startAt="2"/>
                        <a:tabLst>
                          <a:tab pos="247650" algn="l"/>
                        </a:tabLst>
                      </a:pP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Добавить</a:t>
                      </a:r>
                      <a:endParaRPr sz="1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особенности</a:t>
                      </a:r>
                      <a:r>
                        <a:rPr sz="1400" b="1" i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оценки</a:t>
                      </a:r>
                      <a:endParaRPr sz="1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предметных</a:t>
                      </a:r>
                      <a:endParaRPr sz="1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результатов</a:t>
                      </a:r>
                      <a:endParaRPr sz="14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11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6999" y="0"/>
            <a:ext cx="10149308" cy="5777288"/>
            <a:chOff x="301944" y="-2038166"/>
            <a:chExt cx="20104101" cy="1143261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301944" y="-2038166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11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/>
          <p:nvPr/>
        </p:nvSpPr>
        <p:spPr>
          <a:xfrm>
            <a:off x="1960244" y="4897755"/>
            <a:ext cx="6780742" cy="541338"/>
          </a:xfrm>
          <a:custGeom>
            <a:avLst/>
            <a:gdLst/>
            <a:ahLst/>
            <a:cxnLst/>
            <a:rect l="l" t="t" r="r" b="b"/>
            <a:pathLst>
              <a:path w="8136890" h="649604">
                <a:moveTo>
                  <a:pt x="0" y="649224"/>
                </a:moveTo>
                <a:lnTo>
                  <a:pt x="8136635" y="649224"/>
                </a:lnTo>
                <a:lnTo>
                  <a:pt x="8136635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44"/>
          </a:p>
        </p:txBody>
      </p:sp>
      <p:sp>
        <p:nvSpPr>
          <p:cNvPr id="3" name="object 3"/>
          <p:cNvSpPr txBox="1"/>
          <p:nvPr/>
        </p:nvSpPr>
        <p:spPr>
          <a:xfrm>
            <a:off x="1528813" y="159170"/>
            <a:ext cx="7015163" cy="287685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2.</a:t>
            </a:r>
            <a:r>
              <a:rPr sz="1800" b="1" spc="-8" dirty="0">
                <a:solidFill>
                  <a:srgbClr val="990000"/>
                </a:solidFill>
                <a:latin typeface="Calibri"/>
                <a:cs typeface="Calibri"/>
              </a:rPr>
              <a:t> Содержательный</a:t>
            </a:r>
            <a:r>
              <a:rPr sz="1800" b="1" spc="-37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990000"/>
                </a:solidFill>
                <a:latin typeface="Calibri"/>
                <a:cs typeface="Calibri"/>
              </a:rPr>
              <a:t>раздел.</a:t>
            </a:r>
            <a:r>
              <a:rPr sz="1800" b="1" spc="-29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990000"/>
                </a:solidFill>
                <a:latin typeface="Calibri"/>
                <a:cs typeface="Calibri"/>
              </a:rPr>
              <a:t>Федеральные</a:t>
            </a:r>
            <a:r>
              <a:rPr sz="1800" b="1" spc="-42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990000"/>
                </a:solidFill>
                <a:latin typeface="Calibri"/>
                <a:cs typeface="Calibri"/>
              </a:rPr>
              <a:t>рабочие</a:t>
            </a:r>
            <a:r>
              <a:rPr sz="1800" b="1" spc="-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программы</a:t>
            </a:r>
            <a:r>
              <a:rPr sz="1800" b="1" spc="-17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90000"/>
                </a:solidFill>
                <a:latin typeface="Calibri"/>
                <a:cs typeface="Calibri"/>
              </a:rPr>
              <a:t>в</a:t>
            </a:r>
            <a:r>
              <a:rPr sz="1800" b="1" spc="-17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990000"/>
                </a:solidFill>
                <a:latin typeface="Calibri"/>
                <a:cs typeface="Calibri"/>
              </a:rPr>
              <a:t>ООП:</a:t>
            </a:r>
            <a:endParaRPr sz="1800" dirty="0">
              <a:solidFill>
                <a:srgbClr val="99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800" y="706923"/>
            <a:ext cx="2581154" cy="3961363"/>
          </a:xfrm>
          <a:prstGeom prst="rect">
            <a:avLst/>
          </a:prstGeom>
          <a:ln w="25908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30692" rIns="0" bIns="0" rtlCol="0">
            <a:spAutoFit/>
          </a:bodyPr>
          <a:lstStyle/>
          <a:p>
            <a:pPr marL="370402" marR="366698" algn="ctr">
              <a:spcBef>
                <a:spcPts val="242"/>
              </a:spcBef>
            </a:pPr>
            <a:r>
              <a:rPr sz="1167" b="1" dirty="0">
                <a:latin typeface="Calibri"/>
                <a:cs typeface="Calibri"/>
              </a:rPr>
              <a:t>Ф</a:t>
            </a:r>
            <a:r>
              <a:rPr sz="1167" b="1" spc="-17" dirty="0">
                <a:latin typeface="Calibri"/>
                <a:cs typeface="Calibri"/>
              </a:rPr>
              <a:t>е</a:t>
            </a:r>
            <a:r>
              <a:rPr sz="1167" b="1" spc="-12" dirty="0">
                <a:latin typeface="Calibri"/>
                <a:cs typeface="Calibri"/>
              </a:rPr>
              <a:t>д</a:t>
            </a:r>
            <a:r>
              <a:rPr sz="1167" b="1" spc="-4" dirty="0">
                <a:latin typeface="Calibri"/>
                <a:cs typeface="Calibri"/>
              </a:rPr>
              <a:t>ер</a:t>
            </a:r>
            <a:r>
              <a:rPr sz="1167" b="1" dirty="0">
                <a:latin typeface="Calibri"/>
                <a:cs typeface="Calibri"/>
              </a:rPr>
              <a:t>а</a:t>
            </a:r>
            <a:r>
              <a:rPr sz="1167" b="1" spc="-8" dirty="0">
                <a:latin typeface="Calibri"/>
                <a:cs typeface="Calibri"/>
              </a:rPr>
              <a:t>л</a:t>
            </a:r>
            <a:r>
              <a:rPr sz="1167" b="1" dirty="0">
                <a:latin typeface="Calibri"/>
                <a:cs typeface="Calibri"/>
              </a:rPr>
              <a:t>ь</a:t>
            </a:r>
            <a:r>
              <a:rPr sz="1167" b="1" spc="-8" dirty="0">
                <a:latin typeface="Calibri"/>
                <a:cs typeface="Calibri"/>
              </a:rPr>
              <a:t>н</a:t>
            </a:r>
            <a:r>
              <a:rPr sz="1167" b="1" dirty="0">
                <a:latin typeface="Calibri"/>
                <a:cs typeface="Calibri"/>
              </a:rPr>
              <a:t>ые</a:t>
            </a:r>
            <a:r>
              <a:rPr sz="1167" b="1" spc="-37" dirty="0">
                <a:latin typeface="Calibri"/>
                <a:cs typeface="Calibri"/>
              </a:rPr>
              <a:t> </a:t>
            </a:r>
            <a:r>
              <a:rPr sz="1167" b="1" dirty="0">
                <a:latin typeface="Calibri"/>
                <a:cs typeface="Calibri"/>
              </a:rPr>
              <a:t>ра</a:t>
            </a:r>
            <a:r>
              <a:rPr sz="1167" b="1" spc="-4" dirty="0">
                <a:latin typeface="Calibri"/>
                <a:cs typeface="Calibri"/>
              </a:rPr>
              <a:t>боч</a:t>
            </a:r>
            <a:r>
              <a:rPr sz="1167" b="1" spc="-8" dirty="0">
                <a:latin typeface="Calibri"/>
                <a:cs typeface="Calibri"/>
              </a:rPr>
              <a:t>и</a:t>
            </a:r>
            <a:r>
              <a:rPr sz="1167" b="1" dirty="0">
                <a:latin typeface="Calibri"/>
                <a:cs typeface="Calibri"/>
              </a:rPr>
              <a:t>е  программы</a:t>
            </a:r>
            <a:r>
              <a:rPr sz="1167" b="1" spc="-25" dirty="0">
                <a:latin typeface="Calibri"/>
                <a:cs typeface="Calibri"/>
              </a:rPr>
              <a:t> </a:t>
            </a:r>
            <a:r>
              <a:rPr sz="1167" b="1" dirty="0">
                <a:latin typeface="Calibri"/>
                <a:cs typeface="Calibri"/>
              </a:rPr>
              <a:t>НОО:</a:t>
            </a:r>
            <a:endParaRPr sz="1167" dirty="0">
              <a:latin typeface="Calibri"/>
              <a:cs typeface="Calibri"/>
            </a:endParaRPr>
          </a:p>
          <a:p>
            <a:pPr>
              <a:spcBef>
                <a:spcPts val="29"/>
              </a:spcBef>
            </a:pP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67" b="1" u="sng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ОБЯЗАТЕЛЬНЫЕ</a:t>
            </a:r>
            <a:r>
              <a:rPr sz="1167" b="1" u="sng" spc="-4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67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ФРП</a:t>
            </a:r>
            <a:r>
              <a:rPr sz="1167" b="1" u="sng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67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1167" b="1" u="sng" spc="-4" dirty="0">
                <a:solidFill>
                  <a:srgbClr val="00AF4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ОФРП</a:t>
            </a:r>
            <a:r>
              <a:rPr sz="1167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r>
              <a:rPr sz="1167" b="1" spc="-4" dirty="0">
                <a:latin typeface="Calibri"/>
                <a:cs typeface="Calibri"/>
              </a:rPr>
              <a:t>:</a:t>
            </a:r>
            <a:endParaRPr sz="1167" dirty="0">
              <a:latin typeface="Calibri"/>
              <a:cs typeface="Calibri"/>
            </a:endParaRPr>
          </a:p>
          <a:p>
            <a:pPr marL="454007" marR="450303" indent="1587" algn="ctr"/>
            <a:r>
              <a:rPr sz="1167" b="1" i="1" dirty="0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программы </a:t>
            </a:r>
            <a:r>
              <a:rPr sz="1167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1167" b="1" i="1" spc="-8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167" b="1" i="1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оср</a:t>
            </a:r>
            <a:r>
              <a:rPr sz="1167" b="1" i="1" spc="-8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дств</a:t>
            </a:r>
            <a:r>
              <a:rPr sz="1167" b="1" i="1" spc="-12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нного  применения!</a:t>
            </a:r>
            <a:endParaRPr sz="1167" dirty="0">
              <a:latin typeface="Calibri"/>
              <a:cs typeface="Calibri"/>
            </a:endParaRPr>
          </a:p>
          <a:p>
            <a:pPr>
              <a:spcBef>
                <a:spcPts val="29"/>
              </a:spcBef>
            </a:pPr>
            <a:endParaRPr sz="112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67" b="1" spc="-4" dirty="0">
                <a:solidFill>
                  <a:srgbClr val="00AF4F"/>
                </a:solidFill>
                <a:latin typeface="Calibri"/>
                <a:cs typeface="Calibri"/>
              </a:rPr>
              <a:t>Р</a:t>
            </a:r>
            <a:r>
              <a:rPr sz="1167" b="1" spc="-21" dirty="0">
                <a:solidFill>
                  <a:srgbClr val="00AF4F"/>
                </a:solidFill>
                <a:latin typeface="Calibri"/>
                <a:cs typeface="Calibri"/>
              </a:rPr>
              <a:t>у</a:t>
            </a:r>
            <a:r>
              <a:rPr sz="1167" b="1" spc="-12" dirty="0">
                <a:solidFill>
                  <a:srgbClr val="00AF4F"/>
                </a:solidFill>
                <a:latin typeface="Calibri"/>
                <a:cs typeface="Calibri"/>
              </a:rPr>
              <a:t>с</a:t>
            </a:r>
            <a:r>
              <a:rPr sz="1167" b="1" spc="-4" dirty="0">
                <a:solidFill>
                  <a:srgbClr val="00AF4F"/>
                </a:solidFill>
                <a:latin typeface="Calibri"/>
                <a:cs typeface="Calibri"/>
              </a:rPr>
              <a:t>ски</a:t>
            </a:r>
            <a:r>
              <a:rPr sz="1167" b="1" dirty="0">
                <a:solidFill>
                  <a:srgbClr val="00AF4F"/>
                </a:solidFill>
                <a:latin typeface="Calibri"/>
                <a:cs typeface="Calibri"/>
              </a:rPr>
              <a:t>й</a:t>
            </a:r>
            <a:r>
              <a:rPr sz="1167" b="1" spc="-8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AF4F"/>
                </a:solidFill>
                <a:latin typeface="Calibri"/>
                <a:cs typeface="Calibri"/>
              </a:rPr>
              <a:t>яз</a:t>
            </a:r>
            <a:r>
              <a:rPr sz="1167" b="1" spc="-8" dirty="0">
                <a:solidFill>
                  <a:srgbClr val="00AF4F"/>
                </a:solidFill>
                <a:latin typeface="Calibri"/>
                <a:cs typeface="Calibri"/>
              </a:rPr>
              <a:t>ы</a:t>
            </a:r>
            <a:r>
              <a:rPr sz="1167" b="1" dirty="0">
                <a:solidFill>
                  <a:srgbClr val="00AF4F"/>
                </a:solidFill>
                <a:latin typeface="Calibri"/>
                <a:cs typeface="Calibri"/>
              </a:rPr>
              <a:t>к</a:t>
            </a:r>
            <a:endParaRPr sz="1167" dirty="0">
              <a:latin typeface="Calibri"/>
              <a:cs typeface="Calibri"/>
            </a:endParaRPr>
          </a:p>
          <a:p>
            <a:pPr marL="421199" marR="416967" algn="ctr"/>
            <a:r>
              <a:rPr sz="1167" b="1" dirty="0">
                <a:solidFill>
                  <a:srgbClr val="00AF4F"/>
                </a:solidFill>
                <a:latin typeface="Calibri"/>
                <a:cs typeface="Calibri"/>
              </a:rPr>
              <a:t>Ли</a:t>
            </a:r>
            <a:r>
              <a:rPr sz="1167" b="1" spc="-8" dirty="0">
                <a:solidFill>
                  <a:srgbClr val="00AF4F"/>
                </a:solidFill>
                <a:latin typeface="Calibri"/>
                <a:cs typeface="Calibri"/>
              </a:rPr>
              <a:t>т</a:t>
            </a:r>
            <a:r>
              <a:rPr sz="1167" b="1" spc="-4" dirty="0">
                <a:solidFill>
                  <a:srgbClr val="00AF4F"/>
                </a:solidFill>
                <a:latin typeface="Calibri"/>
                <a:cs typeface="Calibri"/>
              </a:rPr>
              <a:t>ер</a:t>
            </a:r>
            <a:r>
              <a:rPr sz="1167" b="1" spc="-8" dirty="0">
                <a:solidFill>
                  <a:srgbClr val="00AF4F"/>
                </a:solidFill>
                <a:latin typeface="Calibri"/>
                <a:cs typeface="Calibri"/>
              </a:rPr>
              <a:t>а</a:t>
            </a:r>
            <a:r>
              <a:rPr sz="1167" b="1" dirty="0">
                <a:solidFill>
                  <a:srgbClr val="00AF4F"/>
                </a:solidFill>
                <a:latin typeface="Calibri"/>
                <a:cs typeface="Calibri"/>
              </a:rPr>
              <a:t>т</a:t>
            </a:r>
            <a:r>
              <a:rPr sz="1167" b="1" spc="-8" dirty="0">
                <a:solidFill>
                  <a:srgbClr val="00AF4F"/>
                </a:solidFill>
                <a:latin typeface="Calibri"/>
                <a:cs typeface="Calibri"/>
              </a:rPr>
              <a:t>у</a:t>
            </a:r>
            <a:r>
              <a:rPr sz="1167" b="1" dirty="0">
                <a:solidFill>
                  <a:srgbClr val="00AF4F"/>
                </a:solidFill>
                <a:latin typeface="Calibri"/>
                <a:cs typeface="Calibri"/>
              </a:rPr>
              <a:t>р</a:t>
            </a:r>
            <a:r>
              <a:rPr sz="1167" b="1" spc="-8" dirty="0">
                <a:solidFill>
                  <a:srgbClr val="00AF4F"/>
                </a:solidFill>
                <a:latin typeface="Calibri"/>
                <a:cs typeface="Calibri"/>
              </a:rPr>
              <a:t>н</a:t>
            </a:r>
            <a:r>
              <a:rPr sz="1167" b="1" dirty="0">
                <a:solidFill>
                  <a:srgbClr val="00AF4F"/>
                </a:solidFill>
                <a:latin typeface="Calibri"/>
                <a:cs typeface="Calibri"/>
              </a:rPr>
              <a:t>ое</a:t>
            </a:r>
            <a:r>
              <a:rPr sz="1167" b="1" spc="-42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AF4F"/>
                </a:solidFill>
                <a:latin typeface="Calibri"/>
                <a:cs typeface="Calibri"/>
              </a:rPr>
              <a:t>ч</a:t>
            </a:r>
            <a:r>
              <a:rPr sz="1167" b="1" spc="-8" dirty="0">
                <a:solidFill>
                  <a:srgbClr val="00AF4F"/>
                </a:solidFill>
                <a:latin typeface="Calibri"/>
                <a:cs typeface="Calibri"/>
              </a:rPr>
              <a:t>т</a:t>
            </a:r>
            <a:r>
              <a:rPr sz="1167" b="1" spc="-4" dirty="0">
                <a:solidFill>
                  <a:srgbClr val="00AF4F"/>
                </a:solidFill>
                <a:latin typeface="Calibri"/>
                <a:cs typeface="Calibri"/>
              </a:rPr>
              <a:t>е</a:t>
            </a:r>
            <a:r>
              <a:rPr sz="1167" b="1" dirty="0">
                <a:solidFill>
                  <a:srgbClr val="00AF4F"/>
                </a:solidFill>
                <a:latin typeface="Calibri"/>
                <a:cs typeface="Calibri"/>
              </a:rPr>
              <a:t>ние  </a:t>
            </a:r>
            <a:r>
              <a:rPr sz="1167" b="1" spc="-4" dirty="0">
                <a:solidFill>
                  <a:srgbClr val="00AF4F"/>
                </a:solidFill>
                <a:latin typeface="Calibri"/>
                <a:cs typeface="Calibri"/>
              </a:rPr>
              <a:t>Окружающий</a:t>
            </a:r>
            <a:r>
              <a:rPr sz="1167" b="1" spc="-46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AF4F"/>
                </a:solidFill>
                <a:latin typeface="Calibri"/>
                <a:cs typeface="Calibri"/>
              </a:rPr>
              <a:t>мир</a:t>
            </a:r>
            <a:endParaRPr sz="1167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125" dirty="0">
              <a:latin typeface="Calibri"/>
              <a:cs typeface="Calibri"/>
            </a:endParaRPr>
          </a:p>
          <a:p>
            <a:pPr marL="370402" marR="366698" algn="ctr">
              <a:spcBef>
                <a:spcPts val="4"/>
              </a:spcBef>
            </a:pPr>
            <a:r>
              <a:rPr sz="1167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</a:t>
            </a:r>
            <a:r>
              <a:rPr sz="1167" b="1" u="sng" spc="-1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167" b="1" u="sng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1167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ер</a:t>
            </a:r>
            <a:r>
              <a:rPr sz="1167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167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167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</a:t>
            </a:r>
            <a:r>
              <a:rPr sz="1167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167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ые</a:t>
            </a:r>
            <a:r>
              <a:rPr sz="1167" b="1" u="sng" spc="-3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67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</a:t>
            </a:r>
            <a:r>
              <a:rPr sz="1167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боч</a:t>
            </a:r>
            <a:r>
              <a:rPr sz="1167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167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 </a:t>
            </a:r>
            <a:r>
              <a:rPr sz="1167" b="1" dirty="0">
                <a:latin typeface="Calibri"/>
                <a:cs typeface="Calibri"/>
              </a:rPr>
              <a:t> </a:t>
            </a:r>
            <a:r>
              <a:rPr sz="1167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программы</a:t>
            </a:r>
            <a:r>
              <a:rPr sz="1167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67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1167" b="1" u="sng" spc="-4" dirty="0">
                <a:solidFill>
                  <a:srgbClr val="00AF4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ФРП</a:t>
            </a:r>
            <a:r>
              <a:rPr sz="1167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):</a:t>
            </a:r>
            <a:endParaRPr sz="1167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125" dirty="0">
              <a:latin typeface="Calibri"/>
              <a:cs typeface="Calibri"/>
            </a:endParaRPr>
          </a:p>
          <a:p>
            <a:pPr marL="97362" marR="92070" indent="378339"/>
            <a:r>
              <a:rPr sz="1167" b="1" dirty="0">
                <a:latin typeface="Calibri"/>
                <a:cs typeface="Calibri"/>
              </a:rPr>
              <a:t>Иностранный </a:t>
            </a:r>
            <a:r>
              <a:rPr sz="1167" b="1" spc="-4" dirty="0">
                <a:latin typeface="Calibri"/>
                <a:cs typeface="Calibri"/>
              </a:rPr>
              <a:t>язык, </a:t>
            </a:r>
            <a:r>
              <a:rPr sz="1167" b="1" dirty="0">
                <a:latin typeface="Calibri"/>
                <a:cs typeface="Calibri"/>
              </a:rPr>
              <a:t> </a:t>
            </a:r>
            <a:r>
              <a:rPr sz="1167" b="1" spc="-4" dirty="0">
                <a:latin typeface="Calibri"/>
                <a:cs typeface="Calibri"/>
              </a:rPr>
              <a:t>Математика,</a:t>
            </a:r>
            <a:r>
              <a:rPr sz="1167" b="1" spc="-54" dirty="0">
                <a:latin typeface="Calibri"/>
                <a:cs typeface="Calibri"/>
              </a:rPr>
              <a:t> </a:t>
            </a:r>
            <a:r>
              <a:rPr sz="1167" b="1" spc="-12" dirty="0">
                <a:latin typeface="Calibri"/>
                <a:cs typeface="Calibri"/>
              </a:rPr>
              <a:t>ОРКСЭ,</a:t>
            </a:r>
            <a:r>
              <a:rPr sz="1167" b="1" spc="-29" dirty="0">
                <a:latin typeface="Calibri"/>
                <a:cs typeface="Calibri"/>
              </a:rPr>
              <a:t> </a:t>
            </a:r>
            <a:r>
              <a:rPr sz="1167" b="1" spc="-4" dirty="0">
                <a:latin typeface="Calibri"/>
                <a:cs typeface="Calibri"/>
              </a:rPr>
              <a:t>Искусство,</a:t>
            </a:r>
            <a:endParaRPr sz="1167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67" b="1" spc="-17" dirty="0">
                <a:latin typeface="Calibri"/>
                <a:cs typeface="Calibri"/>
              </a:rPr>
              <a:t>Технология,</a:t>
            </a:r>
            <a:r>
              <a:rPr sz="1167" b="1" spc="-46" dirty="0">
                <a:latin typeface="Calibri"/>
                <a:cs typeface="Calibri"/>
              </a:rPr>
              <a:t> </a:t>
            </a:r>
            <a:r>
              <a:rPr sz="1167" b="1" dirty="0">
                <a:latin typeface="Calibri"/>
                <a:cs typeface="Calibri"/>
              </a:rPr>
              <a:t>Физическая</a:t>
            </a:r>
            <a:endParaRPr sz="1167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167" b="1" spc="-8" dirty="0" smtClean="0">
                <a:latin typeface="Calibri"/>
                <a:cs typeface="Calibri"/>
              </a:rPr>
              <a:t>К</a:t>
            </a:r>
            <a:r>
              <a:rPr sz="1167" b="1" spc="-8" dirty="0" err="1" smtClean="0">
                <a:latin typeface="Calibri"/>
                <a:cs typeface="Calibri"/>
              </a:rPr>
              <a:t>ультура</a:t>
            </a:r>
            <a:endParaRPr lang="ru-RU" sz="1167" b="1" spc="-8" dirty="0" smtClean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sz="1167" dirty="0">
              <a:latin typeface="Calibri"/>
              <a:cs typeface="Calibri"/>
            </a:endParaRPr>
          </a:p>
          <a:p>
            <a:pPr>
              <a:spcBef>
                <a:spcPts val="29"/>
              </a:spcBef>
            </a:pPr>
            <a:endParaRPr sz="112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67" b="1" spc="-4" dirty="0">
                <a:solidFill>
                  <a:srgbClr val="BF0000"/>
                </a:solidFill>
                <a:latin typeface="Calibri"/>
                <a:cs typeface="Calibri"/>
              </a:rPr>
              <a:t>https://edsoo.ru/</a:t>
            </a:r>
            <a:endParaRPr sz="1167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1184" y="680593"/>
            <a:ext cx="2930525" cy="4062651"/>
          </a:xfrm>
          <a:prstGeom prst="rect">
            <a:avLst/>
          </a:prstGeom>
          <a:ln w="25907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587" algn="ctr"/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ФРП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200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ООП НОО,</a:t>
            </a:r>
            <a:r>
              <a:rPr sz="1200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ООО,</a:t>
            </a:r>
            <a:r>
              <a:rPr sz="1200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СОО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200" dirty="0">
              <a:latin typeface="Calibri"/>
              <a:cs typeface="Calibri"/>
            </a:endParaRPr>
          </a:p>
          <a:p>
            <a:pPr marL="264573" indent="-264044">
              <a:buAutoNum type="arabicPeriod"/>
              <a:tabLst>
                <a:tab pos="265102" algn="l"/>
              </a:tabLst>
            </a:pP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Скопировать</a:t>
            </a:r>
            <a:r>
              <a:rPr sz="1200" b="1" spc="-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AF4F"/>
                </a:solidFill>
                <a:latin typeface="Calibri"/>
                <a:cs typeface="Calibri"/>
              </a:rPr>
              <a:t>ОФРП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i="1" u="sng" dirty="0">
                <a:solidFill>
                  <a:srgbClr val="FF0000"/>
                </a:solidFill>
                <a:latin typeface="Calibri"/>
                <a:cs typeface="Calibri"/>
              </a:rPr>
              <a:t>добавить</a:t>
            </a:r>
            <a:r>
              <a:rPr sz="1200" b="1" i="1" u="sng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u="sng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endParaRPr sz="1200" i="1" u="sng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i="1" u="sng" dirty="0">
                <a:solidFill>
                  <a:srgbClr val="FF0000"/>
                </a:solidFill>
                <a:latin typeface="Calibri"/>
                <a:cs typeface="Calibri"/>
              </a:rPr>
              <a:t>них</a:t>
            </a:r>
            <a:r>
              <a:rPr sz="1200" b="1" i="1" u="sng" spc="-3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u="sng" spc="-4" dirty="0">
                <a:solidFill>
                  <a:srgbClr val="FF0000"/>
                </a:solidFill>
                <a:latin typeface="Calibri"/>
                <a:cs typeface="Calibri"/>
              </a:rPr>
              <a:t>тематическое</a:t>
            </a:r>
            <a:r>
              <a:rPr sz="1200" b="1" i="1" u="sng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u="sng" spc="-4" dirty="0">
                <a:solidFill>
                  <a:srgbClr val="FF0000"/>
                </a:solidFill>
                <a:latin typeface="Calibri"/>
                <a:cs typeface="Calibri"/>
              </a:rPr>
              <a:t>планирование</a:t>
            </a:r>
            <a:r>
              <a:rPr sz="1200" b="1" i="1" u="sng" spc="-4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u="sng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endParaRPr sz="1200" i="1" u="sng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200" b="1" i="1" u="sng" spc="-4" dirty="0">
                <a:solidFill>
                  <a:srgbClr val="FF0000"/>
                </a:solidFill>
                <a:latin typeface="Calibri"/>
                <a:cs typeface="Calibri"/>
              </a:rPr>
              <a:t>указанием</a:t>
            </a:r>
            <a:r>
              <a:rPr sz="1200" b="1" i="1" u="sng" spc="-5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u="sng" dirty="0">
                <a:solidFill>
                  <a:srgbClr val="FF0000"/>
                </a:solidFill>
                <a:latin typeface="Calibri"/>
                <a:cs typeface="Calibri"/>
              </a:rPr>
              <a:t>ЭОР</a:t>
            </a:r>
            <a:endParaRPr sz="1200" i="1" u="sng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200" dirty="0">
              <a:latin typeface="Calibri"/>
              <a:cs typeface="Calibri"/>
            </a:endParaRPr>
          </a:p>
          <a:p>
            <a:pPr marL="259281" indent="-148690">
              <a:buAutoNum type="arabicPeriod" startAt="2"/>
              <a:tabLst>
                <a:tab pos="259810" algn="l"/>
              </a:tabLst>
            </a:pP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ФРП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200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остальным</a:t>
            </a:r>
            <a:r>
              <a:rPr sz="1200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предметам: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200" dirty="0">
              <a:latin typeface="Calibri"/>
              <a:cs typeface="Calibri"/>
            </a:endParaRPr>
          </a:p>
          <a:p>
            <a:pPr marL="176735" marR="169856" indent="84663" algn="just">
              <a:spcBef>
                <a:spcPts val="4"/>
              </a:spcBef>
            </a:pPr>
            <a:r>
              <a:rPr sz="12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1 вариант: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Скопировать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ФРП, </a:t>
            </a:r>
            <a:r>
              <a:rPr sz="1200" b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добавить в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них тематическое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планирование</a:t>
            </a:r>
            <a:r>
              <a:rPr sz="1200" b="1" spc="-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указанием</a:t>
            </a:r>
            <a:r>
              <a:rPr sz="1200" b="1" spc="-4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ЭОР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200" dirty="0">
              <a:latin typeface="Calibri"/>
              <a:cs typeface="Calibri"/>
            </a:endParaRPr>
          </a:p>
          <a:p>
            <a:pPr marL="128582" marR="122762" indent="3175" algn="ctr"/>
            <a:r>
              <a:rPr sz="12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2 вариант: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 ФРП взять за основу </a:t>
            </a:r>
            <a:r>
              <a:rPr sz="1200" b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200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разработки</a:t>
            </a:r>
            <a:r>
              <a:rPr sz="1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РП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 с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r>
              <a:rPr sz="1200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того, </a:t>
            </a:r>
            <a:r>
              <a:rPr sz="1200" b="1" spc="-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sz="1200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СОДЕРЖАНИЕ</a:t>
            </a:r>
            <a:r>
              <a:rPr sz="1200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200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37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endParaRPr sz="1200" dirty="0">
              <a:latin typeface="Calibri"/>
              <a:cs typeface="Calibri"/>
            </a:endParaRPr>
          </a:p>
          <a:p>
            <a:pPr marL="529" algn="ctr"/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1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1200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1F5F"/>
                </a:solidFill>
                <a:latin typeface="Calibri"/>
                <a:cs typeface="Calibri"/>
              </a:rPr>
              <a:t>ниже,</a:t>
            </a:r>
            <a:r>
              <a:rPr sz="1200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чем</a:t>
            </a:r>
            <a:r>
              <a:rPr sz="1200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200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ФРП</a:t>
            </a:r>
            <a:r>
              <a:rPr sz="1200" b="1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lang="ru-RU" sz="1200" b="1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529" algn="ctr"/>
            <a:endParaRPr sz="1200" dirty="0">
              <a:latin typeface="Calibri"/>
              <a:cs typeface="Calibri"/>
            </a:endParaRPr>
          </a:p>
          <a:p>
            <a:pPr>
              <a:spcBef>
                <a:spcPts val="29"/>
              </a:spcBef>
            </a:pPr>
            <a:endParaRPr sz="1200" dirty="0">
              <a:latin typeface="Calibri"/>
              <a:cs typeface="Calibri"/>
            </a:endParaRPr>
          </a:p>
          <a:p>
            <a:pPr marL="85722" marR="78843" algn="ctr"/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РП</a:t>
            </a:r>
            <a:r>
              <a:rPr sz="1200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разрабатываем</a:t>
            </a:r>
            <a:r>
              <a:rPr sz="1200" b="1" spc="-4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200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Calibri"/>
                <a:cs typeface="Calibri"/>
              </a:rPr>
              <a:t>Конструкторе </a:t>
            </a:r>
            <a:r>
              <a:rPr sz="1200" b="1" spc="-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(кроме</a:t>
            </a:r>
            <a:r>
              <a:rPr sz="1200" b="1" spc="-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FF0000"/>
                </a:solidFill>
                <a:latin typeface="Calibri"/>
                <a:cs typeface="Calibri"/>
              </a:rPr>
              <a:t>РП</a:t>
            </a:r>
            <a:r>
              <a:rPr sz="1200" b="1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1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11</a:t>
            </a:r>
            <a:r>
              <a:rPr sz="1200" b="1" spc="-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кл.)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7271" y="706923"/>
            <a:ext cx="2601596" cy="3993401"/>
          </a:xfrm>
          <a:prstGeom prst="rect">
            <a:avLst/>
          </a:prstGeom>
          <a:ln w="25907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46"/>
              </a:lnSpc>
            </a:pPr>
            <a:r>
              <a:rPr sz="1200" b="1" spc="-4" dirty="0">
                <a:latin typeface="Calibri"/>
                <a:cs typeface="Calibri"/>
              </a:rPr>
              <a:t>Федеральные</a:t>
            </a:r>
            <a:r>
              <a:rPr sz="1200" b="1" spc="-58" dirty="0">
                <a:latin typeface="Calibri"/>
                <a:cs typeface="Calibri"/>
              </a:rPr>
              <a:t> </a:t>
            </a:r>
            <a:r>
              <a:rPr sz="1200" b="1" spc="-4" dirty="0">
                <a:latin typeface="Calibri"/>
                <a:cs typeface="Calibri"/>
              </a:rPr>
              <a:t>рабочие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программы</a:t>
            </a:r>
            <a:r>
              <a:rPr sz="1200" b="1" spc="-33" dirty="0">
                <a:latin typeface="Calibri"/>
                <a:cs typeface="Calibri"/>
              </a:rPr>
              <a:t> </a:t>
            </a:r>
            <a:r>
              <a:rPr sz="1200" b="1" spc="-4" dirty="0">
                <a:latin typeface="Calibri"/>
                <a:cs typeface="Calibri"/>
              </a:rPr>
              <a:t>ООО</a:t>
            </a:r>
            <a:r>
              <a:rPr sz="1200" b="1" spc="-12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4" dirty="0">
                <a:latin typeface="Calibri"/>
                <a:cs typeface="Calibri"/>
              </a:rPr>
              <a:t>СОО: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u="sng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ОБЯЗАТЕЛЬНЫЕ</a:t>
            </a:r>
            <a:r>
              <a:rPr sz="1200" b="1" u="sng" spc="-4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ФРП</a:t>
            </a:r>
            <a:r>
              <a:rPr sz="1200" b="1" u="sng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1200" b="1" u="sng" spc="-4" dirty="0">
                <a:solidFill>
                  <a:srgbClr val="00AF4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ОФРП</a:t>
            </a:r>
            <a:r>
              <a:rPr sz="12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r>
              <a:rPr sz="1200" b="1" spc="-4" dirty="0"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454536" marR="449774" indent="2646" algn="ctr"/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6 программ </a:t>
            </a:r>
            <a:r>
              <a:rPr sz="1200" b="1" i="1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4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1200" b="1" i="1" spc="-8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1200" b="1" i="1" spc="-4" dirty="0">
                <a:solidFill>
                  <a:srgbClr val="FF0000"/>
                </a:solidFill>
                <a:latin typeface="Calibri"/>
                <a:cs typeface="Calibri"/>
              </a:rPr>
              <a:t>оср</a:t>
            </a:r>
            <a:r>
              <a:rPr sz="1200" b="1" i="1" spc="-8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200" b="1" i="1" spc="-4" dirty="0">
                <a:solidFill>
                  <a:srgbClr val="FF0000"/>
                </a:solidFill>
                <a:latin typeface="Calibri"/>
                <a:cs typeface="Calibri"/>
              </a:rPr>
              <a:t>дств</a:t>
            </a:r>
            <a:r>
              <a:rPr sz="1200" b="1" i="1" spc="-12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200" b="1" i="1" spc="-4" dirty="0">
                <a:solidFill>
                  <a:srgbClr val="FF0000"/>
                </a:solidFill>
                <a:latin typeface="Calibri"/>
                <a:cs typeface="Calibri"/>
              </a:rPr>
              <a:t>нного  применения!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29"/>
              </a:spcBef>
            </a:pPr>
            <a:endParaRPr sz="1200" dirty="0">
              <a:latin typeface="Calibri"/>
              <a:cs typeface="Calibri"/>
            </a:endParaRPr>
          </a:p>
          <a:p>
            <a:pPr marL="239703" marR="233353" indent="-1587" algn="ctr"/>
            <a:r>
              <a:rPr sz="1200" b="1" spc="-8" dirty="0">
                <a:solidFill>
                  <a:srgbClr val="00AF4F"/>
                </a:solidFill>
                <a:latin typeface="Calibri"/>
                <a:cs typeface="Calibri"/>
              </a:rPr>
              <a:t>Русский </a:t>
            </a:r>
            <a:r>
              <a:rPr sz="1200" b="1" spc="-4" dirty="0">
                <a:solidFill>
                  <a:srgbClr val="00AF4F"/>
                </a:solidFill>
                <a:latin typeface="Calibri"/>
                <a:cs typeface="Calibri"/>
              </a:rPr>
              <a:t>язык, Литература, </a:t>
            </a:r>
            <a:r>
              <a:rPr sz="1200" b="1" dirty="0">
                <a:solidFill>
                  <a:srgbClr val="00AF4F"/>
                </a:solidFill>
                <a:latin typeface="Calibri"/>
                <a:cs typeface="Calibri"/>
              </a:rPr>
              <a:t> История,</a:t>
            </a:r>
            <a:r>
              <a:rPr sz="1200" b="1" spc="-54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AF4F"/>
                </a:solidFill>
                <a:latin typeface="Calibri"/>
                <a:cs typeface="Calibri"/>
              </a:rPr>
              <a:t>Обществознание, </a:t>
            </a:r>
            <a:r>
              <a:rPr sz="1200" b="1" spc="-25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200" b="1" spc="-12" dirty="0">
                <a:solidFill>
                  <a:srgbClr val="00AF4F"/>
                </a:solidFill>
                <a:latin typeface="Calibri"/>
                <a:cs typeface="Calibri"/>
              </a:rPr>
              <a:t>География,</a:t>
            </a:r>
            <a:r>
              <a:rPr sz="1200" b="1" spc="-29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200" b="1" spc="-4" dirty="0">
                <a:solidFill>
                  <a:srgbClr val="00AF4F"/>
                </a:solidFill>
                <a:latin typeface="Calibri"/>
                <a:cs typeface="Calibri"/>
              </a:rPr>
              <a:t>ОБЖ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200" dirty="0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</a:t>
            </a:r>
            <a:r>
              <a:rPr sz="1200" b="1" u="sng" spc="-2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200" b="1" u="sng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12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ера</a:t>
            </a:r>
            <a:r>
              <a:rPr sz="12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</a:t>
            </a:r>
            <a:r>
              <a:rPr sz="1200" b="1" u="sng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2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ы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200" b="1" u="sng" spc="-3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рабо</a:t>
            </a:r>
            <a:r>
              <a:rPr sz="1200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ие</a:t>
            </a:r>
            <a:endParaRPr sz="1200" dirty="0">
              <a:latin typeface="Calibri"/>
              <a:cs typeface="Calibri"/>
            </a:endParaRPr>
          </a:p>
          <a:p>
            <a:pPr marL="529" algn="ctr"/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программы</a:t>
            </a:r>
            <a:r>
              <a:rPr sz="1200" b="1" u="sng" spc="-4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1200" b="1" u="sng" spc="-4" dirty="0">
                <a:solidFill>
                  <a:srgbClr val="00AF4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ФРП</a:t>
            </a:r>
            <a:r>
              <a:rPr sz="1200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):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200" dirty="0">
              <a:latin typeface="Calibri"/>
              <a:cs typeface="Calibri"/>
            </a:endParaRPr>
          </a:p>
          <a:p>
            <a:pPr marL="206896" marR="200546" indent="-1587" algn="ctr"/>
            <a:r>
              <a:rPr sz="1200" b="1" dirty="0">
                <a:latin typeface="Calibri"/>
                <a:cs typeface="Calibri"/>
              </a:rPr>
              <a:t>Иностранный </a:t>
            </a:r>
            <a:r>
              <a:rPr sz="1200" b="1" spc="-4" dirty="0">
                <a:latin typeface="Calibri"/>
                <a:cs typeface="Calibri"/>
              </a:rPr>
              <a:t>язык, </a:t>
            </a:r>
            <a:r>
              <a:rPr sz="1200" b="1" dirty="0">
                <a:latin typeface="Calibri"/>
                <a:cs typeface="Calibri"/>
              </a:rPr>
              <a:t> Ма</a:t>
            </a:r>
            <a:r>
              <a:rPr sz="1200" b="1" spc="-8" dirty="0">
                <a:latin typeface="Calibri"/>
                <a:cs typeface="Calibri"/>
              </a:rPr>
              <a:t>т</a:t>
            </a:r>
            <a:r>
              <a:rPr sz="1200" b="1" spc="-12" dirty="0">
                <a:latin typeface="Calibri"/>
                <a:cs typeface="Calibri"/>
              </a:rPr>
              <a:t>е</a:t>
            </a:r>
            <a:r>
              <a:rPr sz="1200" b="1" spc="-8" dirty="0">
                <a:latin typeface="Calibri"/>
                <a:cs typeface="Calibri"/>
              </a:rPr>
              <a:t>м</a:t>
            </a:r>
            <a:r>
              <a:rPr sz="1200" b="1" dirty="0">
                <a:latin typeface="Calibri"/>
                <a:cs typeface="Calibri"/>
              </a:rPr>
              <a:t>а</a:t>
            </a:r>
            <a:r>
              <a:rPr sz="1200" b="1" spc="4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21" dirty="0">
                <a:latin typeface="Calibri"/>
                <a:cs typeface="Calibri"/>
              </a:rPr>
              <a:t>к</a:t>
            </a:r>
            <a:r>
              <a:rPr sz="1200" b="1" spc="-8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,</a:t>
            </a:r>
            <a:r>
              <a:rPr sz="1200" b="1" spc="-37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Информати</a:t>
            </a:r>
            <a:r>
              <a:rPr sz="1200" b="1" spc="-12" dirty="0">
                <a:latin typeface="Calibri"/>
                <a:cs typeface="Calibri"/>
              </a:rPr>
              <a:t>к</a:t>
            </a:r>
            <a:r>
              <a:rPr sz="1200" b="1" spc="-8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,</a:t>
            </a:r>
            <a:endParaRPr sz="1200" dirty="0">
              <a:latin typeface="Calibri"/>
              <a:cs typeface="Calibri"/>
            </a:endParaRPr>
          </a:p>
          <a:p>
            <a:pPr marL="95246" marR="88367" algn="ctr"/>
            <a:r>
              <a:rPr sz="1200" b="1" spc="-4" dirty="0">
                <a:latin typeface="Calibri"/>
                <a:cs typeface="Calibri"/>
              </a:rPr>
              <a:t>Физика,</a:t>
            </a:r>
            <a:r>
              <a:rPr sz="1200" b="1" spc="-42" dirty="0">
                <a:latin typeface="Calibri"/>
                <a:cs typeface="Calibri"/>
              </a:rPr>
              <a:t> </a:t>
            </a:r>
            <a:r>
              <a:rPr sz="1200" b="1" spc="-4" dirty="0">
                <a:latin typeface="Calibri"/>
                <a:cs typeface="Calibri"/>
              </a:rPr>
              <a:t>Химия,</a:t>
            </a:r>
            <a:r>
              <a:rPr sz="1200" b="1" spc="-12" dirty="0">
                <a:latin typeface="Calibri"/>
                <a:cs typeface="Calibri"/>
              </a:rPr>
              <a:t> </a:t>
            </a:r>
            <a:r>
              <a:rPr sz="1200" b="1" spc="-4" dirty="0">
                <a:latin typeface="Calibri"/>
                <a:cs typeface="Calibri"/>
              </a:rPr>
              <a:t>Биология,</a:t>
            </a:r>
            <a:r>
              <a:rPr sz="1200" b="1" spc="-33" dirty="0">
                <a:latin typeface="Calibri"/>
                <a:cs typeface="Calibri"/>
              </a:rPr>
              <a:t> </a:t>
            </a:r>
            <a:r>
              <a:rPr sz="1200" b="1" spc="-8" dirty="0">
                <a:latin typeface="Calibri"/>
                <a:cs typeface="Calibri"/>
              </a:rPr>
              <a:t>ИЗО, </a:t>
            </a:r>
            <a:r>
              <a:rPr sz="1200" b="1" spc="-250" dirty="0">
                <a:latin typeface="Calibri"/>
                <a:cs typeface="Calibri"/>
              </a:rPr>
              <a:t> </a:t>
            </a:r>
            <a:r>
              <a:rPr sz="1200" b="1" spc="-4" dirty="0">
                <a:latin typeface="Calibri"/>
                <a:cs typeface="Calibri"/>
              </a:rPr>
              <a:t>Музыка, </a:t>
            </a:r>
            <a:r>
              <a:rPr sz="1200" b="1" spc="-21" dirty="0">
                <a:latin typeface="Calibri"/>
                <a:cs typeface="Calibri"/>
              </a:rPr>
              <a:t>ОДНКНР, </a:t>
            </a:r>
            <a:r>
              <a:rPr sz="1200" b="1" spc="-17" dirty="0">
                <a:latin typeface="Calibri"/>
                <a:cs typeface="Calibri"/>
              </a:rPr>
              <a:t>Технология </a:t>
            </a:r>
            <a:r>
              <a:rPr sz="1200" b="1" spc="-12" dirty="0">
                <a:latin typeface="Calibri"/>
                <a:cs typeface="Calibri"/>
              </a:rPr>
              <a:t> </a:t>
            </a:r>
            <a:r>
              <a:rPr sz="1200" b="1" spc="-4" dirty="0">
                <a:latin typeface="Calibri"/>
                <a:cs typeface="Calibri"/>
              </a:rPr>
              <a:t>Физическая</a:t>
            </a:r>
            <a:r>
              <a:rPr sz="1200" b="1" spc="-33" dirty="0">
                <a:latin typeface="Calibri"/>
                <a:cs typeface="Calibri"/>
              </a:rPr>
              <a:t> </a:t>
            </a:r>
            <a:r>
              <a:rPr sz="1200" b="1" spc="-8" dirty="0">
                <a:latin typeface="Calibri"/>
                <a:cs typeface="Calibri"/>
              </a:rPr>
              <a:t>культура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29"/>
              </a:spcBef>
            </a:pPr>
            <a:endParaRPr sz="1200" dirty="0">
              <a:latin typeface="Calibri"/>
              <a:cs typeface="Calibri"/>
            </a:endParaRPr>
          </a:p>
          <a:p>
            <a:pPr marL="562482"/>
            <a:r>
              <a:rPr sz="1200" b="1" spc="-4" dirty="0">
                <a:solidFill>
                  <a:srgbClr val="BF0000"/>
                </a:solidFill>
                <a:latin typeface="Calibri"/>
                <a:cs typeface="Calibri"/>
              </a:rPr>
              <a:t>https://edsoo.ru/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2404" y="4909397"/>
            <a:ext cx="6594475" cy="49806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 indent="-3175" algn="ctr">
              <a:spcBef>
                <a:spcPts val="83"/>
              </a:spcBef>
            </a:pPr>
            <a:r>
              <a:rPr sz="1000" b="1" spc="-4" dirty="0">
                <a:latin typeface="Calibri"/>
                <a:cs typeface="Calibri"/>
              </a:rPr>
              <a:t>ч. </a:t>
            </a:r>
            <a:r>
              <a:rPr sz="1000" b="1" dirty="0">
                <a:latin typeface="Calibri"/>
                <a:cs typeface="Calibri"/>
              </a:rPr>
              <a:t>6.1. </a:t>
            </a:r>
            <a:r>
              <a:rPr sz="1000" b="1" spc="-17" dirty="0">
                <a:latin typeface="Calibri"/>
                <a:cs typeface="Calibri"/>
              </a:rPr>
              <a:t>ст. </a:t>
            </a:r>
            <a:r>
              <a:rPr sz="1000" b="1" dirty="0">
                <a:latin typeface="Calibri"/>
                <a:cs typeface="Calibri"/>
              </a:rPr>
              <a:t>12 – </a:t>
            </a:r>
            <a:r>
              <a:rPr sz="1000" b="1" spc="-4" dirty="0">
                <a:latin typeface="Calibri"/>
                <a:cs typeface="Calibri"/>
              </a:rPr>
              <a:t>разрабатывают образовательные программы </a:t>
            </a:r>
            <a:r>
              <a:rPr sz="1000" b="1" dirty="0">
                <a:latin typeface="Calibri"/>
                <a:cs typeface="Calibri"/>
              </a:rPr>
              <a:t>в </a:t>
            </a:r>
            <a:r>
              <a:rPr sz="1000" b="1" spc="-4" dirty="0">
                <a:latin typeface="Calibri"/>
                <a:cs typeface="Calibri"/>
              </a:rPr>
              <a:t>соответствии </a:t>
            </a:r>
            <a:r>
              <a:rPr sz="1000" b="1" dirty="0">
                <a:latin typeface="Calibri"/>
                <a:cs typeface="Calibri"/>
              </a:rPr>
              <a:t>с </a:t>
            </a:r>
            <a:r>
              <a:rPr sz="1000" b="1" spc="-12" dirty="0">
                <a:latin typeface="Calibri"/>
                <a:cs typeface="Calibri"/>
              </a:rPr>
              <a:t>ФГОС </a:t>
            </a:r>
            <a:r>
              <a:rPr sz="1000" b="1" dirty="0">
                <a:latin typeface="Calibri"/>
                <a:cs typeface="Calibri"/>
              </a:rPr>
              <a:t>и </a:t>
            </a:r>
            <a:r>
              <a:rPr sz="1000" b="1" spc="-4" dirty="0">
                <a:latin typeface="Calibri"/>
                <a:cs typeface="Calibri"/>
              </a:rPr>
              <a:t>соответствующими ФООП.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8" dirty="0">
                <a:latin typeface="Calibri"/>
                <a:cs typeface="Calibri"/>
              </a:rPr>
              <a:t>Содержание </a:t>
            </a:r>
            <a:r>
              <a:rPr sz="1000" b="1" dirty="0">
                <a:latin typeface="Calibri"/>
                <a:cs typeface="Calibri"/>
              </a:rPr>
              <a:t>и </a:t>
            </a:r>
            <a:r>
              <a:rPr sz="1000" b="1" spc="-8" dirty="0">
                <a:latin typeface="Calibri"/>
                <a:cs typeface="Calibri"/>
              </a:rPr>
              <a:t>планируемые </a:t>
            </a:r>
            <a:r>
              <a:rPr sz="1000" b="1" spc="-12" dirty="0">
                <a:latin typeface="Calibri"/>
                <a:cs typeface="Calibri"/>
              </a:rPr>
              <a:t>результаты </a:t>
            </a:r>
            <a:r>
              <a:rPr sz="1000" b="1" spc="-4" dirty="0">
                <a:latin typeface="Calibri"/>
                <a:cs typeface="Calibri"/>
              </a:rPr>
              <a:t>разработанных </a:t>
            </a:r>
            <a:r>
              <a:rPr sz="1000" b="1" dirty="0">
                <a:latin typeface="Calibri"/>
                <a:cs typeface="Calibri"/>
              </a:rPr>
              <a:t>ООП </a:t>
            </a:r>
            <a:r>
              <a:rPr sz="1167" b="1" u="sng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должны быть не </a:t>
            </a:r>
            <a:r>
              <a:rPr sz="1167" b="1" u="sng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ниже</a:t>
            </a:r>
            <a:r>
              <a:rPr sz="1167" b="1" spc="-8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соответствующих </a:t>
            </a:r>
            <a:r>
              <a:rPr sz="1000" b="1" spc="-8" dirty="0">
                <a:latin typeface="Calibri"/>
                <a:cs typeface="Calibri"/>
              </a:rPr>
              <a:t>содержания </a:t>
            </a:r>
            <a:r>
              <a:rPr sz="1000" b="1" spc="-217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и</a:t>
            </a:r>
            <a:r>
              <a:rPr sz="1000" b="1" spc="-8" dirty="0">
                <a:latin typeface="Calibri"/>
                <a:cs typeface="Calibri"/>
              </a:rPr>
              <a:t> планируемых</a:t>
            </a:r>
            <a:r>
              <a:rPr sz="1000" b="1" spc="-29" dirty="0">
                <a:latin typeface="Calibri"/>
                <a:cs typeface="Calibri"/>
              </a:rPr>
              <a:t> </a:t>
            </a:r>
            <a:r>
              <a:rPr sz="1000" b="1" spc="-8" dirty="0">
                <a:latin typeface="Calibri"/>
                <a:cs typeface="Calibri"/>
              </a:rPr>
              <a:t>результатов</a:t>
            </a:r>
            <a:r>
              <a:rPr sz="1000" b="1" spc="-29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ФООП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7649" y="4897120"/>
            <a:ext cx="441960" cy="502920"/>
          </a:xfrm>
          <a:prstGeom prst="rect">
            <a:avLst/>
          </a:prstGeom>
        </p:spPr>
      </p:pic>
      <p:pic>
        <p:nvPicPr>
          <p:cNvPr id="1030" name="Picture 6" descr="Галочка для презентации без фона - фото и картинки abrakadabra.f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32" y="1333501"/>
            <a:ext cx="4865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4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999" y="0"/>
            <a:ext cx="10149308" cy="5777288"/>
            <a:chOff x="301944" y="-2038166"/>
            <a:chExt cx="20104101" cy="114326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301944" y="-2038166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7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2747327" y="294746"/>
            <a:ext cx="4362450" cy="19028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167" b="1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167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FFFFFF"/>
                </a:solidFill>
                <a:latin typeface="Calibri"/>
                <a:cs typeface="Calibri"/>
              </a:rPr>
              <a:t>Содержательный</a:t>
            </a:r>
            <a:r>
              <a:rPr sz="1167" b="1" spc="-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FFFFFF"/>
                </a:solidFill>
                <a:latin typeface="Calibri"/>
                <a:cs typeface="Calibri"/>
              </a:rPr>
              <a:t>раздел.</a:t>
            </a:r>
            <a:r>
              <a:rPr sz="1167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sz="1167" b="1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FFFFFF"/>
                </a:solidFill>
                <a:latin typeface="Calibri"/>
                <a:cs typeface="Calibri"/>
              </a:rPr>
              <a:t>формирования</a:t>
            </a:r>
            <a:r>
              <a:rPr sz="1167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67" b="1" spc="-33" dirty="0">
                <a:solidFill>
                  <a:srgbClr val="FFFFFF"/>
                </a:solidFill>
                <a:latin typeface="Calibri"/>
                <a:cs typeface="Calibri"/>
              </a:rPr>
              <a:t>УУД</a:t>
            </a:r>
            <a:r>
              <a:rPr sz="1167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167" b="1" spc="-4" dirty="0">
                <a:solidFill>
                  <a:srgbClr val="FFFFFF"/>
                </a:solidFill>
                <a:latin typeface="Calibri"/>
                <a:cs typeface="Calibri"/>
              </a:rPr>
              <a:t>ООП:</a:t>
            </a:r>
            <a:endParaRPr sz="1167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5120" y="120494"/>
            <a:ext cx="8404572" cy="863912"/>
          </a:xfrm>
          <a:prstGeom prst="rect">
            <a:avLst/>
          </a:prstGeom>
          <a:solidFill>
            <a:srgbClr val="990000"/>
          </a:solidFill>
          <a:ln w="25907">
            <a:solidFill>
              <a:srgbClr val="375C8A"/>
            </a:solidFill>
          </a:ln>
        </p:spPr>
        <p:txBody>
          <a:bodyPr vert="horz" wrap="square" lIns="0" tIns="2117" rIns="0" bIns="0" rtlCol="0">
            <a:spAutoFit/>
          </a:bodyPr>
          <a:lstStyle/>
          <a:p>
            <a:pPr>
              <a:spcBef>
                <a:spcPts val="17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809593" marR="296321" indent="-507451">
              <a:spcBef>
                <a:spcPts val="4"/>
              </a:spcBef>
            </a:pP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Изменилось</a:t>
            </a:r>
            <a:r>
              <a:rPr sz="140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расположение</a:t>
            </a:r>
            <a:r>
              <a:rPr sz="1400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1400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структуре</a:t>
            </a:r>
            <a:r>
              <a:rPr sz="14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srgbClr val="FFFFFF"/>
                </a:solidFill>
                <a:latin typeface="Calibri"/>
                <a:cs typeface="Calibri"/>
              </a:rPr>
              <a:t>содержательного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2" dirty="0">
                <a:solidFill>
                  <a:srgbClr val="FFFFFF"/>
                </a:solidFill>
                <a:latin typeface="Calibri"/>
                <a:cs typeface="Calibri"/>
              </a:rPr>
              <a:t>раздела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после</a:t>
            </a:r>
            <a:r>
              <a:rPr sz="1400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рабочих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программ </a:t>
            </a:r>
            <a:r>
              <a:rPr sz="1400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На уровнях</a:t>
            </a:r>
            <a:r>
              <a:rPr sz="140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НОО</a:t>
            </a:r>
            <a:r>
              <a:rPr sz="1400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ООО</a:t>
            </a:r>
            <a:r>
              <a:rPr sz="1400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сокращено</a:t>
            </a:r>
            <a:r>
              <a:rPr sz="1400" spc="-8" dirty="0">
                <a:solidFill>
                  <a:srgbClr val="FFFFFF"/>
                </a:solidFill>
                <a:latin typeface="Calibri"/>
                <a:cs typeface="Calibri"/>
              </a:rPr>
              <a:t> до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srgbClr val="FFFFFF"/>
                </a:solidFill>
                <a:latin typeface="Calibri"/>
                <a:cs typeface="Calibri"/>
              </a:rPr>
              <a:t>количество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 требований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к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srgbClr val="FFFFFF"/>
                </a:solidFill>
                <a:latin typeface="Calibri"/>
                <a:cs typeface="Calibri"/>
              </a:rPr>
              <a:t>содержанию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Calibri"/>
                <a:cs typeface="Calibri"/>
              </a:rPr>
              <a:t>программ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71589"/>
              </p:ext>
            </p:extLst>
          </p:nvPr>
        </p:nvGraphicFramePr>
        <p:xfrm>
          <a:off x="812799" y="1104900"/>
          <a:ext cx="9067800" cy="3789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ООП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НОО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ООП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ООП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СОО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9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Программа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формирования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УУД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Программа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формирования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УУД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ФОП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программа формирования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УУД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ФГОС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программа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развития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УУД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98">
                <a:tc>
                  <a:txBody>
                    <a:bodyPr/>
                    <a:lstStyle/>
                    <a:p>
                      <a:pPr marL="153670" marR="147320" indent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1.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Описание взаимосвязи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УУД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содержанием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предметов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146685" indent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1. Описание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взаимосвязи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УУД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содержанием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предметов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75920" marR="36766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Требования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содержанию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программы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изменились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Остались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без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изменения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элементы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формирования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УУД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78130" marR="271780" indent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(переносим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действующей,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меняем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название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учитываем </a:t>
                      </a:r>
                      <a:r>
                        <a:rPr sz="1400" b="1" spc="-3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требование ФОП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структуре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программы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– 3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раздела)</a:t>
                      </a:r>
                      <a:endParaRPr sz="14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541">
                <a:tc gridSpan="2">
                  <a:txBody>
                    <a:bodyPr/>
                    <a:lstStyle/>
                    <a:p>
                      <a:pPr marL="200025" marR="193675" indent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i="1" spc="-5" dirty="0">
                          <a:latin typeface="Calibri"/>
                          <a:cs typeface="Calibri"/>
                        </a:rPr>
                        <a:t>Если используем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ФРП полностью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копируем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содержательного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раздела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ФРП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(уже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установлены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требования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планируемые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результаты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совместной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деятельности)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98">
                <a:tc gridSpan="2">
                  <a:txBody>
                    <a:bodyPr/>
                    <a:lstStyle/>
                    <a:p>
                      <a:pPr marL="742950" marR="669290" indent="-660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i="1" spc="-5" dirty="0">
                          <a:latin typeface="Calibri"/>
                          <a:cs typeface="Calibri"/>
                        </a:rPr>
                        <a:t>Если </a:t>
                      </a:r>
                      <a:r>
                        <a:rPr sz="1400" b="1" i="1" dirty="0">
                          <a:latin typeface="Calibri"/>
                          <a:cs typeface="Calibri"/>
                        </a:rPr>
                        <a:t>в ФРП вносим </a:t>
                      </a:r>
                      <a:r>
                        <a:rPr sz="1400" b="1" i="1" spc="-5" dirty="0">
                          <a:latin typeface="Calibri"/>
                          <a:cs typeface="Calibri"/>
                        </a:rPr>
                        <a:t>изменения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дополняем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планируемые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метапредметные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внесенным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изменениям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6982">
                <a:tc>
                  <a:txBody>
                    <a:bodyPr/>
                    <a:lstStyle/>
                    <a:p>
                      <a:pPr marL="97155" marR="92075" indent="1123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Характеристика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регулятивных,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нава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ых,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уни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вных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УУД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0235" marR="434340" indent="-1695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2.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Описание особенностей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основных</a:t>
                      </a:r>
                    </a:p>
                    <a:p>
                      <a:pPr marL="177165" marR="171450" indent="1371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направлений и форм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учебной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рамках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урочной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</a:p>
                    <a:p>
                      <a:pPr marL="4654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90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" y="-67518"/>
            <a:ext cx="10162913" cy="577341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95" y="26910"/>
            <a:ext cx="8510446" cy="1177116"/>
          </a:xfrm>
          <a:prstGeom prst="rect">
            <a:avLst/>
          </a:prstGeom>
        </p:spPr>
        <p:txBody>
          <a:bodyPr vert="horz" wrap="square" lIns="0" tIns="200024" rIns="0" bIns="0" rtlCol="0">
            <a:spAutoFit/>
          </a:bodyPr>
          <a:lstStyle/>
          <a:p>
            <a:pPr marL="10583" marR="4233" algn="ctr">
              <a:lnSpc>
                <a:spcPct val="66100"/>
              </a:lnSpc>
              <a:spcBef>
                <a:spcPts val="83"/>
              </a:spcBef>
              <a:tabLst>
                <a:tab pos="9704528" algn="l"/>
              </a:tabLst>
            </a:pPr>
            <a:r>
              <a:rPr lang="ru-RU" sz="2400" dirty="0">
                <a:solidFill>
                  <a:srgbClr val="990000"/>
                </a:solidFill>
                <a:latin typeface="Druk Cyr"/>
                <a:cs typeface="Druk Cyr"/>
              </a:rPr>
              <a:t>Рабочая программа воспитания в ОПП каждого </a:t>
            </a:r>
            <a:r>
              <a:rPr lang="ru-RU" sz="2400" dirty="0" smtClean="0">
                <a:solidFill>
                  <a:srgbClr val="990000"/>
                </a:solidFill>
                <a:latin typeface="Druk Cyr"/>
                <a:cs typeface="Druk Cyr"/>
              </a:rPr>
              <a:t>уровня</a:t>
            </a:r>
            <a:br>
              <a:rPr lang="ru-RU" sz="2400" dirty="0" smtClean="0">
                <a:solidFill>
                  <a:srgbClr val="990000"/>
                </a:solidFill>
                <a:latin typeface="Druk Cyr"/>
                <a:cs typeface="Druk Cyr"/>
              </a:rPr>
            </a:br>
            <a:r>
              <a:rPr lang="ru-RU" sz="2400" dirty="0">
                <a:solidFill>
                  <a:srgbClr val="990000"/>
                </a:solidFill>
                <a:latin typeface="Druk Cyr"/>
                <a:cs typeface="Druk Cyr"/>
              </a:rPr>
              <a:t/>
            </a:r>
            <a:br>
              <a:rPr lang="ru-RU" sz="2400" dirty="0">
                <a:solidFill>
                  <a:srgbClr val="990000"/>
                </a:solidFill>
                <a:latin typeface="Druk Cyr"/>
                <a:cs typeface="Druk Cyr"/>
              </a:rPr>
            </a:br>
            <a:r>
              <a:rPr lang="ru-RU" sz="2400" b="1" spc="-4" dirty="0">
                <a:solidFill>
                  <a:srgbClr val="0000FF"/>
                </a:solidFill>
                <a:latin typeface="Calibri"/>
                <a:cs typeface="Calibri"/>
              </a:rPr>
              <a:t>Берем</a:t>
            </a:r>
            <a:r>
              <a:rPr lang="ru-RU" sz="2400" b="1" spc="-12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Calibri"/>
                <a:cs typeface="Calibri"/>
              </a:rPr>
              <a:t>за</a:t>
            </a:r>
            <a:r>
              <a:rPr lang="ru-RU" sz="2400" b="1" spc="-4" dirty="0">
                <a:solidFill>
                  <a:srgbClr val="0000FF"/>
                </a:solidFill>
                <a:latin typeface="Calibri"/>
                <a:cs typeface="Calibri"/>
              </a:rPr>
              <a:t> основу</a:t>
            </a:r>
            <a:r>
              <a:rPr lang="ru-RU"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Calibri"/>
                <a:cs typeface="Calibri"/>
              </a:rPr>
              <a:t>ФРП</a:t>
            </a:r>
            <a:r>
              <a:rPr lang="ru-RU" sz="2400" b="1" spc="-2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ru-RU" sz="2400" b="1" spc="-4" dirty="0">
                <a:solidFill>
                  <a:srgbClr val="0000FF"/>
                </a:solidFill>
                <a:latin typeface="Calibri"/>
                <a:cs typeface="Calibri"/>
              </a:rPr>
              <a:t>Воспитания!</a:t>
            </a:r>
            <a:r>
              <a:rPr lang="ru-RU" sz="2400" dirty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Calibri"/>
                <a:cs typeface="Calibri"/>
              </a:rPr>
            </a:br>
            <a:endParaRPr sz="2400" dirty="0">
              <a:solidFill>
                <a:srgbClr val="0000FF"/>
              </a:solidFill>
              <a:latin typeface="Druk Cyr"/>
              <a:cs typeface="Druk Cy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040" y="1024467"/>
            <a:ext cx="3684588" cy="766578"/>
          </a:xfrm>
          <a:prstGeom prst="rect">
            <a:avLst/>
          </a:prstGeom>
        </p:spPr>
        <p:txBody>
          <a:bodyPr vert="horz" wrap="square" lIns="0" tIns="10054" rIns="0" bIns="0" rtlCol="0">
            <a:spAutoFit/>
          </a:bodyPr>
          <a:lstStyle/>
          <a:p>
            <a:pPr marL="10583" defTabSz="761970">
              <a:spcBef>
                <a:spcPts val="79"/>
              </a:spcBef>
            </a:pPr>
            <a:r>
              <a:rPr sz="1333" b="1" spc="127" dirty="0">
                <a:solidFill>
                  <a:srgbClr val="A50021"/>
                </a:solidFill>
                <a:latin typeface="Tahoma"/>
                <a:cs typeface="Tahoma"/>
              </a:rPr>
              <a:t>Обязательна к выполнению</a:t>
            </a:r>
          </a:p>
          <a:p>
            <a:pPr marL="29632" defTabSz="761970">
              <a:spcBef>
                <a:spcPts val="1071"/>
              </a:spcBef>
            </a:pPr>
            <a:r>
              <a:rPr sz="1333" b="1" spc="127" dirty="0">
                <a:solidFill>
                  <a:srgbClr val="A50021"/>
                </a:solidFill>
                <a:latin typeface="Tahoma"/>
                <a:cs typeface="Tahoma"/>
              </a:rPr>
              <a:t>Основа для разработки рабочей программы воспитания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99436" y="2590587"/>
            <a:ext cx="2849033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defTabSz="761970">
              <a:spcBef>
                <a:spcPts val="83"/>
              </a:spcBef>
              <a:tabLst>
                <a:tab pos="488930" algn="l"/>
                <a:tab pos="1506477" algn="l"/>
                <a:tab pos="1966305" algn="l"/>
              </a:tabLst>
            </a:pPr>
            <a:r>
              <a:rPr sz="1500" spc="-167" dirty="0">
                <a:solidFill>
                  <a:prstClr val="black"/>
                </a:solidFill>
                <a:latin typeface="Microsoft Sans Serif"/>
                <a:cs typeface="Microsoft Sans Serif"/>
              </a:rPr>
              <a:t>При	</a:t>
            </a:r>
            <a:r>
              <a:rPr sz="1500" spc="-158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разработке	</a:t>
            </a:r>
            <a:r>
              <a:rPr sz="1500" spc="-150" dirty="0">
                <a:solidFill>
                  <a:prstClr val="black"/>
                </a:solidFill>
                <a:latin typeface="Microsoft Sans Serif"/>
                <a:cs typeface="Microsoft Sans Serif"/>
              </a:rPr>
              <a:t>или	</a:t>
            </a:r>
            <a:r>
              <a:rPr sz="1500" spc="-154" dirty="0">
                <a:solidFill>
                  <a:prstClr val="black"/>
                </a:solidFill>
                <a:latin typeface="Microsoft Sans Serif"/>
                <a:cs typeface="Microsoft Sans Serif"/>
              </a:rPr>
              <a:t>обновлении</a:t>
            </a:r>
            <a:endParaRPr sz="15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7478" y="2819188"/>
            <a:ext cx="1162050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defTabSz="761970">
              <a:spcBef>
                <a:spcPts val="83"/>
              </a:spcBef>
              <a:tabLst>
                <a:tab pos="975215" algn="l"/>
              </a:tabLst>
            </a:pPr>
            <a:r>
              <a:rPr sz="1500" spc="-146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z="1500" spc="-158" dirty="0">
                <a:solidFill>
                  <a:prstClr val="black"/>
                </a:solidFill>
                <a:latin typeface="Microsoft Sans Serif"/>
                <a:cs typeface="Microsoft Sans Serif"/>
              </a:rPr>
              <a:t>о</a:t>
            </a:r>
            <a:r>
              <a:rPr sz="1500" spc="-137"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sz="1500" spc="-167" dirty="0">
                <a:solidFill>
                  <a:prstClr val="black"/>
                </a:solidFill>
                <a:latin typeface="Microsoft Sans Serif"/>
                <a:cs typeface="Microsoft Sans Serif"/>
              </a:rPr>
              <a:t>п</a:t>
            </a:r>
            <a:r>
              <a:rPr sz="1500" spc="-158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500" spc="-129" dirty="0">
                <a:solidFill>
                  <a:prstClr val="black"/>
                </a:solidFill>
                <a:latin typeface="Microsoft Sans Serif"/>
                <a:cs typeface="Microsoft Sans Serif"/>
              </a:rPr>
              <a:t>т</a:t>
            </a:r>
            <a:r>
              <a:rPr sz="1500" spc="-162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1500" spc="-154" dirty="0">
                <a:solidFill>
                  <a:prstClr val="black"/>
                </a:solidFill>
                <a:latin typeface="Microsoft Sans Serif"/>
                <a:cs typeface="Microsoft Sans Serif"/>
              </a:rPr>
              <a:t>ния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	</a:t>
            </a:r>
            <a:r>
              <a:rPr sz="1500" spc="-150" dirty="0">
                <a:solidFill>
                  <a:prstClr val="black"/>
                </a:solidFill>
                <a:latin typeface="Microsoft Sans Serif"/>
                <a:cs typeface="Microsoft Sans Serif"/>
              </a:rPr>
              <a:t>ее</a:t>
            </a:r>
            <a:endParaRPr sz="15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9436" y="2819189"/>
            <a:ext cx="1581150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 defTabSz="761970">
              <a:spcBef>
                <a:spcPts val="83"/>
              </a:spcBef>
              <a:tabLst>
                <a:tab pos="746624" algn="l"/>
                <a:tab pos="1318631" algn="l"/>
              </a:tabLst>
            </a:pPr>
            <a:r>
              <a:rPr sz="1500" spc="-158" dirty="0">
                <a:solidFill>
                  <a:prstClr val="black"/>
                </a:solidFill>
                <a:latin typeface="Microsoft Sans Serif"/>
                <a:cs typeface="Microsoft Sans Serif"/>
              </a:rPr>
              <a:t>ра</a:t>
            </a:r>
            <a:r>
              <a:rPr sz="1500" spc="-154" dirty="0">
                <a:solidFill>
                  <a:prstClr val="black"/>
                </a:solidFill>
                <a:latin typeface="Microsoft Sans Serif"/>
                <a:cs typeface="Microsoft Sans Serif"/>
              </a:rPr>
              <a:t>б</a:t>
            </a:r>
            <a:r>
              <a:rPr sz="1500" spc="-150" dirty="0">
                <a:solidFill>
                  <a:prstClr val="black"/>
                </a:solidFill>
                <a:latin typeface="Microsoft Sans Serif"/>
                <a:cs typeface="Microsoft Sans Serif"/>
              </a:rPr>
              <a:t>о</a:t>
            </a:r>
            <a:r>
              <a:rPr sz="1500" spc="-158" dirty="0">
                <a:solidFill>
                  <a:prstClr val="black"/>
                </a:solidFill>
                <a:latin typeface="Microsoft Sans Serif"/>
                <a:cs typeface="Microsoft Sans Serif"/>
              </a:rPr>
              <a:t>ч</a:t>
            </a:r>
            <a:r>
              <a:rPr sz="1500" spc="-154" dirty="0">
                <a:solidFill>
                  <a:prstClr val="black"/>
                </a:solidFill>
                <a:latin typeface="Microsoft Sans Serif"/>
                <a:cs typeface="Microsoft Sans Serif"/>
              </a:rPr>
              <a:t>е</a:t>
            </a:r>
            <a:r>
              <a:rPr sz="1500" spc="-158" dirty="0">
                <a:solidFill>
                  <a:prstClr val="black"/>
                </a:solidFill>
                <a:latin typeface="Microsoft Sans Serif"/>
                <a:cs typeface="Microsoft Sans Serif"/>
              </a:rPr>
              <a:t>й</a:t>
            </a:r>
            <a:r>
              <a:rPr sz="1500" dirty="0">
                <a:solidFill>
                  <a:prstClr val="black"/>
                </a:solidFill>
                <a:latin typeface="Microsoft Sans Serif"/>
                <a:cs typeface="Microsoft Sans Serif"/>
              </a:rPr>
              <a:t>	</a:t>
            </a:r>
            <a:r>
              <a:rPr sz="1500" spc="-167" dirty="0">
                <a:solidFill>
                  <a:prstClr val="black"/>
                </a:solidFill>
                <a:latin typeface="Microsoft Sans Serif"/>
                <a:cs typeface="Microsoft Sans Serif"/>
              </a:rPr>
              <a:t>п</a:t>
            </a:r>
            <a:r>
              <a:rPr sz="1500" spc="-154" dirty="0">
                <a:solidFill>
                  <a:prstClr val="black"/>
                </a:solidFill>
                <a:latin typeface="Microsoft Sans Serif"/>
                <a:cs typeface="Microsoft Sans Serif"/>
              </a:rPr>
              <a:t>р</a:t>
            </a:r>
            <a:r>
              <a:rPr sz="1500" spc="-146" dirty="0">
                <a:solidFill>
                  <a:prstClr val="black"/>
                </a:solidFill>
                <a:latin typeface="Microsoft Sans Serif"/>
                <a:cs typeface="Microsoft Sans Serif"/>
              </a:rPr>
              <a:t>огр</a:t>
            </a:r>
            <a:r>
              <a:rPr sz="1500" spc="-154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1500" spc="-225" dirty="0">
                <a:solidFill>
                  <a:prstClr val="black"/>
                </a:solidFill>
                <a:latin typeface="Microsoft Sans Serif"/>
                <a:cs typeface="Microsoft Sans Serif"/>
              </a:rPr>
              <a:t>м</a:t>
            </a:r>
            <a:r>
              <a:rPr sz="1500" spc="-221" dirty="0">
                <a:solidFill>
                  <a:prstClr val="black"/>
                </a:solidFill>
                <a:latin typeface="Microsoft Sans Serif"/>
                <a:cs typeface="Microsoft Sans Serif"/>
              </a:rPr>
              <a:t>м</a:t>
            </a:r>
            <a:r>
              <a:rPr sz="1500" spc="-95" dirty="0">
                <a:solidFill>
                  <a:prstClr val="black"/>
                </a:solidFill>
                <a:latin typeface="Microsoft Sans Serif"/>
                <a:cs typeface="Microsoft Sans Serif"/>
              </a:rPr>
              <a:t>ы  </a:t>
            </a:r>
            <a:r>
              <a:rPr sz="1500" spc="-158" dirty="0">
                <a:solidFill>
                  <a:prstClr val="black"/>
                </a:solidFill>
                <a:latin typeface="Microsoft Sans Serif"/>
                <a:cs typeface="Microsoft Sans Serif"/>
              </a:rPr>
              <a:t>содержание,	</a:t>
            </a:r>
            <a:r>
              <a:rPr sz="1500" spc="-175" dirty="0">
                <a:solidFill>
                  <a:prstClr val="black"/>
                </a:solidFill>
                <a:latin typeface="Microsoft Sans Serif"/>
                <a:cs typeface="Microsoft Sans Serif"/>
              </a:rPr>
              <a:t>за</a:t>
            </a:r>
            <a:endParaRPr sz="15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6228" y="3047787"/>
            <a:ext cx="1000654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defTabSz="761970">
              <a:spcBef>
                <a:spcPts val="83"/>
              </a:spcBef>
            </a:pPr>
            <a:r>
              <a:rPr sz="1500" spc="-170" dirty="0">
                <a:solidFill>
                  <a:prstClr val="black"/>
                </a:solidFill>
                <a:latin typeface="Microsoft Sans Serif"/>
                <a:cs typeface="Microsoft Sans Serif"/>
              </a:rPr>
              <a:t>исключением</a:t>
            </a:r>
            <a:endParaRPr sz="15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9436" y="3276388"/>
            <a:ext cx="2848503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defTabSz="761970">
              <a:spcBef>
                <a:spcPts val="83"/>
              </a:spcBef>
            </a:pPr>
            <a:r>
              <a:rPr sz="1500" spc="-150" dirty="0">
                <a:solidFill>
                  <a:prstClr val="black"/>
                </a:solidFill>
                <a:latin typeface="Microsoft Sans Serif"/>
                <a:cs typeface="Microsoft Sans Serif"/>
              </a:rPr>
              <a:t>целевого</a:t>
            </a:r>
            <a:r>
              <a:rPr sz="1500" spc="167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u="heavy" spc="-1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</a:rPr>
              <a:t>раздела</a:t>
            </a:r>
            <a:r>
              <a:rPr sz="1500" spc="-150" dirty="0">
                <a:solidFill>
                  <a:prstClr val="black"/>
                </a:solidFill>
                <a:latin typeface="Microsoft Sans Serif"/>
                <a:cs typeface="Microsoft Sans Serif"/>
              </a:rPr>
              <a:t>,</a:t>
            </a:r>
            <a:r>
              <a:rPr sz="1500" spc="162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179" dirty="0">
                <a:solidFill>
                  <a:prstClr val="black"/>
                </a:solidFill>
                <a:latin typeface="Microsoft Sans Serif"/>
                <a:cs typeface="Microsoft Sans Serif"/>
              </a:rPr>
              <a:t>может</a:t>
            </a:r>
            <a:r>
              <a:rPr sz="1500" spc="15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500" spc="-162" dirty="0">
                <a:solidFill>
                  <a:prstClr val="black"/>
                </a:solidFill>
                <a:latin typeface="Microsoft Sans Serif"/>
                <a:cs typeface="Microsoft Sans Serif"/>
              </a:rPr>
              <a:t>изменяться</a:t>
            </a:r>
            <a:endParaRPr sz="15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9436" y="3733905"/>
            <a:ext cx="1293813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defTabSz="761970">
              <a:spcBef>
                <a:spcPts val="83"/>
              </a:spcBef>
            </a:pPr>
            <a:r>
              <a:rPr sz="1500" spc="-154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образовательной</a:t>
            </a:r>
            <a:endParaRPr sz="15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9436" y="3505306"/>
            <a:ext cx="2850092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R="4233" algn="r" defTabSz="761970">
              <a:spcBef>
                <a:spcPts val="83"/>
              </a:spcBef>
              <a:tabLst>
                <a:tab pos="274097" algn="l"/>
                <a:tab pos="1439805" algn="l"/>
                <a:tab pos="1710727" algn="l"/>
              </a:tabLst>
            </a:pPr>
            <a:r>
              <a:rPr sz="1500" spc="-146" dirty="0">
                <a:solidFill>
                  <a:prstClr val="black"/>
                </a:solidFill>
                <a:latin typeface="Microsoft Sans Serif"/>
                <a:cs typeface="Microsoft Sans Serif"/>
              </a:rPr>
              <a:t>в	</a:t>
            </a:r>
            <a:r>
              <a:rPr sz="1500" spc="-142" dirty="0">
                <a:solidFill>
                  <a:prstClr val="black"/>
                </a:solidFill>
                <a:latin typeface="Microsoft Sans Serif"/>
                <a:cs typeface="Microsoft Sans Serif"/>
              </a:rPr>
              <a:t>соответствии	</a:t>
            </a:r>
            <a:r>
              <a:rPr sz="1500" spc="-137" dirty="0">
                <a:solidFill>
                  <a:prstClr val="black"/>
                </a:solidFill>
                <a:latin typeface="Microsoft Sans Serif"/>
                <a:cs typeface="Microsoft Sans Serif"/>
              </a:rPr>
              <a:t>с	</a:t>
            </a:r>
            <a:r>
              <a:rPr sz="1500" spc="-158" dirty="0">
                <a:solidFill>
                  <a:prstClr val="black"/>
                </a:solidFill>
                <a:latin typeface="Microsoft Sans Serif"/>
                <a:cs typeface="Microsoft Sans Serif"/>
              </a:rPr>
              <a:t>особенностями</a:t>
            </a:r>
            <a:endParaRPr sz="15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R="5291" algn="r" defTabSz="761970"/>
            <a:r>
              <a:rPr sz="1500" spc="-150" dirty="0">
                <a:solidFill>
                  <a:prstClr val="black"/>
                </a:solidFill>
                <a:latin typeface="Microsoft Sans Serif"/>
                <a:cs typeface="Microsoft Sans Serif"/>
              </a:rPr>
              <a:t>организации:</a:t>
            </a:r>
            <a:endParaRPr sz="15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9436" y="3961235"/>
            <a:ext cx="1955800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defTabSz="761970">
              <a:spcBef>
                <a:spcPts val="83"/>
              </a:spcBef>
            </a:pPr>
            <a:r>
              <a:rPr sz="1500" i="1" spc="-146" dirty="0">
                <a:solidFill>
                  <a:prstClr val="black"/>
                </a:solidFill>
                <a:latin typeface="Arial"/>
                <a:cs typeface="Arial"/>
              </a:rPr>
              <a:t>организационно-правовой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95478" y="3961235"/>
            <a:ext cx="652463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defTabSz="761970">
              <a:spcBef>
                <a:spcPts val="83"/>
              </a:spcBef>
            </a:pPr>
            <a:r>
              <a:rPr sz="1500" i="1" spc="-221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sz="1500" i="1" spc="-150" dirty="0">
                <a:solidFill>
                  <a:prstClr val="black"/>
                </a:solidFill>
                <a:latin typeface="Arial"/>
                <a:cs typeface="Arial"/>
              </a:rPr>
              <a:t>ор</a:t>
            </a:r>
            <a:r>
              <a:rPr sz="1500" i="1" spc="-142" dirty="0">
                <a:solidFill>
                  <a:prstClr val="black"/>
                </a:solidFill>
                <a:latin typeface="Arial"/>
                <a:cs typeface="Arial"/>
              </a:rPr>
              <a:t>мой,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9436" y="4189836"/>
            <a:ext cx="2847446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 defTabSz="761970">
              <a:spcBef>
                <a:spcPts val="83"/>
              </a:spcBef>
              <a:tabLst>
                <a:tab pos="1285294" algn="l"/>
                <a:tab pos="2434598" algn="l"/>
                <a:tab pos="2672185" algn="l"/>
              </a:tabLst>
            </a:pPr>
            <a:r>
              <a:rPr sz="1500" i="1" spc="-133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1500" i="1" spc="-162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500" i="1" spc="-154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500" i="1" spc="-221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500" i="1" spc="-167" dirty="0">
                <a:solidFill>
                  <a:prstClr val="black"/>
                </a:solidFill>
                <a:latin typeface="Arial"/>
                <a:cs typeface="Arial"/>
              </a:rPr>
              <a:t>ингент</a:t>
            </a:r>
            <a:r>
              <a:rPr sz="1500" i="1" spc="-162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500" i="1" spc="-187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500" i="1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z="1500" i="1" spc="-158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500" i="1" spc="-162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1500" i="1" spc="-137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1500" i="1" spc="-167" dirty="0">
                <a:solidFill>
                  <a:prstClr val="black"/>
                </a:solidFill>
                <a:latin typeface="Arial"/>
                <a:cs typeface="Arial"/>
              </a:rPr>
              <a:t>чаю</a:t>
            </a:r>
            <a:r>
              <a:rPr sz="1500" i="1" spc="-179" dirty="0">
                <a:solidFill>
                  <a:prstClr val="black"/>
                </a:solidFill>
                <a:latin typeface="Arial"/>
                <a:cs typeface="Arial"/>
              </a:rPr>
              <a:t>щих</a:t>
            </a:r>
            <a:r>
              <a:rPr sz="1500" i="1" spc="-133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500" i="1" spc="-146" dirty="0">
                <a:solidFill>
                  <a:prstClr val="black"/>
                </a:solidFill>
                <a:latin typeface="Arial"/>
                <a:cs typeface="Arial"/>
              </a:rPr>
              <a:t>я</a:t>
            </a:r>
            <a:r>
              <a:rPr sz="1500" i="1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z="1500" i="1" spc="-154" dirty="0" smtClean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lang="ru-RU" sz="15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i="1" spc="-117" dirty="0" err="1" smtClean="0">
                <a:solidFill>
                  <a:prstClr val="black"/>
                </a:solidFill>
                <a:latin typeface="Arial"/>
                <a:cs typeface="Arial"/>
              </a:rPr>
              <a:t>их</a:t>
            </a:r>
            <a:r>
              <a:rPr sz="1500" i="1" spc="-117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500" i="1" spc="-162" dirty="0">
                <a:solidFill>
                  <a:prstClr val="black"/>
                </a:solidFill>
                <a:latin typeface="Arial"/>
                <a:cs typeface="Arial"/>
              </a:rPr>
              <a:t>родителей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88797" y="4418435"/>
            <a:ext cx="760412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defTabSz="761970">
              <a:spcBef>
                <a:spcPts val="83"/>
              </a:spcBef>
            </a:pPr>
            <a:r>
              <a:rPr sz="1500" i="1" spc="-146" dirty="0">
                <a:solidFill>
                  <a:prstClr val="black"/>
                </a:solidFill>
                <a:latin typeface="Arial"/>
                <a:cs typeface="Arial"/>
              </a:rPr>
              <a:t>(законных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99436" y="4646760"/>
            <a:ext cx="2849563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defTabSz="761970">
              <a:spcBef>
                <a:spcPts val="83"/>
              </a:spcBef>
            </a:pPr>
            <a:r>
              <a:rPr sz="1500" i="1" spc="-154" dirty="0">
                <a:solidFill>
                  <a:prstClr val="black"/>
                </a:solidFill>
                <a:latin typeface="Arial"/>
                <a:cs typeface="Arial"/>
              </a:rPr>
              <a:t>представителей),</a:t>
            </a:r>
            <a:r>
              <a:rPr sz="1500" i="1" spc="21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i="1" spc="-158" dirty="0">
                <a:solidFill>
                  <a:prstClr val="black"/>
                </a:solidFill>
                <a:latin typeface="Arial"/>
                <a:cs typeface="Arial"/>
              </a:rPr>
              <a:t>направленностью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583" defTabSz="761970">
              <a:spcBef>
                <a:spcPts val="4"/>
              </a:spcBef>
            </a:pPr>
            <a:r>
              <a:rPr sz="1500" i="1" spc="-158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500" i="1" spc="-162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1500" i="1" spc="-158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500" i="1" spc="-162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1500" i="1" spc="-129" dirty="0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z="1500" i="1" spc="-162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500" i="1" spc="-146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500" i="1" spc="-158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1500" i="1" spc="-233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500" i="1" spc="-15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1500" i="1" spc="-162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500" i="1" spc="-150" dirty="0">
                <a:solidFill>
                  <a:prstClr val="black"/>
                </a:solidFill>
                <a:latin typeface="Arial"/>
                <a:cs typeface="Arial"/>
              </a:rPr>
              <a:t>ь</a:t>
            </a:r>
            <a:r>
              <a:rPr sz="1500" i="1" spc="-146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500" i="1" spc="-15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500" i="1" spc="-154" dirty="0">
                <a:solidFill>
                  <a:prstClr val="black"/>
                </a:solidFill>
                <a:latin typeface="Arial"/>
                <a:cs typeface="Arial"/>
              </a:rPr>
              <a:t>й</a:t>
            </a:r>
            <a:r>
              <a:rPr sz="1500" i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i="1" spc="-150" dirty="0">
                <a:solidFill>
                  <a:prstClr val="black"/>
                </a:solidFill>
                <a:latin typeface="Arial"/>
                <a:cs typeface="Arial"/>
              </a:rPr>
              <a:t>п</a:t>
            </a:r>
            <a:r>
              <a:rPr sz="1500" i="1" spc="-158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500" i="1" spc="-146" dirty="0">
                <a:solidFill>
                  <a:prstClr val="black"/>
                </a:solidFill>
                <a:latin typeface="Arial"/>
                <a:cs typeface="Arial"/>
              </a:rPr>
              <a:t>ог</a:t>
            </a:r>
            <a:r>
              <a:rPr sz="1500" i="1" spc="-158" dirty="0">
                <a:solidFill>
                  <a:prstClr val="black"/>
                </a:solidFill>
                <a:latin typeface="Arial"/>
                <a:cs typeface="Arial"/>
              </a:rPr>
              <a:t>ра</a:t>
            </a:r>
            <a:r>
              <a:rPr sz="1500" i="1" spc="-196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500" i="1" spc="-187" dirty="0">
                <a:solidFill>
                  <a:prstClr val="black"/>
                </a:solidFill>
                <a:latin typeface="Arial"/>
                <a:cs typeface="Arial"/>
              </a:rPr>
              <a:t>мы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273" y="1822449"/>
            <a:ext cx="4421927" cy="533137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txBody>
          <a:bodyPr vert="horz" wrap="square" lIns="0" tIns="121708" rIns="0" bIns="0" rtlCol="0">
            <a:spAutoFit/>
          </a:bodyPr>
          <a:lstStyle/>
          <a:p>
            <a:pPr marL="108000" marR="461415" algn="just" defTabSz="761970"/>
            <a:r>
              <a:rPr sz="1333" b="1" spc="127" dirty="0">
                <a:latin typeface="Tahoma"/>
                <a:cs typeface="Tahoma"/>
              </a:rPr>
              <a:t>реализуется в единстве урочной и  внеурочной деятельности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0252" y="2579555"/>
            <a:ext cx="4454948" cy="962870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txBody>
          <a:bodyPr vert="horz" wrap="square" lIns="0" tIns="1058" rIns="0" bIns="0" rtlCol="0">
            <a:spAutoFit/>
          </a:bodyPr>
          <a:lstStyle/>
          <a:p>
            <a:pPr marL="108000" marR="461415" indent="-293676" algn="just" defTabSz="761970">
              <a:lnSpc>
                <a:spcPts val="1467"/>
              </a:lnSpc>
              <a:spcBef>
                <a:spcPts val="958"/>
              </a:spcBef>
            </a:pPr>
            <a:r>
              <a:rPr lang="ru-RU" sz="1333" b="1" spc="127" dirty="0" smtClean="0">
                <a:latin typeface="Tahoma"/>
                <a:cs typeface="Tahoma"/>
              </a:rPr>
              <a:t>  </a:t>
            </a:r>
            <a:r>
              <a:rPr sz="1333" b="1" spc="127" dirty="0" err="1" smtClean="0">
                <a:latin typeface="Tahoma"/>
                <a:cs typeface="Tahoma"/>
              </a:rPr>
              <a:t>предусматривает</a:t>
            </a:r>
            <a:r>
              <a:rPr sz="1333" b="1" spc="127" dirty="0" smtClean="0">
                <a:latin typeface="Tahoma"/>
                <a:cs typeface="Tahoma"/>
              </a:rPr>
              <a:t> </a:t>
            </a:r>
            <a:r>
              <a:rPr sz="1333" b="1" spc="127" dirty="0" err="1">
                <a:latin typeface="Tahoma"/>
                <a:cs typeface="Tahoma"/>
              </a:rPr>
              <a:t>приобщение</a:t>
            </a:r>
            <a:r>
              <a:rPr lang="ru-RU" sz="1333" b="1" spc="127" dirty="0">
                <a:latin typeface="Tahoma"/>
                <a:cs typeface="Tahoma"/>
              </a:rPr>
              <a:t> </a:t>
            </a:r>
            <a:r>
              <a:rPr sz="1333" b="1" spc="127" dirty="0" err="1">
                <a:latin typeface="Tahoma"/>
                <a:cs typeface="Tahoma"/>
              </a:rPr>
              <a:t>обучающихся</a:t>
            </a:r>
            <a:r>
              <a:rPr sz="1333" b="1" spc="127" dirty="0">
                <a:latin typeface="Tahoma"/>
                <a:cs typeface="Tahoma"/>
              </a:rPr>
              <a:t> к  российским </a:t>
            </a:r>
            <a:r>
              <a:rPr sz="1333" b="1" spc="127" dirty="0" err="1">
                <a:latin typeface="Tahoma"/>
                <a:cs typeface="Tahoma"/>
              </a:rPr>
              <a:t>традиционным</a:t>
            </a:r>
            <a:r>
              <a:rPr sz="1333" b="1" spc="127" dirty="0">
                <a:latin typeface="Tahoma"/>
                <a:cs typeface="Tahoma"/>
              </a:rPr>
              <a:t> </a:t>
            </a:r>
            <a:r>
              <a:rPr sz="1333" b="1" spc="127" dirty="0" err="1">
                <a:latin typeface="Tahoma"/>
                <a:cs typeface="Tahoma"/>
              </a:rPr>
              <a:t>духовным</a:t>
            </a:r>
            <a:r>
              <a:rPr lang="ru-RU" sz="1333" b="1" spc="127" dirty="0">
                <a:latin typeface="Tahoma"/>
                <a:cs typeface="Tahoma"/>
              </a:rPr>
              <a:t> </a:t>
            </a:r>
            <a:r>
              <a:rPr sz="1333" b="1" spc="127" dirty="0" err="1">
                <a:latin typeface="Tahoma"/>
                <a:cs typeface="Tahoma"/>
              </a:rPr>
              <a:t>ценностям</a:t>
            </a:r>
            <a:r>
              <a:rPr sz="1333" b="1" spc="127" dirty="0">
                <a:latin typeface="Tahoma"/>
                <a:cs typeface="Tahoma"/>
              </a:rPr>
              <a:t>, правилам и нормам поведения,  принятым в российском обществе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1352" y="3780441"/>
            <a:ext cx="4482278" cy="1178422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txBody>
          <a:bodyPr vert="horz" wrap="square" lIns="0" tIns="151342" rIns="0" bIns="0" rtlCol="0">
            <a:spAutoFit/>
          </a:bodyPr>
          <a:lstStyle/>
          <a:p>
            <a:pPr marL="108000" marR="461415" algn="just" defTabSz="761970"/>
            <a:r>
              <a:rPr sz="1333" b="1" spc="127" dirty="0">
                <a:latin typeface="Tahoma"/>
                <a:cs typeface="Tahoma"/>
              </a:rPr>
              <a:t>предусматривает историческое просвещение,  формирование </a:t>
            </a:r>
            <a:r>
              <a:rPr sz="1333" b="1" spc="127" dirty="0" err="1">
                <a:latin typeface="Tahoma"/>
                <a:cs typeface="Tahoma"/>
              </a:rPr>
              <a:t>российской</a:t>
            </a:r>
            <a:r>
              <a:rPr sz="1333" b="1" spc="127" dirty="0">
                <a:latin typeface="Tahoma"/>
                <a:cs typeface="Tahoma"/>
              </a:rPr>
              <a:t> </a:t>
            </a:r>
            <a:r>
              <a:rPr sz="1333" b="1" spc="127" dirty="0" err="1" smtClean="0">
                <a:latin typeface="Tahoma"/>
                <a:cs typeface="Tahoma"/>
              </a:rPr>
              <a:t>культурной</a:t>
            </a:r>
            <a:r>
              <a:rPr lang="ru-RU" sz="1333" b="1" spc="127" dirty="0" smtClean="0">
                <a:latin typeface="Tahoma"/>
                <a:cs typeface="Tahoma"/>
              </a:rPr>
              <a:t> </a:t>
            </a:r>
            <a:r>
              <a:rPr sz="1333" b="1" spc="127" dirty="0" smtClean="0">
                <a:latin typeface="Tahoma"/>
                <a:cs typeface="Tahoma"/>
              </a:rPr>
              <a:t>и </a:t>
            </a:r>
            <a:r>
              <a:rPr sz="1333" b="1" spc="127" dirty="0">
                <a:latin typeface="Tahoma"/>
                <a:cs typeface="Tahoma"/>
              </a:rPr>
              <a:t>гражданской идентичности обучающихся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127625" y="1397634"/>
            <a:ext cx="853546" cy="265564"/>
          </a:xfrm>
          <a:prstGeom prst="rect">
            <a:avLst/>
          </a:prstGeom>
          <a:ln w="28955">
            <a:solidFill>
              <a:srgbClr val="990000"/>
            </a:solidFill>
          </a:ln>
        </p:spPr>
        <p:txBody>
          <a:bodyPr vert="horz" wrap="square" lIns="0" tIns="34396" rIns="0" bIns="0" rtlCol="0">
            <a:spAutoFit/>
          </a:bodyPr>
          <a:lstStyle/>
          <a:p>
            <a:pPr marL="75139" defTabSz="761970">
              <a:spcBef>
                <a:spcPts val="271"/>
              </a:spcBef>
            </a:pPr>
            <a:r>
              <a:rPr sz="1500" spc="-154" dirty="0">
                <a:solidFill>
                  <a:srgbClr val="0000FF"/>
                </a:solidFill>
                <a:latin typeface="Microsoft Sans Serif"/>
                <a:cs typeface="Microsoft Sans Serif"/>
              </a:rPr>
              <a:t>Разделы:</a:t>
            </a:r>
            <a:endParaRPr sz="1500" dirty="0">
              <a:solidFill>
                <a:srgbClr val="0000FF"/>
              </a:solidFill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7148" y="1362499"/>
            <a:ext cx="2731452" cy="1049647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3" defTabSz="761970">
              <a:spcBef>
                <a:spcPts val="87"/>
              </a:spcBef>
            </a:pPr>
            <a:r>
              <a:rPr sz="1333" b="1" spc="127" dirty="0" err="1" smtClean="0">
                <a:solidFill>
                  <a:srgbClr val="A50021"/>
                </a:solidFill>
                <a:latin typeface="Tahoma"/>
                <a:cs typeface="Tahoma"/>
              </a:rPr>
              <a:t>Целевой</a:t>
            </a:r>
            <a:r>
              <a:rPr lang="ru-RU" sz="1333" b="1" spc="127" dirty="0" smtClean="0">
                <a:solidFill>
                  <a:srgbClr val="A50021"/>
                </a:solidFill>
                <a:latin typeface="Tahoma"/>
                <a:cs typeface="Tahoma"/>
              </a:rPr>
              <a:t>      </a:t>
            </a:r>
            <a:r>
              <a:rPr lang="ru-RU" sz="1333" b="1" spc="127" dirty="0" smtClean="0">
                <a:solidFill>
                  <a:srgbClr val="00B050"/>
                </a:solidFill>
                <a:latin typeface="Tahoma"/>
                <a:cs typeface="Tahoma"/>
              </a:rPr>
              <a:t>НЕ МЕНЯТЬ!!!</a:t>
            </a:r>
          </a:p>
          <a:p>
            <a:pPr marL="10583" defTabSz="761970">
              <a:spcBef>
                <a:spcPts val="87"/>
              </a:spcBef>
            </a:pPr>
            <a:endParaRPr sz="1333" b="1" spc="127" dirty="0">
              <a:solidFill>
                <a:srgbClr val="A50021"/>
              </a:solidFill>
              <a:latin typeface="Tahoma"/>
              <a:cs typeface="Tahoma"/>
            </a:endParaRPr>
          </a:p>
          <a:p>
            <a:pPr marL="10583" marR="4233" defTabSz="761970"/>
            <a:r>
              <a:rPr sz="1333" b="1" spc="127" dirty="0" err="1">
                <a:solidFill>
                  <a:srgbClr val="A50021"/>
                </a:solidFill>
                <a:latin typeface="Tahoma"/>
                <a:cs typeface="Tahoma"/>
              </a:rPr>
              <a:t>Содержательный</a:t>
            </a:r>
            <a:r>
              <a:rPr sz="1333" b="1" spc="127" dirty="0">
                <a:solidFill>
                  <a:srgbClr val="A50021"/>
                </a:solidFill>
                <a:latin typeface="Tahoma"/>
                <a:cs typeface="Tahoma"/>
              </a:rPr>
              <a:t> </a:t>
            </a:r>
            <a:endParaRPr lang="ru-RU" sz="1333" b="1" spc="127" dirty="0" smtClean="0">
              <a:solidFill>
                <a:srgbClr val="A50021"/>
              </a:solidFill>
              <a:latin typeface="Tahoma"/>
              <a:cs typeface="Tahoma"/>
            </a:endParaRPr>
          </a:p>
          <a:p>
            <a:pPr marL="10583" marR="4233" defTabSz="761970"/>
            <a:endParaRPr lang="ru-RU" sz="1333" b="1" spc="127" dirty="0" smtClean="0">
              <a:solidFill>
                <a:srgbClr val="A50021"/>
              </a:solidFill>
              <a:latin typeface="Tahoma"/>
              <a:cs typeface="Tahoma"/>
            </a:endParaRPr>
          </a:p>
          <a:p>
            <a:pPr marL="10583" marR="4233" defTabSz="761970"/>
            <a:r>
              <a:rPr sz="1333" b="1" spc="127" dirty="0" err="1" smtClean="0">
                <a:solidFill>
                  <a:srgbClr val="A50021"/>
                </a:solidFill>
                <a:latin typeface="Tahoma"/>
                <a:cs typeface="Tahoma"/>
              </a:rPr>
              <a:t>Организационный</a:t>
            </a:r>
            <a:endParaRPr sz="1333" b="1" spc="127" dirty="0">
              <a:solidFill>
                <a:srgbClr val="A50021"/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49" defTabSz="761970">
              <a:lnSpc>
                <a:spcPts val="1553"/>
              </a:lnSpc>
            </a:pPr>
            <a:fld id="{81D60167-4931-47E6-BA6A-407CBD079E47}" type="slidenum">
              <a:rPr spc="-4" dirty="0"/>
              <a:pPr marL="31749" defTabSz="761970">
                <a:lnSpc>
                  <a:spcPts val="1553"/>
                </a:lnSpc>
              </a:pPr>
              <a:t>13</a:t>
            </a:fld>
            <a:endParaRPr spc="-4" dirty="0"/>
          </a:p>
        </p:txBody>
      </p:sp>
      <p:pic>
        <p:nvPicPr>
          <p:cNvPr id="25" name="Picture 6" descr="Галочка для презентации без фона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32" y="1333501"/>
            <a:ext cx="4865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3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0692" y="-36156"/>
            <a:ext cx="10149308" cy="5777288"/>
            <a:chOff x="301944" y="-2038166"/>
            <a:chExt cx="20104101" cy="1143261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301944" y="-2038166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18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3" name="object 3"/>
          <p:cNvSpPr/>
          <p:nvPr/>
        </p:nvSpPr>
        <p:spPr>
          <a:xfrm>
            <a:off x="1480185" y="114300"/>
            <a:ext cx="3720042" cy="5204247"/>
          </a:xfrm>
          <a:custGeom>
            <a:avLst/>
            <a:gdLst/>
            <a:ahLst/>
            <a:cxnLst/>
            <a:rect l="l" t="t" r="r" b="b"/>
            <a:pathLst>
              <a:path w="4464050" h="5415280">
                <a:moveTo>
                  <a:pt x="0" y="5414772"/>
                </a:moveTo>
                <a:lnTo>
                  <a:pt x="4463796" y="5414772"/>
                </a:lnTo>
                <a:lnTo>
                  <a:pt x="4463796" y="0"/>
                </a:lnTo>
                <a:lnTo>
                  <a:pt x="0" y="0"/>
                </a:lnTo>
                <a:lnTo>
                  <a:pt x="0" y="5414772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844"/>
          </a:p>
        </p:txBody>
      </p:sp>
      <p:sp>
        <p:nvSpPr>
          <p:cNvPr id="4" name="object 4"/>
          <p:cNvSpPr txBox="1"/>
          <p:nvPr/>
        </p:nvSpPr>
        <p:spPr>
          <a:xfrm>
            <a:off x="1767489" y="278938"/>
            <a:ext cx="3088746" cy="1614674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33336" marR="24870" algn="ctr">
              <a:spcBef>
                <a:spcPts val="87"/>
              </a:spcBef>
            </a:pP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Федеральный</a:t>
            </a:r>
            <a:r>
              <a:rPr sz="1167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1167" b="1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1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предлагает</a:t>
            </a:r>
            <a:r>
              <a:rPr sz="1167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800000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примерные </a:t>
            </a:r>
            <a:r>
              <a:rPr sz="1167" b="1" spc="-2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800000"/>
                </a:solidFill>
                <a:latin typeface="Calibri"/>
                <a:cs typeface="Calibri"/>
              </a:rPr>
              <a:t>направления:</a:t>
            </a:r>
            <a:endParaRPr sz="1167" dirty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125" dirty="0">
              <a:latin typeface="Calibri"/>
              <a:cs typeface="Calibri"/>
            </a:endParaRPr>
          </a:p>
          <a:p>
            <a:pPr marL="158744" indent="-159273">
              <a:buAutoNum type="arabicPeriod"/>
              <a:tabLst>
                <a:tab pos="159273" algn="l"/>
              </a:tabLst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167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учебным предметам</a:t>
            </a:r>
            <a:r>
              <a:rPr sz="1167" b="1" spc="-4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endParaRPr sz="1167" dirty="0">
              <a:latin typeface="Calibri"/>
              <a:cs typeface="Calibri"/>
            </a:endParaRPr>
          </a:p>
          <a:p>
            <a:pPr marL="1587" algn="ctr"/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endParaRPr sz="1167" dirty="0">
              <a:latin typeface="Calibri"/>
              <a:cs typeface="Calibri"/>
            </a:endParaRPr>
          </a:p>
          <a:p>
            <a:pPr>
              <a:spcBef>
                <a:spcPts val="29"/>
              </a:spcBef>
            </a:pPr>
            <a:endParaRPr sz="1125" dirty="0">
              <a:latin typeface="Calibri"/>
              <a:cs typeface="Calibri"/>
            </a:endParaRPr>
          </a:p>
          <a:p>
            <a:pPr marL="78843" marR="73022" indent="100008">
              <a:buAutoNum type="arabicPeriod" startAt="2"/>
              <a:tabLst>
                <a:tab pos="328070" algn="l"/>
              </a:tabLst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ВД по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формированию функциональной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грамотности;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проектная</a:t>
            </a:r>
            <a:r>
              <a:rPr sz="11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исследовательская</a:t>
            </a:r>
            <a:endParaRPr sz="1167" dirty="0">
              <a:latin typeface="Calibri"/>
              <a:cs typeface="Calibri"/>
            </a:endParaRPr>
          </a:p>
          <a:p>
            <a:pPr marL="1110147"/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деятельность</a:t>
            </a:r>
            <a:endParaRPr sz="1167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3337" y="2207189"/>
            <a:ext cx="3144308" cy="370422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3" marR="4233" indent="162448">
              <a:spcBef>
                <a:spcPts val="87"/>
              </a:spcBef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3. </a:t>
            </a:r>
            <a:r>
              <a:rPr sz="1167" b="1" spc="8" dirty="0">
                <a:solidFill>
                  <a:srgbClr val="001F5F"/>
                </a:solidFill>
                <a:latin typeface="Calibri"/>
                <a:cs typeface="Calibri"/>
              </a:rPr>
              <a:t>ВД,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направленная на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развитие личности, </a:t>
            </a:r>
            <a:r>
              <a:rPr sz="1167" b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профориентацию,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предпрофильную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подготовку</a:t>
            </a:r>
            <a:endParaRPr sz="1167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337" y="2798629"/>
            <a:ext cx="3148542" cy="36988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133959" marR="4233" indent="-1123905">
              <a:spcBef>
                <a:spcPts val="83"/>
              </a:spcBef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4.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1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комплекса</a:t>
            </a:r>
            <a:r>
              <a:rPr sz="1167" b="1" spc="-4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воспитательных </a:t>
            </a:r>
            <a:r>
              <a:rPr sz="1167" b="1" spc="-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мероприятий</a:t>
            </a:r>
            <a:endParaRPr sz="1167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4341" y="3375846"/>
            <a:ext cx="3162300" cy="36988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5.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1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167" b="1" spc="-4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1167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ученических</a:t>
            </a:r>
            <a:endParaRPr sz="1167" dirty="0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сообществ</a:t>
            </a:r>
            <a:endParaRPr sz="1167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1976" y="4054113"/>
            <a:ext cx="1134533" cy="19028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6.</a:t>
            </a:r>
            <a:r>
              <a:rPr sz="11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Классные</a:t>
            </a:r>
            <a:r>
              <a:rPr sz="1167" b="1" spc="-4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часы</a:t>
            </a:r>
            <a:endParaRPr sz="1167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2083" y="4448824"/>
            <a:ext cx="3239558" cy="19028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7.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167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167" b="1" spc="-4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педагогической</a:t>
            </a:r>
            <a:r>
              <a:rPr sz="1167" b="1" spc="-4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поддержки</a:t>
            </a:r>
            <a:endParaRPr sz="1167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9391" y="4908380"/>
            <a:ext cx="3559704" cy="36988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8.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167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обеспечению</a:t>
            </a:r>
            <a:r>
              <a:rPr sz="1167" b="1" spc="-4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безопасности</a:t>
            </a:r>
            <a:r>
              <a:rPr sz="1167" b="1" spc="-4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жизни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здоровья</a:t>
            </a:r>
            <a:endParaRPr sz="1167">
              <a:latin typeface="Calibri"/>
              <a:cs typeface="Calibri"/>
            </a:endParaRPr>
          </a:p>
          <a:p>
            <a:pPr marL="2117" algn="ctr"/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167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7531" y="139566"/>
            <a:ext cx="3360738" cy="2712922"/>
          </a:xfrm>
          <a:prstGeom prst="rect">
            <a:avLst/>
          </a:prstGeom>
          <a:ln w="25907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87" algn="ctr">
              <a:lnSpc>
                <a:spcPts val="1300"/>
              </a:lnSpc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11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1167" b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167" b="1" i="1" spc="-4" dirty="0">
                <a:solidFill>
                  <a:srgbClr val="001F5F"/>
                </a:solidFill>
                <a:latin typeface="Calibri"/>
                <a:cs typeface="Calibri"/>
              </a:rPr>
              <a:t>организационный</a:t>
            </a:r>
            <a:r>
              <a:rPr sz="1167" b="1" i="1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i="1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167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125" dirty="0">
              <a:latin typeface="Calibri"/>
              <a:cs typeface="Calibri"/>
            </a:endParaRPr>
          </a:p>
          <a:p>
            <a:pPr marL="178322" marR="166152" indent="529" algn="ctr">
              <a:spcBef>
                <a:spcPts val="4"/>
              </a:spcBef>
            </a:pP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конкретизировать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под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задачи и </a:t>
            </a:r>
            <a:r>
              <a:rPr sz="1167" b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особенности 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ОУ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распределением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объема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 часов.</a:t>
            </a:r>
            <a:r>
              <a:rPr sz="1167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sz="112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167" b="1" dirty="0" smtClean="0">
                <a:solidFill>
                  <a:srgbClr val="0066FF"/>
                </a:solidFill>
                <a:latin typeface="Calibri"/>
                <a:cs typeface="Calibri"/>
              </a:rPr>
              <a:t>ВЫБРАТЬ</a:t>
            </a:r>
            <a:r>
              <a:rPr lang="ru-RU" sz="1167" b="1" spc="-33" dirty="0" smtClean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lang="ru-RU" sz="1167" b="1" spc="-8" dirty="0" smtClean="0">
                <a:solidFill>
                  <a:srgbClr val="0066FF"/>
                </a:solidFill>
                <a:latin typeface="Calibri"/>
                <a:cs typeface="Calibri"/>
              </a:rPr>
              <a:t>ОДНУ</a:t>
            </a:r>
            <a:r>
              <a:rPr lang="ru-RU" sz="1167" b="1" spc="-25" dirty="0" smtClean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lang="ru-RU" sz="1167" b="1" dirty="0" smtClean="0">
                <a:solidFill>
                  <a:srgbClr val="0066FF"/>
                </a:solidFill>
                <a:latin typeface="Calibri"/>
                <a:cs typeface="Calibri"/>
              </a:rPr>
              <a:t>ИЗ</a:t>
            </a:r>
            <a:r>
              <a:rPr lang="ru-RU" sz="1167" b="1" spc="-12" dirty="0" smtClean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lang="ru-RU" sz="1167" b="1" spc="-4" dirty="0" smtClean="0">
                <a:solidFill>
                  <a:srgbClr val="0066FF"/>
                </a:solidFill>
                <a:latin typeface="Calibri"/>
                <a:cs typeface="Calibri"/>
              </a:rPr>
              <a:t>ТРЕХ</a:t>
            </a:r>
            <a:r>
              <a:rPr lang="ru-RU" sz="1167" b="1" spc="-29" dirty="0" smtClean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lang="ru-RU" sz="1167" b="1" spc="-12" dirty="0" smtClean="0">
                <a:solidFill>
                  <a:srgbClr val="0066FF"/>
                </a:solidFill>
                <a:latin typeface="Calibri"/>
                <a:cs typeface="Calibri"/>
              </a:rPr>
              <a:t>МОДЕЛЕЙ</a:t>
            </a:r>
            <a:r>
              <a:rPr sz="1167" b="1" spc="-12" dirty="0" smtClean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1167" dirty="0">
              <a:latin typeface="Calibri"/>
              <a:cs typeface="Calibri"/>
            </a:endParaRPr>
          </a:p>
          <a:p>
            <a:pPr marL="6350" algn="ctr"/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рекомендованных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письмом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Минпросвещения</a:t>
            </a:r>
            <a:endParaRPr sz="1167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России</a:t>
            </a:r>
            <a:r>
              <a:rPr sz="1167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05.07.2022</a:t>
            </a:r>
            <a:r>
              <a:rPr sz="1167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4" dirty="0">
                <a:solidFill>
                  <a:srgbClr val="001F5F"/>
                </a:solidFill>
                <a:latin typeface="Calibri"/>
                <a:cs typeface="Calibri"/>
              </a:rPr>
              <a:t>№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ТВ-1290/03</a:t>
            </a:r>
            <a:endParaRPr sz="1167" dirty="0">
              <a:latin typeface="Calibri"/>
              <a:cs typeface="Calibri"/>
            </a:endParaRPr>
          </a:p>
          <a:p>
            <a:pPr>
              <a:spcBef>
                <a:spcPts val="29"/>
              </a:spcBef>
            </a:pPr>
            <a:endParaRPr sz="112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плане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предусмотреть:</a:t>
            </a:r>
            <a:endParaRPr sz="1167" dirty="0">
              <a:latin typeface="Calibri"/>
              <a:cs typeface="Calibri"/>
            </a:endParaRPr>
          </a:p>
          <a:p>
            <a:pPr marL="182026" marR="167210" algn="ctr"/>
            <a:r>
              <a:rPr lang="ru-RU" sz="1167" b="1" dirty="0" smtClean="0">
                <a:solidFill>
                  <a:srgbClr val="0066FF"/>
                </a:solidFill>
                <a:latin typeface="Calibri"/>
                <a:cs typeface="Calibri"/>
              </a:rPr>
              <a:t>ЧАСТЬ, </a:t>
            </a:r>
            <a:r>
              <a:rPr lang="ru-RU" sz="1167" b="1" spc="-8" dirty="0" smtClean="0">
                <a:solidFill>
                  <a:srgbClr val="0066FF"/>
                </a:solidFill>
                <a:latin typeface="Calibri"/>
                <a:cs typeface="Calibri"/>
              </a:rPr>
              <a:t>РЕКОМЕНДУЕМУЮ </a:t>
            </a:r>
            <a:r>
              <a:rPr sz="1167" b="1" dirty="0" err="1" smtClean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167" b="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всех </a:t>
            </a:r>
            <a:r>
              <a:rPr sz="1167" b="1" spc="-4" dirty="0" err="1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1167" b="1" spc="-4" dirty="0" smtClean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167" b="1" spc="-25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1167" b="1" spc="-4" dirty="0" smtClean="0">
                <a:solidFill>
                  <a:srgbClr val="800000"/>
                </a:solidFill>
                <a:latin typeface="Calibri"/>
                <a:cs typeface="Calibri"/>
              </a:rPr>
              <a:t>ВАРИАТИВНУЮ</a:t>
            </a:r>
            <a:r>
              <a:rPr lang="ru-RU" sz="1167" b="1" spc="-42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ru-RU" sz="1167" b="1" spc="-4" dirty="0" smtClean="0">
                <a:solidFill>
                  <a:srgbClr val="800000"/>
                </a:solidFill>
                <a:latin typeface="Calibri"/>
                <a:cs typeface="Calibri"/>
              </a:rPr>
              <a:t>ЧАСТЬ</a:t>
            </a:r>
            <a:endParaRPr lang="ru-RU" sz="1167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spcBef>
                <a:spcPts val="17"/>
              </a:spcBef>
            </a:pPr>
            <a:endParaRPr sz="1458" dirty="0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167" i="1" dirty="0">
                <a:solidFill>
                  <a:srgbClr val="001F5F"/>
                </a:solidFill>
                <a:latin typeface="Calibri"/>
                <a:cs typeface="Calibri"/>
              </a:rPr>
              <a:t>Предусмотреть</a:t>
            </a:r>
            <a:r>
              <a:rPr sz="1167" i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i="1" spc="-4" dirty="0">
                <a:solidFill>
                  <a:srgbClr val="001F5F"/>
                </a:solidFill>
                <a:latin typeface="Calibri"/>
                <a:cs typeface="Calibri"/>
              </a:rPr>
              <a:t>занятия</a:t>
            </a:r>
            <a:r>
              <a:rPr sz="1167" i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i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167" i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i="1" spc="-4" dirty="0">
                <a:solidFill>
                  <a:srgbClr val="001F5F"/>
                </a:solidFill>
                <a:latin typeface="Calibri"/>
                <a:cs typeface="Calibri"/>
              </a:rPr>
              <a:t>разновозрастных</a:t>
            </a:r>
            <a:endParaRPr sz="1167" dirty="0">
              <a:latin typeface="Calibri"/>
              <a:cs typeface="Calibri"/>
            </a:endParaRPr>
          </a:p>
          <a:p>
            <a:pPr marL="1058" algn="ctr"/>
            <a:r>
              <a:rPr sz="1167" i="1" spc="-4" dirty="0">
                <a:solidFill>
                  <a:srgbClr val="001F5F"/>
                </a:solidFill>
                <a:latin typeface="Calibri"/>
                <a:cs typeface="Calibri"/>
              </a:rPr>
              <a:t>и/или</a:t>
            </a:r>
            <a:r>
              <a:rPr sz="1167" i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i="1" spc="-4" dirty="0">
                <a:solidFill>
                  <a:srgbClr val="001F5F"/>
                </a:solidFill>
                <a:latin typeface="Calibri"/>
                <a:cs typeface="Calibri"/>
              </a:rPr>
              <a:t>объединенных</a:t>
            </a:r>
            <a:r>
              <a:rPr sz="1167" i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i="1" spc="-4" dirty="0">
                <a:solidFill>
                  <a:srgbClr val="001F5F"/>
                </a:solidFill>
                <a:latin typeface="Calibri"/>
                <a:cs typeface="Calibri"/>
              </a:rPr>
              <a:t>групп</a:t>
            </a:r>
            <a:r>
              <a:rPr sz="1167" i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i="1" spc="-4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167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2389" y="291652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Не менее 5 часов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20" name="Picture 6" descr="Галочка для презентации без фона - фото и картинки abrakadabra.f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814" y="2885923"/>
            <a:ext cx="4865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640" y="3316634"/>
            <a:ext cx="1605375" cy="927766"/>
          </a:xfrm>
          <a:prstGeom prst="rect">
            <a:avLst/>
          </a:prstGeom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7142256" y="3647606"/>
            <a:ext cx="2885211" cy="1532334"/>
          </a:xfrm>
          <a:prstGeom prst="wedgeRoundRectCallout">
            <a:avLst>
              <a:gd name="adj1" fmla="val -85309"/>
              <a:gd name="adj2" fmla="val 8317"/>
              <a:gd name="adj3" fmla="val 16667"/>
            </a:avLst>
          </a:prstGeom>
          <a:ln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</a:rPr>
              <a:t>СОО</a:t>
            </a:r>
            <a:br>
              <a:rPr lang="ru-RU" sz="12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</a:rPr>
              <a:t>План </a:t>
            </a:r>
            <a:r>
              <a:rPr lang="ru-RU" sz="1200" dirty="0">
                <a:ln>
                  <a:solidFill>
                    <a:sysClr val="windowText" lastClr="000000"/>
                  </a:solidFill>
                </a:ln>
              </a:rPr>
              <a:t>внеурочной деятельности </a:t>
            </a:r>
            <a:r>
              <a:rPr lang="ru-RU" sz="1200" dirty="0">
                <a:ln>
                  <a:solidFill>
                    <a:sysClr val="windowText" lastClr="000000"/>
                  </a:solidFill>
                </a:ln>
                <a:solidFill>
                  <a:srgbClr val="0066FF"/>
                </a:solidFill>
              </a:rPr>
              <a:t>модифицируется</a:t>
            </a:r>
            <a:r>
              <a:rPr lang="ru-RU" sz="1200" dirty="0">
                <a:ln>
                  <a:solidFill>
                    <a:sysClr val="windowText" lastClr="000000"/>
                  </a:solidFill>
                </a:ln>
              </a:rPr>
              <a:t> в соответствии с пятью профилями: </a:t>
            </a:r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</a:rPr>
              <a:t>естественнонаучным</a:t>
            </a:r>
            <a:r>
              <a:rPr lang="ru-RU" sz="1200" dirty="0">
                <a:ln>
                  <a:solidFill>
                    <a:sysClr val="windowText" lastClr="000000"/>
                  </a:solidFill>
                </a:ln>
              </a:rPr>
              <a:t>, гуманитарным, социально-экономическим, технологическим, универсальны</a:t>
            </a:r>
          </a:p>
        </p:txBody>
      </p:sp>
    </p:spTree>
    <p:extLst>
      <p:ext uri="{BB962C8B-B14F-4D97-AF65-F5344CB8AC3E}">
        <p14:creationId xmlns:p14="http://schemas.microsoft.com/office/powerpoint/2010/main" val="51485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8164"/>
            <a:ext cx="10159287" cy="5777289"/>
            <a:chOff x="-11113" y="-17463"/>
            <a:chExt cx="20104101" cy="1143261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6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290034" y="160336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2450834" y="152197"/>
            <a:ext cx="4724400" cy="318463"/>
          </a:xfrm>
          <a:prstGeom prst="rect">
            <a:avLst/>
          </a:prstGeom>
          <a:solidFill>
            <a:srgbClr val="A50021"/>
          </a:solidFill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000" b="1" spc="-12" dirty="0">
                <a:solidFill>
                  <a:schemeClr val="bg1"/>
                </a:solidFill>
                <a:latin typeface="Calibri"/>
                <a:cs typeface="Calibri"/>
              </a:rPr>
              <a:t>Модель</a:t>
            </a:r>
            <a:r>
              <a:rPr sz="2000" b="1" spc="-2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плана</a:t>
            </a:r>
            <a:r>
              <a:rPr sz="2000" b="1" spc="-3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4" dirty="0">
                <a:solidFill>
                  <a:schemeClr val="bg1"/>
                </a:solidFill>
                <a:latin typeface="Calibri"/>
                <a:cs typeface="Calibri"/>
              </a:rPr>
              <a:t>внеурочной</a:t>
            </a:r>
            <a:r>
              <a:rPr sz="2000" b="1" spc="-37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4" dirty="0">
                <a:solidFill>
                  <a:schemeClr val="bg1"/>
                </a:solidFill>
                <a:latin typeface="Calibri"/>
                <a:cs typeface="Calibri"/>
              </a:rPr>
              <a:t>деятельности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7263"/>
              </p:ext>
            </p:extLst>
          </p:nvPr>
        </p:nvGraphicFramePr>
        <p:xfrm>
          <a:off x="932417" y="647700"/>
          <a:ext cx="8186183" cy="467363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1235075" marR="128270" indent="-1101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spc="-5" dirty="0">
                          <a:solidFill>
                            <a:srgbClr val="990000"/>
                          </a:solidFill>
                        </a:rPr>
                        <a:t>Преобладание </a:t>
                      </a:r>
                      <a:r>
                        <a:rPr sz="1500" spc="-15" dirty="0">
                          <a:solidFill>
                            <a:srgbClr val="990000"/>
                          </a:solidFill>
                        </a:rPr>
                        <a:t>одной модели </a:t>
                      </a:r>
                      <a:r>
                        <a:rPr sz="1500" spc="-395" dirty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sz="1500" dirty="0">
                          <a:solidFill>
                            <a:srgbClr val="990000"/>
                          </a:solidFill>
                        </a:rPr>
                        <a:t>из</a:t>
                      </a:r>
                      <a:r>
                        <a:rPr sz="1500" spc="-20" dirty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sz="1500" spc="-5" dirty="0">
                          <a:solidFill>
                            <a:srgbClr val="990000"/>
                          </a:solidFill>
                        </a:rPr>
                        <a:t>трех:</a:t>
                      </a:r>
                      <a:endParaRPr sz="1500" dirty="0">
                        <a:solidFill>
                          <a:srgbClr val="99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spc="-15" dirty="0">
                          <a:solidFill>
                            <a:srgbClr val="990000"/>
                          </a:solidFill>
                        </a:rPr>
                        <a:t>Содержательное</a:t>
                      </a:r>
                      <a:r>
                        <a:rPr sz="1500" spc="-30" dirty="0">
                          <a:solidFill>
                            <a:srgbClr val="990000"/>
                          </a:solidFill>
                        </a:rPr>
                        <a:t> </a:t>
                      </a:r>
                      <a:r>
                        <a:rPr sz="1500" spc="-5" dirty="0">
                          <a:solidFill>
                            <a:srgbClr val="990000"/>
                          </a:solidFill>
                        </a:rPr>
                        <a:t>наполнение</a:t>
                      </a:r>
                      <a:endParaRPr sz="1500" dirty="0">
                        <a:solidFill>
                          <a:srgbClr val="99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b="1" dirty="0">
                        <a:solidFill>
                          <a:srgbClr val="0066FF"/>
                        </a:solidFill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66FF"/>
                          </a:solidFill>
                        </a:rPr>
                        <a:t>учебно-познавательной</a:t>
                      </a:r>
                      <a:endParaRPr sz="1600" b="1" dirty="0">
                        <a:solidFill>
                          <a:srgbClr val="0066FF"/>
                        </a:solidFill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66FF"/>
                          </a:solidFill>
                        </a:rPr>
                        <a:t>деятельности</a:t>
                      </a:r>
                      <a:endParaRPr sz="1600" b="1" dirty="0">
                        <a:solidFill>
                          <a:srgbClr val="0066FF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8460" marR="853440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Занятия </a:t>
                      </a:r>
                      <a:r>
                        <a:rPr sz="1200" dirty="0"/>
                        <a:t>по</a:t>
                      </a:r>
                      <a:r>
                        <a:rPr sz="1200" spc="-20" dirty="0"/>
                        <a:t> </a:t>
                      </a:r>
                      <a:r>
                        <a:rPr sz="1200" spc="-10" dirty="0"/>
                        <a:t>углубленному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изучению</a:t>
                      </a:r>
                      <a:r>
                        <a:rPr sz="1200" spc="20" dirty="0"/>
                        <a:t> </a:t>
                      </a:r>
                      <a:r>
                        <a:rPr sz="1200" spc="-15" dirty="0"/>
                        <a:t>отдельных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учебных </a:t>
                      </a:r>
                      <a:r>
                        <a:rPr sz="1200" spc="-300" dirty="0"/>
                        <a:t> </a:t>
                      </a:r>
                      <a:r>
                        <a:rPr sz="1200" spc="-10" dirty="0"/>
                        <a:t>предметов</a:t>
                      </a:r>
                      <a:endParaRPr sz="1200"/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Занятия </a:t>
                      </a:r>
                      <a:r>
                        <a:rPr sz="1200" dirty="0"/>
                        <a:t>по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формированию </a:t>
                      </a:r>
                      <a:r>
                        <a:rPr sz="1200" dirty="0"/>
                        <a:t>функциональной</a:t>
                      </a:r>
                      <a:r>
                        <a:rPr sz="1200" spc="-5" dirty="0"/>
                        <a:t> грамотности</a:t>
                      </a:r>
                      <a:endParaRPr sz="1200"/>
                    </a:p>
                    <a:p>
                      <a:pPr marL="378460" marR="78740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Занятия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обучающихся</a:t>
                      </a:r>
                      <a:r>
                        <a:rPr sz="1200" spc="5" dirty="0"/>
                        <a:t> </a:t>
                      </a:r>
                      <a:r>
                        <a:rPr sz="1200" dirty="0"/>
                        <a:t>с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педагогами,</a:t>
                      </a:r>
                      <a:r>
                        <a:rPr sz="1200" spc="30" dirty="0"/>
                        <a:t> </a:t>
                      </a:r>
                      <a:r>
                        <a:rPr sz="1200" spc="-5" dirty="0"/>
                        <a:t>сопровождающими </a:t>
                      </a:r>
                      <a:r>
                        <a:rPr sz="1200" spc="-300" dirty="0"/>
                        <a:t> </a:t>
                      </a:r>
                      <a:r>
                        <a:rPr sz="1200" spc="-10" dirty="0"/>
                        <a:t>проектно-исследовательскую деятельность</a:t>
                      </a:r>
                      <a:endParaRPr sz="1200"/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Профориентационные занятия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обучающихся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b="1" dirty="0">
                        <a:solidFill>
                          <a:srgbClr val="0066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66FF"/>
                          </a:solidFill>
                        </a:rPr>
                        <a:t>педагогической </a:t>
                      </a:r>
                      <a:r>
                        <a:rPr sz="1600" b="1" spc="-5" dirty="0">
                          <a:solidFill>
                            <a:srgbClr val="0066FF"/>
                          </a:solidFill>
                        </a:rPr>
                        <a:t>поддержки</a:t>
                      </a:r>
                      <a:endParaRPr sz="1600" b="1" dirty="0">
                        <a:solidFill>
                          <a:srgbClr val="0066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66FF"/>
                          </a:solidFill>
                        </a:rPr>
                        <a:t>обучающихся</a:t>
                      </a:r>
                      <a:endParaRPr sz="1600" b="1" dirty="0">
                        <a:solidFill>
                          <a:srgbClr val="0066FF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8460" marR="824865" indent="-28702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10" dirty="0"/>
                        <a:t>Дополнительные </a:t>
                      </a:r>
                      <a:r>
                        <a:rPr sz="1200" spc="-5" dirty="0"/>
                        <a:t>занятия обучающихся, </a:t>
                      </a:r>
                      <a:r>
                        <a:rPr sz="1200" dirty="0"/>
                        <a:t>испытывающих </a:t>
                      </a:r>
                      <a:r>
                        <a:rPr sz="1200" spc="-305" dirty="0"/>
                        <a:t> </a:t>
                      </a:r>
                      <a:r>
                        <a:rPr sz="1200" spc="-10" dirty="0"/>
                        <a:t>затруднения</a:t>
                      </a:r>
                      <a:r>
                        <a:rPr sz="1200" dirty="0"/>
                        <a:t> в</a:t>
                      </a:r>
                      <a:r>
                        <a:rPr sz="1200" spc="-5" dirty="0"/>
                        <a:t> освоении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учебной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программы</a:t>
                      </a:r>
                      <a:endParaRPr sz="1200" dirty="0"/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10" dirty="0"/>
                        <a:t>Дополнительные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занятия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обучающихся,</a:t>
                      </a:r>
                      <a:r>
                        <a:rPr sz="1200" spc="30" dirty="0"/>
                        <a:t> </a:t>
                      </a:r>
                      <a:r>
                        <a:rPr sz="1200" spc="-5" dirty="0"/>
                        <a:t>испытывающих</a:t>
                      </a:r>
                      <a:endParaRPr sz="1200" dirty="0"/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/>
                        <a:t>трудности</a:t>
                      </a:r>
                      <a:r>
                        <a:rPr sz="1200" spc="-20" dirty="0"/>
                        <a:t> </a:t>
                      </a:r>
                      <a:r>
                        <a:rPr sz="1200" dirty="0"/>
                        <a:t>в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освоении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языков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обучения</a:t>
                      </a:r>
                      <a:endParaRPr sz="1200" dirty="0"/>
                    </a:p>
                    <a:p>
                      <a:pPr marL="378460" marR="9779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dirty="0"/>
                        <a:t>Специальные </a:t>
                      </a:r>
                      <a:r>
                        <a:rPr sz="1200" spc="-5" dirty="0"/>
                        <a:t>занятия обучающихся, </a:t>
                      </a:r>
                      <a:r>
                        <a:rPr sz="1200" dirty="0"/>
                        <a:t>испытывающих </a:t>
                      </a:r>
                      <a:r>
                        <a:rPr sz="1200" spc="-10" dirty="0"/>
                        <a:t>затруднения </a:t>
                      </a:r>
                      <a:r>
                        <a:rPr sz="1200" spc="-305" dirty="0"/>
                        <a:t> </a:t>
                      </a:r>
                      <a:r>
                        <a:rPr sz="1200" dirty="0"/>
                        <a:t>в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социальной </a:t>
                      </a:r>
                      <a:r>
                        <a:rPr sz="1200" spc="-10" dirty="0"/>
                        <a:t>коммуникации</a:t>
                      </a:r>
                      <a:endParaRPr sz="1200" dirty="0"/>
                    </a:p>
                    <a:p>
                      <a:pPr marL="378460" marR="975994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dirty="0"/>
                        <a:t>Специальные </a:t>
                      </a:r>
                      <a:r>
                        <a:rPr sz="1200" spc="-5" dirty="0"/>
                        <a:t>занятия обучающихся </a:t>
                      </a:r>
                      <a:r>
                        <a:rPr sz="1200" dirty="0"/>
                        <a:t>с ограниченными </a:t>
                      </a:r>
                      <a:r>
                        <a:rPr sz="1200" spc="-305" dirty="0"/>
                        <a:t> </a:t>
                      </a:r>
                      <a:r>
                        <a:rPr sz="1200" spc="-5" dirty="0"/>
                        <a:t>возможностями</a:t>
                      </a:r>
                      <a:r>
                        <a:rPr sz="1200" spc="-40" dirty="0"/>
                        <a:t> </a:t>
                      </a:r>
                      <a:r>
                        <a:rPr sz="1200" spc="-10" dirty="0"/>
                        <a:t>здоровья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b="1" dirty="0">
                        <a:solidFill>
                          <a:srgbClr val="0066FF"/>
                        </a:solidFill>
                      </a:endParaRPr>
                    </a:p>
                    <a:p>
                      <a:pPr marL="204470" marR="196215" indent="-127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66FF"/>
                          </a:solidFill>
                        </a:rPr>
                        <a:t>деятельности ученических </a:t>
                      </a:r>
                      <a:r>
                        <a:rPr sz="1600" b="1" dirty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6FF"/>
                          </a:solidFill>
                        </a:rPr>
                        <a:t>сообществ </a:t>
                      </a:r>
                      <a:r>
                        <a:rPr sz="1600" b="1" dirty="0">
                          <a:solidFill>
                            <a:srgbClr val="0066FF"/>
                          </a:solidFill>
                        </a:rPr>
                        <a:t>и </a:t>
                      </a:r>
                      <a:r>
                        <a:rPr sz="1600" b="1" spc="-5" dirty="0">
                          <a:solidFill>
                            <a:srgbClr val="0066FF"/>
                          </a:solidFill>
                        </a:rPr>
                        <a:t>воспитательных </a:t>
                      </a:r>
                      <a:r>
                        <a:rPr sz="1600" b="1" spc="-395" dirty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66FF"/>
                          </a:solidFill>
                        </a:rPr>
                        <a:t>мероприятий</a:t>
                      </a:r>
                      <a:endParaRPr sz="1600" b="1" dirty="0">
                        <a:solidFill>
                          <a:srgbClr val="0066FF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2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Занятия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обучающихся</a:t>
                      </a:r>
                      <a:r>
                        <a:rPr sz="1200" spc="5" dirty="0"/>
                        <a:t> </a:t>
                      </a:r>
                      <a:r>
                        <a:rPr sz="1200" dirty="0"/>
                        <a:t>с </a:t>
                      </a:r>
                      <a:r>
                        <a:rPr sz="1200" spc="-10" dirty="0"/>
                        <a:t>педагогами,</a:t>
                      </a:r>
                      <a:r>
                        <a:rPr sz="1200" spc="40" dirty="0"/>
                        <a:t> </a:t>
                      </a:r>
                      <a:r>
                        <a:rPr sz="1200" spc="-5" dirty="0"/>
                        <a:t>сопровождающими</a:t>
                      </a:r>
                      <a:endParaRPr sz="1200" dirty="0"/>
                    </a:p>
                    <a:p>
                      <a:pPr marL="378460" marR="430530">
                        <a:lnSpc>
                          <a:spcPct val="100000"/>
                        </a:lnSpc>
                      </a:pPr>
                      <a:r>
                        <a:rPr sz="1200" spc="-10" dirty="0"/>
                        <a:t>деятельность</a:t>
                      </a:r>
                      <a:r>
                        <a:rPr sz="1200" dirty="0"/>
                        <a:t> </a:t>
                      </a:r>
                      <a:r>
                        <a:rPr sz="1200" spc="-10" dirty="0"/>
                        <a:t>детских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общественных объединений</a:t>
                      </a:r>
                      <a:r>
                        <a:rPr sz="1200" spc="15" dirty="0"/>
                        <a:t> </a:t>
                      </a:r>
                      <a:r>
                        <a:rPr sz="1200" dirty="0"/>
                        <a:t>и </a:t>
                      </a:r>
                      <a:r>
                        <a:rPr sz="1200" spc="-5" dirty="0"/>
                        <a:t>органов </a:t>
                      </a:r>
                      <a:r>
                        <a:rPr sz="1200" spc="-300" dirty="0"/>
                        <a:t> </a:t>
                      </a:r>
                      <a:r>
                        <a:rPr sz="1200" spc="-5" dirty="0"/>
                        <a:t>ученического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самоуправления</a:t>
                      </a:r>
                      <a:endParaRPr sz="1200" dirty="0"/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Занятия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обучающихся </a:t>
                      </a:r>
                      <a:r>
                        <a:rPr sz="1200" dirty="0"/>
                        <a:t>в </a:t>
                      </a:r>
                      <a:r>
                        <a:rPr sz="1200" spc="-5" dirty="0"/>
                        <a:t>рамках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циклов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специально</a:t>
                      </a:r>
                    </a:p>
                    <a:p>
                      <a:pPr marL="378460" marR="167640">
                        <a:lnSpc>
                          <a:spcPct val="100000"/>
                        </a:lnSpc>
                      </a:pPr>
                      <a:r>
                        <a:rPr sz="1200" spc="-5" dirty="0"/>
                        <a:t>организованных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внеурочных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занятий,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посвященных </a:t>
                      </a:r>
                      <a:r>
                        <a:rPr sz="1200" dirty="0"/>
                        <a:t>актуальным </a:t>
                      </a:r>
                      <a:r>
                        <a:rPr sz="1200" spc="-305" dirty="0"/>
                        <a:t> </a:t>
                      </a:r>
                      <a:r>
                        <a:rPr sz="1200" dirty="0"/>
                        <a:t>социальным,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нравственным проблемам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современного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мира</a:t>
                      </a:r>
                      <a:endParaRPr sz="1200" dirty="0"/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200" spc="-5" dirty="0"/>
                        <a:t>Занятия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обучающихся</a:t>
                      </a:r>
                      <a:r>
                        <a:rPr sz="1200" spc="10" dirty="0"/>
                        <a:t> </a:t>
                      </a:r>
                      <a:r>
                        <a:rPr sz="1200" dirty="0"/>
                        <a:t>в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социально ориентированных</a:t>
                      </a:r>
                      <a:endParaRPr sz="1200" dirty="0"/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200" spc="-5" dirty="0"/>
                        <a:t>объединениях: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экологических,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волонтерских,</a:t>
                      </a:r>
                      <a:r>
                        <a:rPr sz="1200" spc="-20" dirty="0"/>
                        <a:t> </a:t>
                      </a:r>
                      <a:r>
                        <a:rPr sz="1200" spc="-15" dirty="0"/>
                        <a:t>трудовых</a:t>
                      </a:r>
                      <a:r>
                        <a:rPr sz="1200" spc="10" dirty="0"/>
                        <a:t> </a:t>
                      </a:r>
                      <a:r>
                        <a:rPr sz="1200" dirty="0"/>
                        <a:t>и</a:t>
                      </a:r>
                      <a:r>
                        <a:rPr sz="1200" spc="-5" dirty="0"/>
                        <a:t> </a:t>
                      </a:r>
                      <a:r>
                        <a:rPr sz="1200" spc="-20" dirty="0"/>
                        <a:t>т.д.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9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09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7207" y="10265"/>
            <a:ext cx="10191558" cy="6032159"/>
            <a:chOff x="198323" y="-2557043"/>
            <a:chExt cx="20187792" cy="1193697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198323" y="-2557043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14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1545167" y="54962"/>
            <a:ext cx="7243043" cy="287685"/>
          </a:xfrm>
          <a:prstGeom prst="rect">
            <a:avLst/>
          </a:prstGeom>
          <a:solidFill>
            <a:srgbClr val="A50021"/>
          </a:solidFill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800" b="1" spc="-8" dirty="0">
                <a:solidFill>
                  <a:srgbClr val="FFFFFF"/>
                </a:solidFill>
                <a:latin typeface="Calibri"/>
                <a:cs typeface="Calibri"/>
              </a:rPr>
              <a:t>Рекомендовано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плане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внеурочной</a:t>
            </a:r>
            <a:r>
              <a:rPr sz="1800" b="1" spc="-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r>
              <a:rPr sz="1800" b="1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1800" b="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chemeClr val="bg1"/>
                </a:solidFill>
                <a:latin typeface="Calibri"/>
                <a:cs typeface="Calibri"/>
              </a:rPr>
              <a:t>предусмотреть</a:t>
            </a:r>
            <a:r>
              <a:rPr sz="1800" b="1" spc="-8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7514" y="616171"/>
            <a:ext cx="7260696" cy="1799696"/>
          </a:xfrm>
          <a:custGeom>
            <a:avLst/>
            <a:gdLst/>
            <a:ahLst/>
            <a:cxnLst/>
            <a:rect l="l" t="t" r="r" b="b"/>
            <a:pathLst>
              <a:path w="8712835" h="2159635">
                <a:moveTo>
                  <a:pt x="0" y="2159507"/>
                </a:moveTo>
                <a:lnTo>
                  <a:pt x="8712708" y="2159507"/>
                </a:lnTo>
                <a:lnTo>
                  <a:pt x="8712708" y="0"/>
                </a:lnTo>
                <a:lnTo>
                  <a:pt x="0" y="0"/>
                </a:lnTo>
                <a:lnTo>
                  <a:pt x="0" y="2159507"/>
                </a:lnTo>
                <a:close/>
              </a:path>
            </a:pathLst>
          </a:custGeom>
          <a:ln w="25908">
            <a:solidFill>
              <a:srgbClr val="375C8A"/>
            </a:solidFill>
          </a:ln>
        </p:spPr>
        <p:txBody>
          <a:bodyPr wrap="square" lIns="0" tIns="0" rIns="0" bIns="0" rtlCol="0"/>
          <a:lstStyle/>
          <a:p>
            <a:endParaRPr sz="844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6713" y="792965"/>
            <a:ext cx="4931287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500" b="1" i="1" dirty="0">
                <a:solidFill>
                  <a:srgbClr val="800000"/>
                </a:solidFill>
                <a:latin typeface="Calibri"/>
                <a:cs typeface="Calibri"/>
              </a:rPr>
              <a:t>Часть,</a:t>
            </a:r>
            <a:r>
              <a:rPr sz="1500" b="1" i="1" spc="-4" dirty="0">
                <a:solidFill>
                  <a:srgbClr val="800000"/>
                </a:solidFill>
                <a:latin typeface="Calibri"/>
                <a:cs typeface="Calibri"/>
              </a:rPr>
              <a:t> рекомендуемая</a:t>
            </a:r>
            <a:r>
              <a:rPr sz="1500" b="1" i="1" spc="-12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800000"/>
                </a:solidFill>
                <a:latin typeface="Calibri"/>
                <a:cs typeface="Calibri"/>
              </a:rPr>
              <a:t>для</a:t>
            </a:r>
            <a:r>
              <a:rPr sz="1500" b="1" i="1" spc="-8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500" b="1" i="1" spc="-4" dirty="0">
                <a:solidFill>
                  <a:srgbClr val="800000"/>
                </a:solidFill>
                <a:latin typeface="Calibri"/>
                <a:cs typeface="Calibri"/>
              </a:rPr>
              <a:t>всех</a:t>
            </a:r>
            <a:r>
              <a:rPr sz="1500" b="1" i="1" spc="-12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500" b="1" i="1" spc="-4" dirty="0">
                <a:solidFill>
                  <a:srgbClr val="800000"/>
                </a:solidFill>
                <a:latin typeface="Calibri"/>
                <a:cs typeface="Calibri"/>
              </a:rPr>
              <a:t>обучающихся:</a:t>
            </a:r>
            <a:endParaRPr sz="15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5167" y="1337944"/>
            <a:ext cx="7022571" cy="1088824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249228" indent="-239174">
              <a:spcBef>
                <a:spcPts val="87"/>
              </a:spcBef>
              <a:buFont typeface="Wingdings"/>
              <a:buChar char=""/>
              <a:tabLst>
                <a:tab pos="249228" algn="l"/>
                <a:tab pos="249757" algn="l"/>
              </a:tabLst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час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неделю</a:t>
            </a:r>
            <a:r>
              <a:rPr sz="1167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1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«Разговоры</a:t>
            </a:r>
            <a:r>
              <a:rPr sz="1167" b="1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важном»</a:t>
            </a:r>
            <a:endParaRPr sz="1167" dirty="0">
              <a:latin typeface="Calibri"/>
              <a:cs typeface="Calibri"/>
            </a:endParaRPr>
          </a:p>
          <a:p>
            <a:pPr marL="249228" marR="9525" indent="-239174">
              <a:buFont typeface="Wingdings"/>
              <a:buChar char=""/>
              <a:tabLst>
                <a:tab pos="249228" algn="l"/>
                <a:tab pos="249757" algn="l"/>
              </a:tabLst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час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неделю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на занятия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формированию функциональной грамотности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обучающихся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(в том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числе </a:t>
            </a:r>
            <a:r>
              <a:rPr sz="1167" spc="-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финансовой)</a:t>
            </a:r>
            <a:endParaRPr sz="1167" dirty="0">
              <a:latin typeface="Calibri"/>
              <a:cs typeface="Calibri"/>
            </a:endParaRPr>
          </a:p>
          <a:p>
            <a:pPr marL="249228" indent="-239174">
              <a:buFont typeface="Wingdings"/>
              <a:buChar char=""/>
              <a:tabLst>
                <a:tab pos="249228" algn="l"/>
                <a:tab pos="249757" algn="l"/>
              </a:tabLst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час</a:t>
            </a:r>
            <a:r>
              <a:rPr sz="1167" b="1" spc="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неделю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занятия,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направленные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удовлетворение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профориентационных</a:t>
            </a:r>
            <a:r>
              <a:rPr sz="11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интересов</a:t>
            </a:r>
            <a:r>
              <a:rPr sz="11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167" dirty="0">
              <a:latin typeface="Calibri"/>
              <a:cs typeface="Calibri"/>
            </a:endParaRPr>
          </a:p>
          <a:p>
            <a:pPr marL="249228"/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потребностей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(в</a:t>
            </a:r>
            <a:r>
              <a:rPr sz="1167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том</a:t>
            </a:r>
            <a:r>
              <a:rPr sz="1167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числе</a:t>
            </a:r>
            <a:r>
              <a:rPr sz="1167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основы</a:t>
            </a:r>
            <a:r>
              <a:rPr sz="1167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предпринимательства)</a:t>
            </a:r>
            <a:r>
              <a:rPr sz="1167" spc="28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i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167" b="1" i="1" spc="-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67" b="1" i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167" b="1" i="1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сентября</a:t>
            </a:r>
            <a:r>
              <a:rPr sz="1167" b="1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2023</a:t>
            </a:r>
            <a:r>
              <a:rPr sz="1167" b="1" i="1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года</a:t>
            </a:r>
            <a:r>
              <a:rPr sz="1167" b="1" i="1" spc="-8" dirty="0">
                <a:solidFill>
                  <a:srgbClr val="FF0000"/>
                </a:solidFill>
                <a:latin typeface="Calibri"/>
                <a:cs typeface="Calibri"/>
              </a:rPr>
              <a:t> каждый</a:t>
            </a:r>
            <a:endParaRPr sz="1167" dirty="0">
              <a:latin typeface="Calibri"/>
              <a:cs typeface="Calibri"/>
            </a:endParaRPr>
          </a:p>
          <a:p>
            <a:pPr marL="249228"/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четверг</a:t>
            </a:r>
            <a:r>
              <a:rPr sz="1167" b="1" i="1" spc="-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профориентационный</a:t>
            </a:r>
            <a:r>
              <a:rPr sz="1167" b="1" i="1" spc="-1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67" b="1" i="1" spc="-4" dirty="0">
                <a:solidFill>
                  <a:srgbClr val="FF0000"/>
                </a:solidFill>
                <a:latin typeface="Calibri"/>
                <a:cs typeface="Calibri"/>
              </a:rPr>
              <a:t>минимум</a:t>
            </a:r>
            <a:endParaRPr sz="1167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78562" y="2609534"/>
            <a:ext cx="7282392" cy="2001838"/>
            <a:chOff x="205740" y="3776471"/>
            <a:chExt cx="8738870" cy="2402205"/>
          </a:xfrm>
        </p:grpSpPr>
        <p:sp>
          <p:nvSpPr>
            <p:cNvPr id="9" name="object 9"/>
            <p:cNvSpPr/>
            <p:nvPr/>
          </p:nvSpPr>
          <p:spPr>
            <a:xfrm>
              <a:off x="218694" y="3789425"/>
              <a:ext cx="8712835" cy="2376170"/>
            </a:xfrm>
            <a:custGeom>
              <a:avLst/>
              <a:gdLst/>
              <a:ahLst/>
              <a:cxnLst/>
              <a:rect l="l" t="t" r="r" b="b"/>
              <a:pathLst>
                <a:path w="8712835" h="2376170">
                  <a:moveTo>
                    <a:pt x="0" y="2375916"/>
                  </a:moveTo>
                  <a:lnTo>
                    <a:pt x="8712708" y="2375916"/>
                  </a:lnTo>
                  <a:lnTo>
                    <a:pt x="8712708" y="0"/>
                  </a:lnTo>
                  <a:lnTo>
                    <a:pt x="0" y="0"/>
                  </a:lnTo>
                  <a:lnTo>
                    <a:pt x="0" y="2375916"/>
                  </a:lnTo>
                  <a:close/>
                </a:path>
              </a:pathLst>
            </a:custGeom>
            <a:ln w="25908">
              <a:solidFill>
                <a:srgbClr val="375C8A"/>
              </a:solidFill>
            </a:ln>
          </p:spPr>
          <p:txBody>
            <a:bodyPr wrap="square" lIns="0" tIns="0" rIns="0" bIns="0" rtlCol="0"/>
            <a:lstStyle/>
            <a:p>
              <a:endParaRPr sz="844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5472" y="3802392"/>
              <a:ext cx="2373629" cy="5112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53433" y="2678264"/>
            <a:ext cx="7057496" cy="186427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73551" algn="ctr">
              <a:spcBef>
                <a:spcPts val="83"/>
              </a:spcBef>
            </a:pP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Вариативная</a:t>
            </a:r>
            <a:r>
              <a:rPr sz="1500" i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-4" dirty="0">
                <a:solidFill>
                  <a:srgbClr val="001F5F"/>
                </a:solidFill>
                <a:latin typeface="Calibri"/>
                <a:cs typeface="Calibri"/>
              </a:rPr>
              <a:t>часть: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125" dirty="0">
              <a:latin typeface="Calibri"/>
              <a:cs typeface="Calibri"/>
            </a:endParaRPr>
          </a:p>
          <a:p>
            <a:pPr marL="249228" marR="78314" indent="-239174">
              <a:buFont typeface="Wingdings"/>
              <a:buChar char=""/>
              <a:tabLst>
                <a:tab pos="249228" algn="l"/>
                <a:tab pos="249757" algn="l"/>
              </a:tabLst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3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часа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неделю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– на занятия, связанные с реализацией особых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интеллектуальных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социокультурных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 потребностей</a:t>
            </a:r>
            <a:r>
              <a:rPr sz="1167" b="1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11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(в</a:t>
            </a:r>
            <a:r>
              <a:rPr sz="1167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том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числе</a:t>
            </a:r>
            <a:r>
              <a:rPr sz="1167" spc="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для сопровождения</a:t>
            </a:r>
            <a:r>
              <a:rPr sz="1167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изучения</a:t>
            </a:r>
            <a:r>
              <a:rPr sz="1167" spc="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12" dirty="0">
                <a:solidFill>
                  <a:srgbClr val="001F5F"/>
                </a:solidFill>
                <a:latin typeface="Calibri"/>
                <a:cs typeface="Calibri"/>
              </a:rPr>
              <a:t>отдельных</a:t>
            </a:r>
            <a:r>
              <a:rPr sz="1167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167" spc="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предметов</a:t>
            </a:r>
            <a:r>
              <a:rPr sz="1167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1167" spc="-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углубленном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уровне,</a:t>
            </a:r>
            <a:r>
              <a:rPr sz="1167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проектно-исследовательской деятельности, исторического</a:t>
            </a:r>
            <a:r>
              <a:rPr sz="1167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просвещения)</a:t>
            </a:r>
            <a:endParaRPr sz="1167" dirty="0">
              <a:latin typeface="Calibri"/>
              <a:cs typeface="Calibri"/>
            </a:endParaRPr>
          </a:p>
          <a:p>
            <a:pPr marL="249228" marR="4233" indent="-239174">
              <a:buFont typeface="Wingdings"/>
              <a:buChar char=""/>
              <a:tabLst>
                <a:tab pos="249228" algn="l"/>
                <a:tab pos="249757" algn="l"/>
              </a:tabLst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часа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неделю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на занятия, направленные на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удовлетворение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интересов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потребностей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обучающихся </a:t>
            </a:r>
            <a:r>
              <a:rPr sz="1167" b="1" spc="-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творческом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физическом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развитии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(в 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том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числе организация занятий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школьных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театрах, 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школьных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 музеях,</a:t>
            </a:r>
            <a:r>
              <a:rPr sz="1167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школьных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 спортивных</a:t>
            </a:r>
            <a:r>
              <a:rPr sz="1167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клубах)</a:t>
            </a:r>
            <a:endParaRPr sz="1167" dirty="0">
              <a:latin typeface="Calibri"/>
              <a:cs typeface="Calibri"/>
            </a:endParaRPr>
          </a:p>
          <a:p>
            <a:pPr marL="249228" indent="-239174">
              <a:buFont typeface="Wingdings"/>
              <a:buChar char=""/>
              <a:tabLst>
                <a:tab pos="249228" algn="l"/>
                <a:tab pos="249757" algn="l"/>
              </a:tabLst>
            </a:pP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часа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67" b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неделю</a:t>
            </a:r>
            <a:r>
              <a:rPr sz="11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– на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занятия,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направленные</a:t>
            </a:r>
            <a:r>
              <a:rPr sz="1167" b="1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 удовлетворение</a:t>
            </a:r>
            <a:r>
              <a:rPr sz="1167" b="1" spc="-4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социальных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spc="-4" dirty="0">
                <a:solidFill>
                  <a:srgbClr val="001F5F"/>
                </a:solidFill>
                <a:latin typeface="Calibri"/>
                <a:cs typeface="Calibri"/>
              </a:rPr>
              <a:t>интересов</a:t>
            </a:r>
            <a:r>
              <a:rPr sz="11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b="1" dirty="0">
                <a:solidFill>
                  <a:srgbClr val="001F5F"/>
                </a:solidFill>
                <a:latin typeface="Calibri"/>
                <a:cs typeface="Calibri"/>
              </a:rPr>
              <a:t>и потребностей</a:t>
            </a:r>
            <a:endParaRPr sz="1167" dirty="0">
              <a:latin typeface="Calibri"/>
              <a:cs typeface="Calibri"/>
            </a:endParaRPr>
          </a:p>
          <a:p>
            <a:pPr marL="249228">
              <a:spcBef>
                <a:spcPts val="4"/>
              </a:spcBef>
            </a:pPr>
            <a:r>
              <a:rPr sz="1167" b="1" spc="-8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11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(в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том</a:t>
            </a:r>
            <a:r>
              <a:rPr sz="1167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числе</a:t>
            </a:r>
            <a:r>
              <a:rPr sz="1167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рамках</a:t>
            </a:r>
            <a:r>
              <a:rPr sz="1167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21" dirty="0">
                <a:solidFill>
                  <a:srgbClr val="001F5F"/>
                </a:solidFill>
                <a:latin typeface="Calibri"/>
                <a:cs typeface="Calibri"/>
              </a:rPr>
              <a:t>РДШ,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Юнармии,</a:t>
            </a:r>
            <a:r>
              <a:rPr sz="1167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проекта </a:t>
            </a:r>
            <a:r>
              <a:rPr sz="1167" spc="-8" dirty="0">
                <a:solidFill>
                  <a:srgbClr val="001F5F"/>
                </a:solidFill>
                <a:latin typeface="Calibri"/>
                <a:cs typeface="Calibri"/>
              </a:rPr>
              <a:t>«Россия </a:t>
            </a:r>
            <a:r>
              <a:rPr sz="1167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167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страна</a:t>
            </a:r>
            <a:r>
              <a:rPr sz="1167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67" spc="-4" dirty="0">
                <a:solidFill>
                  <a:srgbClr val="001F5F"/>
                </a:solidFill>
                <a:latin typeface="Calibri"/>
                <a:cs typeface="Calibri"/>
              </a:rPr>
              <a:t>возможностей»)</a:t>
            </a:r>
            <a:endParaRPr sz="1167" dirty="0">
              <a:latin typeface="Calibri"/>
              <a:cs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8"/>
          <a:stretch/>
        </p:blipFill>
        <p:spPr>
          <a:xfrm>
            <a:off x="713" y="3253580"/>
            <a:ext cx="10159287" cy="27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6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78974" y="-73002"/>
            <a:ext cx="154026" cy="1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6208" tIns="23104" rIns="46208" bIns="23104" numCol="1" anchor="t" anchorCtr="0" compatLnSpc="1">
            <a:prstTxWarp prst="textNoShape">
              <a:avLst/>
            </a:prstTxWarp>
          </a:bodyPr>
          <a:lstStyle/>
          <a:p>
            <a:endParaRPr lang="ru-RU" sz="512"/>
          </a:p>
        </p:txBody>
      </p:sp>
      <p:grpSp>
        <p:nvGrpSpPr>
          <p:cNvPr id="2" name="Группа 1"/>
          <p:cNvGrpSpPr/>
          <p:nvPr/>
        </p:nvGrpSpPr>
        <p:grpSpPr>
          <a:xfrm>
            <a:off x="-6351" y="-15807"/>
            <a:ext cx="10159287" cy="5777289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290034" y="160336"/>
              <a:ext cx="2520244" cy="1447801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8"/>
          <a:stretch/>
        </p:blipFill>
        <p:spPr>
          <a:xfrm>
            <a:off x="-1" y="2929131"/>
            <a:ext cx="10159287" cy="27517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" y="-40300"/>
            <a:ext cx="990600" cy="946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3200" y="117105"/>
            <a:ext cx="2380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 ПЕРЕХОДНЫЙ ПЕРИОД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600" y="647700"/>
            <a:ext cx="9144000" cy="4031873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НОО, ООО, СОО </a:t>
            </a:r>
            <a:r>
              <a:rPr lang="ru-RU" sz="1600" b="1" dirty="0"/>
              <a:t>Решение в отношении 3 - 4 классов и 7 </a:t>
            </a:r>
            <a:r>
              <a:rPr lang="ru-RU" sz="1600" b="1" dirty="0" smtClean="0"/>
              <a:t>– 9, 10 классов о </a:t>
            </a:r>
            <a:r>
              <a:rPr lang="ru-RU" sz="1600" b="1" dirty="0"/>
              <a:t>переходе на обучение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соответствии с требованиями обновленных ФГОС принимается </a:t>
            </a:r>
            <a:r>
              <a:rPr lang="ru-RU" sz="1600" b="1" dirty="0" smtClean="0"/>
              <a:t>ОО при </a:t>
            </a:r>
            <a:r>
              <a:rPr lang="ru-RU" sz="1600" b="1" dirty="0"/>
              <a:t>наличии соответствующих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условий </a:t>
            </a:r>
            <a:r>
              <a:rPr lang="ru-RU" sz="1600" b="1" dirty="0"/>
              <a:t>и согласия родителей (законных представителей) </a:t>
            </a:r>
            <a:r>
              <a:rPr lang="ru-RU" sz="1600" b="1" dirty="0" smtClean="0"/>
              <a:t>несовершеннолетних </a:t>
            </a:r>
            <a:r>
              <a:rPr lang="ru-RU" sz="1600" b="1" dirty="0"/>
              <a:t>обучающихся</a:t>
            </a:r>
            <a:r>
              <a:rPr lang="ru-RU" sz="1600" b="1" dirty="0" smtClean="0"/>
              <a:t>.</a:t>
            </a:r>
          </a:p>
          <a:p>
            <a:pPr algn="just"/>
            <a:endParaRPr lang="ru-RU" sz="16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СОО.</a:t>
            </a:r>
            <a:r>
              <a:rPr lang="ru-RU" sz="1600" b="1" dirty="0"/>
              <a:t> В соответствии с пунктом 27.20 приказа Минпросвещения России от 23 ноября 2022 г. </a:t>
            </a:r>
          </a:p>
          <a:p>
            <a:pPr algn="just"/>
            <a:r>
              <a:rPr lang="ru-RU" sz="1600" b="1" dirty="0"/>
              <a:t>№ 1014 «Об утверждении федеральной образовательной программы среднего общего </a:t>
            </a:r>
          </a:p>
          <a:p>
            <a:pPr algn="just"/>
            <a:r>
              <a:rPr lang="ru-RU" sz="1600" b="1" dirty="0"/>
              <a:t>образования» образовательная организация до 1 сентября 2025 г</a:t>
            </a:r>
            <a:r>
              <a:rPr lang="ru-RU" sz="1600" b="1" dirty="0" smtClean="0"/>
              <a:t>., </a:t>
            </a:r>
            <a:r>
              <a:rPr lang="ru-RU" sz="1600" b="1" dirty="0"/>
              <a:t>принятых на </a:t>
            </a:r>
          </a:p>
          <a:p>
            <a:pPr algn="just"/>
            <a:r>
              <a:rPr lang="ru-RU" sz="1600" b="1" dirty="0"/>
              <a:t>обучение на уровень среднего общего </a:t>
            </a:r>
            <a:r>
              <a:rPr lang="ru-RU" sz="1600" b="1" dirty="0" smtClean="0"/>
              <a:t>образования </a:t>
            </a:r>
            <a:r>
              <a:rPr lang="ru-RU" sz="1600" b="1" dirty="0" smtClean="0">
                <a:solidFill>
                  <a:srgbClr val="C00000"/>
                </a:solidFill>
              </a:rPr>
              <a:t>может </a:t>
            </a:r>
            <a:r>
              <a:rPr lang="ru-RU" sz="1600" b="1" dirty="0">
                <a:solidFill>
                  <a:srgbClr val="C00000"/>
                </a:solidFill>
              </a:rPr>
              <a:t>реализовывать </a:t>
            </a:r>
            <a:r>
              <a:rPr lang="ru-RU" sz="1600" b="1" dirty="0" smtClean="0">
                <a:solidFill>
                  <a:srgbClr val="C00000"/>
                </a:solidFill>
              </a:rPr>
              <a:t>учебный </a:t>
            </a:r>
            <a:r>
              <a:rPr lang="ru-RU" sz="1600" b="1" dirty="0">
                <a:solidFill>
                  <a:srgbClr val="C00000"/>
                </a:solidFill>
              </a:rPr>
              <a:t>план</a:t>
            </a:r>
            <a:r>
              <a:rPr lang="ru-RU" sz="1600" b="1" dirty="0"/>
              <a:t> соответствующего профиля обучения для </a:t>
            </a:r>
            <a:r>
              <a:rPr lang="ru-RU" sz="1600" b="1" dirty="0" err="1"/>
              <a:t>обучающихсяования</a:t>
            </a:r>
            <a:r>
              <a:rPr lang="ru-RU" sz="1600" b="1" dirty="0"/>
              <a:t> в соответствии с ФГОС СОО, </a:t>
            </a:r>
            <a:r>
              <a:rPr lang="ru-RU" sz="1600" b="1" dirty="0" smtClean="0"/>
              <a:t>утвержденный </a:t>
            </a:r>
            <a:r>
              <a:rPr lang="ru-RU" sz="1600" b="1" dirty="0"/>
              <a:t>приказом Министерства образования и науки Российской Федерации </a:t>
            </a:r>
            <a:r>
              <a:rPr lang="ru-RU" sz="1600" b="1" dirty="0" smtClean="0"/>
              <a:t>от </a:t>
            </a:r>
            <a:r>
              <a:rPr lang="ru-RU" sz="1600" b="1" dirty="0"/>
              <a:t>17 мая 2012 г. № 413 (в редакции приказа Минпросвещения России от 11 декабря 2020 г. </a:t>
            </a:r>
            <a:r>
              <a:rPr lang="ru-RU" sz="1600" b="1" dirty="0" smtClean="0"/>
              <a:t>№ </a:t>
            </a:r>
            <a:r>
              <a:rPr lang="ru-RU" sz="1600" b="1" dirty="0"/>
              <a:t>712</a:t>
            </a:r>
            <a:r>
              <a:rPr lang="ru-RU" sz="1600" b="1" dirty="0" smtClean="0"/>
              <a:t>).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ОО приводит </a:t>
            </a:r>
            <a:r>
              <a:rPr lang="ru-RU" sz="1600" b="1" dirty="0"/>
              <a:t>в соответствие с ФОП СОО содержание и планируемые </a:t>
            </a:r>
            <a:r>
              <a:rPr lang="ru-RU" sz="1600" b="1" dirty="0" smtClean="0"/>
              <a:t>результаты </a:t>
            </a:r>
            <a:r>
              <a:rPr lang="ru-RU" sz="1600" b="1" dirty="0"/>
              <a:t>рабочих программ </a:t>
            </a:r>
            <a:r>
              <a:rPr lang="ru-RU" sz="1600" b="1" dirty="0" smtClean="0"/>
              <a:t>по </a:t>
            </a:r>
            <a:r>
              <a:rPr lang="ru-RU" sz="1600" b="1" dirty="0" smtClean="0">
                <a:solidFill>
                  <a:srgbClr val="C00000"/>
                </a:solidFill>
              </a:rPr>
              <a:t>обязательным </a:t>
            </a:r>
            <a:r>
              <a:rPr lang="ru-RU" sz="1600" b="1" dirty="0">
                <a:solidFill>
                  <a:srgbClr val="C00000"/>
                </a:solidFill>
              </a:rPr>
              <a:t>для непосредственного применения учебным </a:t>
            </a:r>
            <a:r>
              <a:rPr lang="ru-RU" sz="1600" b="1" dirty="0" smtClean="0">
                <a:solidFill>
                  <a:srgbClr val="C00000"/>
                </a:solidFill>
              </a:rPr>
              <a:t>предметам  </a:t>
            </a:r>
            <a:r>
              <a:rPr lang="ru-RU" sz="1600" b="1" dirty="0"/>
              <a:t>(русский язык, литература, история</a:t>
            </a:r>
            <a:r>
              <a:rPr lang="ru-RU" sz="1600" b="1" dirty="0" smtClean="0"/>
              <a:t>,  </a:t>
            </a:r>
            <a:r>
              <a:rPr lang="ru-RU" sz="1600" b="1" dirty="0"/>
              <a:t>обществознание, география, ОБЖ), уже включенным в учебный план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11 </a:t>
            </a:r>
            <a:r>
              <a:rPr lang="ru-RU" sz="1600" b="1" dirty="0"/>
              <a:t>классов</a:t>
            </a:r>
          </a:p>
        </p:txBody>
      </p:sp>
      <p:pic>
        <p:nvPicPr>
          <p:cNvPr id="13" name="Picture 6" descr="Галочка для презентации без фона - фото и картинки abrakadabra.fu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9" y="3310688"/>
            <a:ext cx="4865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78974" y="-73002"/>
            <a:ext cx="154026" cy="1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6208" tIns="23104" rIns="46208" bIns="23104" numCol="1" anchor="t" anchorCtr="0" compatLnSpc="1">
            <a:prstTxWarp prst="textNoShape">
              <a:avLst/>
            </a:prstTxWarp>
          </a:bodyPr>
          <a:lstStyle/>
          <a:p>
            <a:endParaRPr lang="ru-RU" sz="512"/>
          </a:p>
        </p:txBody>
      </p:sp>
      <p:grpSp>
        <p:nvGrpSpPr>
          <p:cNvPr id="2" name="Группа 1"/>
          <p:cNvGrpSpPr/>
          <p:nvPr/>
        </p:nvGrpSpPr>
        <p:grpSpPr>
          <a:xfrm>
            <a:off x="713" y="-40300"/>
            <a:ext cx="10159287" cy="5777289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290034" y="160336"/>
              <a:ext cx="2520244" cy="1447801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" y="-40300"/>
            <a:ext cx="990600" cy="946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3200" y="117105"/>
            <a:ext cx="2380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 ПЕРЕХОДНЫЙ ПЕРИОД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114" y="959010"/>
            <a:ext cx="9426373" cy="378565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ООО   </a:t>
            </a:r>
            <a:r>
              <a:rPr lang="ru-RU" sz="1600" dirty="0"/>
              <a:t>В случае, если в 2022/23 учебном году учебным планом предусматривалось изучение </a:t>
            </a:r>
            <a:r>
              <a:rPr lang="ru-RU" sz="1600" dirty="0" smtClean="0"/>
              <a:t>учебного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предмета </a:t>
            </a:r>
            <a:r>
              <a:rPr lang="ru-RU" sz="1600" dirty="0" smtClean="0"/>
              <a:t>«</a:t>
            </a:r>
            <a:r>
              <a:rPr lang="ru-RU" sz="1600" dirty="0"/>
              <a:t>Основы духовно-нравственной культуры народов России» </a:t>
            </a:r>
            <a:r>
              <a:rPr lang="ru-RU" sz="1600" b="1" dirty="0">
                <a:solidFill>
                  <a:srgbClr val="0000FF"/>
                </a:solidFill>
              </a:rPr>
              <a:t>в 5 классе </a:t>
            </a:r>
            <a:r>
              <a:rPr lang="ru-RU" sz="1600" dirty="0"/>
              <a:t>(один час в неделю), </a:t>
            </a:r>
          </a:p>
          <a:p>
            <a:pPr algn="just"/>
            <a:r>
              <a:rPr lang="ru-RU" sz="1600" dirty="0"/>
              <a:t>то в 2023/24 учебном году в 6 классе на изучение </a:t>
            </a:r>
            <a:r>
              <a:rPr lang="ru-RU" sz="1600" dirty="0">
                <a:solidFill>
                  <a:srgbClr val="0066FF"/>
                </a:solidFill>
              </a:rPr>
              <a:t>ОДНКНР</a:t>
            </a:r>
            <a:r>
              <a:rPr lang="ru-RU" sz="1600" dirty="0"/>
              <a:t> достаточно отводить один час в неделю, </a:t>
            </a:r>
          </a:p>
          <a:p>
            <a:pPr algn="just"/>
            <a:r>
              <a:rPr lang="ru-RU" sz="1600" dirty="0"/>
              <a:t>предусмотренный федеральным учебным планом (всего в учебном плане 2 года изучения</a:t>
            </a:r>
            <a:r>
              <a:rPr lang="ru-RU" sz="1600" dirty="0" smtClean="0"/>
              <a:t>).</a:t>
            </a:r>
          </a:p>
          <a:p>
            <a:pPr algn="just"/>
            <a:endParaRPr lang="ru-RU" sz="1600" b="1" dirty="0">
              <a:solidFill>
                <a:srgbClr val="C00000"/>
              </a:solidFill>
            </a:endParaRP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СОО.</a:t>
            </a:r>
            <a:r>
              <a:rPr lang="ru-RU" sz="1600" b="1" dirty="0" smtClean="0"/>
              <a:t> Все </a:t>
            </a:r>
            <a:r>
              <a:rPr lang="ru-RU" sz="1600" b="1" dirty="0"/>
              <a:t>профили обучения (в том числе универсальный профиль) предусматривают 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обязательное </a:t>
            </a:r>
            <a:r>
              <a:rPr lang="ru-RU" sz="1600" b="1" dirty="0">
                <a:solidFill>
                  <a:srgbClr val="C00000"/>
                </a:solidFill>
              </a:rPr>
              <a:t>изучение предметов на углубленном уровне</a:t>
            </a:r>
            <a:r>
              <a:rPr lang="ru-RU" sz="1600" b="1" dirty="0"/>
              <a:t>. </a:t>
            </a:r>
            <a:r>
              <a:rPr lang="ru-RU" sz="1600" b="1" dirty="0" smtClean="0"/>
              <a:t>Комбинация </a:t>
            </a:r>
            <a:r>
              <a:rPr lang="ru-RU" sz="1600" b="1" dirty="0"/>
              <a:t>учебных предметов, </a:t>
            </a:r>
            <a:endParaRPr lang="ru-RU" sz="1600" b="1" dirty="0" smtClean="0"/>
          </a:p>
          <a:p>
            <a:r>
              <a:rPr lang="ru-RU" sz="1600" b="1" dirty="0" smtClean="0"/>
              <a:t>выбранных </a:t>
            </a:r>
            <a:r>
              <a:rPr lang="ru-RU" sz="1600" b="1" dirty="0"/>
              <a:t>для углубленного изучения </a:t>
            </a:r>
            <a:r>
              <a:rPr lang="ru-RU" sz="1600" b="1" dirty="0" smtClean="0"/>
              <a:t> может </a:t>
            </a:r>
            <a:r>
              <a:rPr lang="ru-RU" sz="1600" b="1" dirty="0"/>
              <a:t>быть </a:t>
            </a:r>
            <a:r>
              <a:rPr lang="ru-RU" sz="1600" b="1" dirty="0" smtClean="0"/>
              <a:t>индивидуальной. </a:t>
            </a:r>
          </a:p>
          <a:p>
            <a:r>
              <a:rPr lang="ru-RU" sz="1600" b="1" dirty="0" smtClean="0"/>
              <a:t>Например</a:t>
            </a:r>
            <a:r>
              <a:rPr lang="ru-RU" sz="1600" b="1" dirty="0"/>
              <a:t>, для изучения на углубленном уровне </a:t>
            </a:r>
            <a:r>
              <a:rPr lang="ru-RU" sz="1600" b="1" dirty="0" smtClean="0"/>
              <a:t> могут </a:t>
            </a:r>
            <a:r>
              <a:rPr lang="ru-RU" sz="1600" b="1" dirty="0"/>
              <a:t>быть выбрана такая комбинация </a:t>
            </a:r>
            <a:r>
              <a:rPr lang="ru-RU" sz="1600" b="1" dirty="0" smtClean="0"/>
              <a:t>учебных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предметов – «Математика» и «Иностранный язык» </a:t>
            </a:r>
            <a:r>
              <a:rPr lang="ru-RU" sz="1600" b="1" dirty="0" smtClean="0"/>
              <a:t>или </a:t>
            </a:r>
            <a:r>
              <a:rPr lang="ru-RU" sz="1600" b="1" dirty="0">
                <a:solidFill>
                  <a:srgbClr val="0066FF"/>
                </a:solidFill>
              </a:rPr>
              <a:t>любые другие сочетания учебных предметов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*</a:t>
            </a:r>
            <a:r>
              <a:rPr lang="ru-RU" sz="1600" dirty="0" smtClean="0"/>
              <a:t>Может </a:t>
            </a:r>
            <a:r>
              <a:rPr lang="ru-RU" sz="1600" dirty="0"/>
              <a:t>быть включено изучение </a:t>
            </a:r>
            <a:r>
              <a:rPr lang="ru-RU" sz="1600" b="1" dirty="0">
                <a:solidFill>
                  <a:srgbClr val="A50021"/>
                </a:solidFill>
              </a:rPr>
              <a:t>3 и более учебных </a:t>
            </a:r>
            <a:r>
              <a:rPr lang="ru-RU" sz="1600" dirty="0"/>
              <a:t>предметов на углубленном </a:t>
            </a:r>
            <a:r>
              <a:rPr lang="ru-RU" sz="1600" dirty="0" smtClean="0"/>
              <a:t>уровне.</a:t>
            </a:r>
          </a:p>
          <a:p>
            <a:r>
              <a:rPr lang="ru-RU" sz="1600" dirty="0" smtClean="0"/>
              <a:t>*</a:t>
            </a:r>
            <a:r>
              <a:rPr lang="ru-RU" sz="1600" b="1" dirty="0" smtClean="0">
                <a:solidFill>
                  <a:srgbClr val="A50021"/>
                </a:solidFill>
              </a:rPr>
              <a:t>Могут </a:t>
            </a:r>
            <a:r>
              <a:rPr lang="ru-RU" sz="1600" b="1" dirty="0">
                <a:solidFill>
                  <a:srgbClr val="A50021"/>
                </a:solidFill>
              </a:rPr>
              <a:t>разрабатываться индивидуальные учебные планы</a:t>
            </a:r>
            <a:r>
              <a:rPr lang="ru-RU" sz="1600" dirty="0"/>
              <a:t>, в том числе для ускоренного обучения (</a:t>
            </a:r>
            <a:r>
              <a:rPr lang="ru-RU" sz="1600" dirty="0" smtClean="0"/>
              <a:t>Реализация  </a:t>
            </a:r>
            <a:r>
              <a:rPr lang="ru-RU" sz="1600" dirty="0"/>
              <a:t>индивидуальных учебных планов, программ сопровождается тьюторской </a:t>
            </a:r>
            <a:r>
              <a:rPr lang="ru-RU" sz="1600" dirty="0" smtClean="0"/>
              <a:t>поддержкой).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577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314" y="0"/>
            <a:ext cx="10159287" cy="5777289"/>
            <a:chOff x="-11113" y="-17463"/>
            <a:chExt cx="20104101" cy="114326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7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290034" y="160336"/>
              <a:ext cx="2520244" cy="1447801"/>
            </a:xfrm>
            <a:prstGeom prst="rect">
              <a:avLst/>
            </a:prstGeom>
          </p:spPr>
        </p:pic>
      </p:grp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62410"/>
              </p:ext>
            </p:extLst>
          </p:nvPr>
        </p:nvGraphicFramePr>
        <p:xfrm>
          <a:off x="742683" y="723900"/>
          <a:ext cx="8001906" cy="376620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7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dirty="0"/>
                        <a:t>7</a:t>
                      </a:r>
                      <a:r>
                        <a:rPr sz="1500" spc="-40" dirty="0"/>
                        <a:t> </a:t>
                      </a:r>
                      <a:r>
                        <a:rPr sz="1500" spc="-5" dirty="0"/>
                        <a:t>класс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dirty="0"/>
                        <a:t>8</a:t>
                      </a:r>
                      <a:r>
                        <a:rPr sz="1500" spc="-40" dirty="0"/>
                        <a:t> </a:t>
                      </a:r>
                      <a:r>
                        <a:rPr sz="1500" spc="-5" dirty="0"/>
                        <a:t>класс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dirty="0"/>
                        <a:t>9</a:t>
                      </a:r>
                      <a:r>
                        <a:rPr sz="1500" spc="-40" dirty="0"/>
                        <a:t> </a:t>
                      </a:r>
                      <a:r>
                        <a:rPr sz="1500" spc="-5" dirty="0"/>
                        <a:t>класс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42">
                <a:tc>
                  <a:txBody>
                    <a:bodyPr/>
                    <a:lstStyle/>
                    <a:p>
                      <a:pPr marR="666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spc="-5" dirty="0"/>
                        <a:t>Обновленный</a:t>
                      </a:r>
                      <a:r>
                        <a:rPr sz="1500" spc="-20" dirty="0"/>
                        <a:t> ФГОС</a:t>
                      </a:r>
                      <a:r>
                        <a:rPr sz="1500" spc="-5" dirty="0"/>
                        <a:t> </a:t>
                      </a:r>
                      <a:r>
                        <a:rPr sz="1500" dirty="0"/>
                        <a:t>+</a:t>
                      </a:r>
                      <a:r>
                        <a:rPr sz="1500" spc="-15" dirty="0"/>
                        <a:t> </a:t>
                      </a:r>
                      <a:r>
                        <a:rPr sz="1500" spc="-5" dirty="0"/>
                        <a:t>ФОП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500" spc="-20" dirty="0" smtClean="0"/>
                        <a:t>Обновленный </a:t>
                      </a:r>
                      <a:r>
                        <a:rPr sz="1500" spc="-20" dirty="0" smtClean="0"/>
                        <a:t>ФГОС</a:t>
                      </a:r>
                      <a:r>
                        <a:rPr sz="1500" spc="-15" dirty="0" smtClean="0"/>
                        <a:t> </a:t>
                      </a:r>
                      <a:r>
                        <a:rPr sz="1500" dirty="0" smtClean="0"/>
                        <a:t>+</a:t>
                      </a:r>
                      <a:r>
                        <a:rPr sz="1500" spc="-5" dirty="0" smtClean="0"/>
                        <a:t> </a:t>
                      </a:r>
                      <a:r>
                        <a:rPr sz="1500" spc="-5" dirty="0"/>
                        <a:t>ФОП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90805" marR="733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15" dirty="0"/>
                        <a:t>Курс </a:t>
                      </a:r>
                      <a:r>
                        <a:rPr sz="1500" spc="-10" dirty="0"/>
                        <a:t>предусмотрен </a:t>
                      </a:r>
                      <a:r>
                        <a:rPr sz="1500" dirty="0"/>
                        <a:t>в </a:t>
                      </a:r>
                      <a:r>
                        <a:rPr sz="1500" spc="-395" dirty="0"/>
                        <a:t> </a:t>
                      </a:r>
                      <a:r>
                        <a:rPr sz="1500" dirty="0"/>
                        <a:t>учебном</a:t>
                      </a:r>
                      <a:r>
                        <a:rPr sz="1500" spc="5" dirty="0"/>
                        <a:t> </a:t>
                      </a:r>
                      <a:r>
                        <a:rPr sz="1500" dirty="0"/>
                        <a:t>плане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9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55625" marR="5492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dirty="0"/>
                        <a:t>В </a:t>
                      </a:r>
                      <a:r>
                        <a:rPr sz="1500" spc="-10" dirty="0"/>
                        <a:t>рамках </a:t>
                      </a:r>
                      <a:r>
                        <a:rPr sz="1500" spc="-5" dirty="0"/>
                        <a:t>учебного</a:t>
                      </a:r>
                      <a:r>
                        <a:rPr sz="1500" spc="20" dirty="0"/>
                        <a:t> </a:t>
                      </a:r>
                      <a:r>
                        <a:rPr sz="1500" spc="-5" dirty="0"/>
                        <a:t>курса «Алгебра </a:t>
                      </a:r>
                      <a:r>
                        <a:rPr sz="1500" dirty="0"/>
                        <a:t>…»</a:t>
                      </a:r>
                      <a:r>
                        <a:rPr sz="1500" spc="-5" dirty="0"/>
                        <a:t> добавить </a:t>
                      </a:r>
                      <a:r>
                        <a:rPr sz="1500" spc="-390" dirty="0"/>
                        <a:t> </a:t>
                      </a:r>
                      <a:r>
                        <a:rPr sz="1500" spc="-10" dirty="0"/>
                        <a:t>вероятностно-статистическое</a:t>
                      </a:r>
                      <a:r>
                        <a:rPr sz="1500" spc="65" dirty="0"/>
                        <a:t> </a:t>
                      </a:r>
                      <a:r>
                        <a:rPr sz="1500" spc="-15" dirty="0"/>
                        <a:t>содержание</a:t>
                      </a:r>
                      <a:endParaRPr sz="15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/>
                        <a:t>+</a:t>
                      </a:r>
                      <a:r>
                        <a:rPr sz="1500" spc="-10" dirty="0"/>
                        <a:t> </a:t>
                      </a:r>
                      <a:r>
                        <a:rPr sz="1500" dirty="0"/>
                        <a:t>часы</a:t>
                      </a:r>
                      <a:r>
                        <a:rPr sz="1500" spc="15" dirty="0"/>
                        <a:t> </a:t>
                      </a:r>
                      <a:r>
                        <a:rPr sz="1500" spc="-5" dirty="0"/>
                        <a:t>внеурочной</a:t>
                      </a:r>
                      <a:r>
                        <a:rPr sz="1500" spc="10" dirty="0"/>
                        <a:t> </a:t>
                      </a:r>
                      <a:r>
                        <a:rPr sz="1500" spc="-5" dirty="0"/>
                        <a:t>деятельности</a:t>
                      </a:r>
                      <a:r>
                        <a:rPr sz="1500" spc="-10" dirty="0"/>
                        <a:t> </a:t>
                      </a:r>
                      <a:r>
                        <a:rPr sz="1500" spc="-5" dirty="0"/>
                        <a:t>(</a:t>
                      </a:r>
                      <a:r>
                        <a:rPr sz="1300" spc="-5" dirty="0"/>
                        <a:t>организовать</a:t>
                      </a:r>
                      <a:r>
                        <a:rPr sz="1300" spc="55" dirty="0"/>
                        <a:t> </a:t>
                      </a:r>
                      <a:r>
                        <a:rPr sz="1300" spc="-10" dirty="0"/>
                        <a:t>текущий</a:t>
                      </a:r>
                      <a:endParaRPr sz="1300" dirty="0"/>
                    </a:p>
                    <a:p>
                      <a:pPr marL="207645" marR="1860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-15" dirty="0"/>
                        <a:t>контроль</a:t>
                      </a:r>
                      <a:r>
                        <a:rPr sz="1300" spc="40" dirty="0"/>
                        <a:t> </a:t>
                      </a:r>
                      <a:r>
                        <a:rPr sz="1300" spc="-10" dirty="0"/>
                        <a:t>успеваемости</a:t>
                      </a:r>
                      <a:r>
                        <a:rPr sz="1300" spc="35" dirty="0"/>
                        <a:t> </a:t>
                      </a:r>
                      <a:r>
                        <a:rPr sz="1300" spc="-5" dirty="0"/>
                        <a:t>и</a:t>
                      </a:r>
                      <a:r>
                        <a:rPr sz="1300" spc="10" dirty="0"/>
                        <a:t> </a:t>
                      </a:r>
                      <a:r>
                        <a:rPr sz="1300" spc="-5" dirty="0"/>
                        <a:t>промежуточной</a:t>
                      </a:r>
                      <a:r>
                        <a:rPr sz="1300" spc="75" dirty="0"/>
                        <a:t> </a:t>
                      </a:r>
                      <a:r>
                        <a:rPr sz="1300" spc="-5" dirty="0"/>
                        <a:t>аттестации</a:t>
                      </a:r>
                      <a:r>
                        <a:rPr sz="1300" spc="35" dirty="0"/>
                        <a:t> </a:t>
                      </a:r>
                      <a:r>
                        <a:rPr sz="1300" spc="-5" dirty="0"/>
                        <a:t>по </a:t>
                      </a:r>
                      <a:r>
                        <a:rPr sz="1300" spc="-345" dirty="0"/>
                        <a:t> </a:t>
                      </a:r>
                      <a:r>
                        <a:rPr sz="1300" spc="-5" dirty="0"/>
                        <a:t>курсу</a:t>
                      </a:r>
                      <a:r>
                        <a:rPr sz="1300" spc="-10" dirty="0"/>
                        <a:t> внеурочной</a:t>
                      </a:r>
                      <a:r>
                        <a:rPr sz="1300" spc="35" dirty="0"/>
                        <a:t> </a:t>
                      </a:r>
                      <a:r>
                        <a:rPr sz="1300" spc="-10" dirty="0"/>
                        <a:t>деятельности)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9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570">
                <a:tc>
                  <a:txBody>
                    <a:bodyPr/>
                    <a:lstStyle/>
                    <a:p>
                      <a:pPr marL="412750" marR="4051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u="heavy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</a:t>
                      </a:r>
                      <a:r>
                        <a:rPr sz="1500" u="heavy" spc="-4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1500" u="heavy" spc="-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классном</a:t>
                      </a:r>
                      <a:r>
                        <a:rPr sz="1500" u="heavy" spc="-5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1500" u="heavy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журнале: </a:t>
                      </a:r>
                      <a:r>
                        <a:rPr sz="1500" spc="-390" dirty="0"/>
                        <a:t> </a:t>
                      </a:r>
                      <a:r>
                        <a:rPr sz="1500" spc="-5" dirty="0"/>
                        <a:t>Алгебра</a:t>
                      </a:r>
                      <a:endParaRPr sz="15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25" dirty="0"/>
                        <a:t>Геометрия</a:t>
                      </a:r>
                      <a:endParaRPr sz="15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/>
                        <a:t>Вероятность </a:t>
                      </a:r>
                      <a:r>
                        <a:rPr sz="1500" dirty="0"/>
                        <a:t>и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статистика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9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3384" marR="40005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u="heavy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</a:t>
                      </a:r>
                      <a:r>
                        <a:rPr sz="1500" u="heavy" spc="-2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1500" u="heavy" spc="-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классном</a:t>
                      </a:r>
                      <a:r>
                        <a:rPr sz="1500" u="heavy" spc="-2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1500" u="heavy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журнале: </a:t>
                      </a:r>
                      <a:r>
                        <a:rPr sz="1500" spc="-390" dirty="0"/>
                        <a:t> </a:t>
                      </a:r>
                      <a:r>
                        <a:rPr sz="1500" spc="-5" dirty="0"/>
                        <a:t>Алгебра</a:t>
                      </a:r>
                      <a:endParaRPr sz="15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-25" dirty="0"/>
                        <a:t>Геометрия</a:t>
                      </a:r>
                      <a:endParaRPr sz="15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/>
                        <a:t>Вероятность </a:t>
                      </a:r>
                      <a:r>
                        <a:rPr sz="1500" dirty="0"/>
                        <a:t>и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статистика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9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u="heavy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</a:t>
                      </a:r>
                      <a:r>
                        <a:rPr sz="1500" u="heavy" spc="-3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1500" u="heavy" spc="-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аттестат:</a:t>
                      </a:r>
                      <a:endParaRPr sz="1500" dirty="0"/>
                    </a:p>
                    <a:p>
                      <a:pPr marL="246379" marR="2381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10" dirty="0"/>
                        <a:t>Математика 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(среднеарифметическое </a:t>
                      </a:r>
                      <a:r>
                        <a:rPr sz="1500" spc="-395" dirty="0"/>
                        <a:t> </a:t>
                      </a:r>
                      <a:r>
                        <a:rPr sz="1500" spc="-15" dirty="0"/>
                        <a:t>годовых</a:t>
                      </a:r>
                      <a:r>
                        <a:rPr sz="1500" spc="-20" dirty="0"/>
                        <a:t> </a:t>
                      </a:r>
                      <a:r>
                        <a:rPr sz="1500" spc="-15" dirty="0"/>
                        <a:t>отметок</a:t>
                      </a:r>
                      <a:r>
                        <a:rPr sz="1500" spc="15" dirty="0"/>
                        <a:t> </a:t>
                      </a:r>
                      <a:r>
                        <a:rPr sz="1500" dirty="0"/>
                        <a:t>по 3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500" spc="-5" dirty="0"/>
                        <a:t>курсам)</a:t>
                      </a:r>
                      <a:r>
                        <a:rPr sz="1500" spc="-25" dirty="0"/>
                        <a:t> </a:t>
                      </a:r>
                      <a:r>
                        <a:rPr sz="1500" dirty="0"/>
                        <a:t>+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spc="-5" dirty="0"/>
                        <a:t>экзаменационная</a:t>
                      </a:r>
                      <a:r>
                        <a:rPr sz="1500" spc="10" dirty="0"/>
                        <a:t> </a:t>
                      </a:r>
                      <a:r>
                        <a:rPr sz="1500" spc="-15" dirty="0"/>
                        <a:t>отметка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9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2683" y="182725"/>
            <a:ext cx="8001906" cy="472351"/>
          </a:xfrm>
          <a:prstGeom prst="rect">
            <a:avLst/>
          </a:prstGeom>
          <a:solidFill>
            <a:srgbClr val="990000"/>
          </a:solidFill>
        </p:spPr>
        <p:txBody>
          <a:bodyPr vert="horz" wrap="square" lIns="0" tIns="10583" rIns="0" bIns="0" rtlCol="0">
            <a:spAutoFit/>
          </a:bodyPr>
          <a:lstStyle/>
          <a:p>
            <a:pPr marL="10583">
              <a:lnSpc>
                <a:spcPts val="1779"/>
              </a:lnSpc>
              <a:spcBef>
                <a:spcPts val="83"/>
              </a:spcBef>
            </a:pPr>
            <a:r>
              <a:rPr sz="1500" spc="-4" dirty="0">
                <a:solidFill>
                  <a:schemeClr val="bg1"/>
                </a:solidFill>
                <a:latin typeface="Microsoft Sans Serif"/>
                <a:cs typeface="Microsoft Sans Serif"/>
              </a:rPr>
              <a:t>По</a:t>
            </a:r>
            <a:r>
              <a:rPr sz="1500" spc="12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ФОП</a:t>
            </a:r>
            <a:r>
              <a:rPr sz="1500" spc="21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изучать</a:t>
            </a:r>
            <a:r>
              <a:rPr sz="1500" spc="29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8" dirty="0">
                <a:solidFill>
                  <a:schemeClr val="bg1"/>
                </a:solidFill>
                <a:latin typeface="Microsoft Sans Serif"/>
                <a:cs typeface="Microsoft Sans Serif"/>
              </a:rPr>
              <a:t>вероятность</a:t>
            </a:r>
            <a:r>
              <a:rPr sz="1500" spc="29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17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2" dirty="0">
                <a:solidFill>
                  <a:schemeClr val="bg1"/>
                </a:solidFill>
                <a:latin typeface="Microsoft Sans Serif"/>
                <a:cs typeface="Microsoft Sans Serif"/>
              </a:rPr>
              <a:t>статистику</a:t>
            </a:r>
            <a:r>
              <a:rPr sz="1500" spc="-4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chemeClr val="bg1"/>
                </a:solidFill>
                <a:latin typeface="Microsoft Sans Serif"/>
                <a:cs typeface="Microsoft Sans Serif"/>
              </a:rPr>
              <a:t>должны</a:t>
            </a:r>
            <a:r>
              <a:rPr sz="1500" spc="12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8" dirty="0">
                <a:solidFill>
                  <a:schemeClr val="bg1"/>
                </a:solidFill>
                <a:latin typeface="Microsoft Sans Serif"/>
                <a:cs typeface="Microsoft Sans Serif"/>
              </a:rPr>
              <a:t>все</a:t>
            </a:r>
            <a:endParaRPr sz="15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0583">
              <a:lnSpc>
                <a:spcPts val="1779"/>
              </a:lnSpc>
            </a:pP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школьники</a:t>
            </a:r>
            <a:r>
              <a:rPr sz="1500" spc="-4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1500" spc="12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chemeClr val="bg1"/>
                </a:solidFill>
                <a:latin typeface="Microsoft Sans Serif"/>
                <a:cs typeface="Microsoft Sans Serif"/>
              </a:rPr>
              <a:t>7-го</a:t>
            </a:r>
            <a:r>
              <a:rPr sz="1500" spc="12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2" dirty="0">
                <a:solidFill>
                  <a:schemeClr val="bg1"/>
                </a:solidFill>
                <a:latin typeface="Microsoft Sans Serif"/>
                <a:cs typeface="Microsoft Sans Serif"/>
              </a:rPr>
              <a:t>по</a:t>
            </a:r>
            <a:r>
              <a:rPr sz="1500" spc="4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4" dirty="0">
                <a:solidFill>
                  <a:schemeClr val="bg1"/>
                </a:solidFill>
                <a:latin typeface="Microsoft Sans Serif"/>
                <a:cs typeface="Microsoft Sans Serif"/>
              </a:rPr>
              <a:t>9-й</a:t>
            </a:r>
            <a:r>
              <a:rPr sz="1500" spc="12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2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класс</a:t>
            </a:r>
            <a:endParaRPr sz="15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8"/>
          <a:stretch/>
        </p:blipFill>
        <p:spPr>
          <a:xfrm>
            <a:off x="36384" y="2963281"/>
            <a:ext cx="10159287" cy="2751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97203" y="1999038"/>
            <a:ext cx="128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10 класс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" name="Picture 6" descr="Галочка для презентации без фона - фото и картинки abrakadabra.f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1358930"/>
            <a:ext cx="4865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2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59"/>
            <a:ext cx="10160000" cy="57190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92589" y="5388949"/>
            <a:ext cx="12805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49">
              <a:lnSpc>
                <a:spcPts val="1033"/>
              </a:lnSpc>
            </a:pPr>
            <a:fld id="{81D60167-4931-47E6-BA6A-407CBD079E47}" type="slidenum">
              <a:rPr sz="1000" dirty="0">
                <a:solidFill>
                  <a:srgbClr val="888888"/>
                </a:solidFill>
                <a:latin typeface="Calibri"/>
                <a:cs typeface="Calibri"/>
              </a:rPr>
              <a:pPr marL="31749">
                <a:lnSpc>
                  <a:spcPts val="1033"/>
                </a:lnSpc>
              </a:pPr>
              <a:t>2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850" y="1175343"/>
            <a:ext cx="9447742" cy="1158972"/>
          </a:xfrm>
          <a:prstGeom prst="rect">
            <a:avLst/>
          </a:prstGeom>
        </p:spPr>
        <p:txBody>
          <a:bodyPr vert="horz" wrap="square" lIns="0" tIns="55563" rIns="0" bIns="0" rtlCol="0">
            <a:spAutoFit/>
          </a:bodyPr>
          <a:lstStyle/>
          <a:p>
            <a:pPr marL="10583" marR="168797" indent="441836">
              <a:lnSpc>
                <a:spcPts val="2883"/>
              </a:lnSpc>
              <a:spcBef>
                <a:spcPts val="437"/>
              </a:spcBef>
            </a:pPr>
            <a:r>
              <a:rPr sz="2667" spc="-8" dirty="0">
                <a:solidFill>
                  <a:srgbClr val="800000"/>
                </a:solidFill>
                <a:latin typeface="Calibri"/>
                <a:cs typeface="Calibri"/>
              </a:rPr>
              <a:t>ФООП</a:t>
            </a:r>
            <a:r>
              <a:rPr sz="2667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разработаны</a:t>
            </a:r>
            <a:r>
              <a:rPr sz="2667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4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соответствии</a:t>
            </a:r>
            <a:r>
              <a:rPr sz="2667" spc="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4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2667" spc="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Порядком</a:t>
            </a:r>
            <a:r>
              <a:rPr sz="2667" spc="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разработки</a:t>
            </a:r>
            <a:r>
              <a:rPr sz="2667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4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2667" spc="-5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утверждения</a:t>
            </a:r>
            <a:r>
              <a:rPr sz="2667" spc="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12" dirty="0">
                <a:solidFill>
                  <a:srgbClr val="000000"/>
                </a:solidFill>
                <a:latin typeface="Calibri"/>
                <a:cs typeface="Calibri"/>
              </a:rPr>
              <a:t>федеральных</a:t>
            </a:r>
            <a:r>
              <a:rPr sz="2667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основных</a:t>
            </a:r>
            <a:r>
              <a:rPr sz="2667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общеобразовательных</a:t>
            </a:r>
            <a:endParaRPr sz="2667" dirty="0">
              <a:latin typeface="Calibri"/>
              <a:cs typeface="Calibri"/>
            </a:endParaRPr>
          </a:p>
          <a:p>
            <a:pPr marL="10583">
              <a:lnSpc>
                <a:spcPts val="2833"/>
              </a:lnSpc>
            </a:pPr>
            <a:r>
              <a:rPr sz="2667" spc="-4" dirty="0">
                <a:solidFill>
                  <a:srgbClr val="000000"/>
                </a:solidFill>
                <a:latin typeface="Calibri"/>
                <a:cs typeface="Calibri"/>
              </a:rPr>
              <a:t>программ,</a:t>
            </a:r>
            <a:r>
              <a:rPr sz="2667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утвержденным</a:t>
            </a:r>
            <a:r>
              <a:rPr sz="2667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приказом</a:t>
            </a:r>
            <a:r>
              <a:rPr sz="2667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8" dirty="0">
                <a:solidFill>
                  <a:srgbClr val="000000"/>
                </a:solidFill>
                <a:latin typeface="Calibri"/>
                <a:cs typeface="Calibri"/>
              </a:rPr>
              <a:t>Минпросвещения</a:t>
            </a:r>
            <a:r>
              <a:rPr sz="2667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17" dirty="0">
                <a:solidFill>
                  <a:srgbClr val="000000"/>
                </a:solidFill>
                <a:latin typeface="Calibri"/>
                <a:cs typeface="Calibri"/>
              </a:rPr>
              <a:t>России</a:t>
            </a:r>
            <a:r>
              <a:rPr sz="2667" spc="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67" spc="-17" dirty="0">
                <a:solidFill>
                  <a:srgbClr val="000000"/>
                </a:solidFill>
                <a:latin typeface="Calibri"/>
                <a:cs typeface="Calibri"/>
              </a:rPr>
              <a:t>от</a:t>
            </a:r>
            <a:endParaRPr sz="2667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850" y="2273152"/>
            <a:ext cx="3951288" cy="420586"/>
          </a:xfrm>
          <a:prstGeom prst="rect">
            <a:avLst/>
          </a:prstGeom>
        </p:spPr>
        <p:txBody>
          <a:bodyPr vert="horz" wrap="square" lIns="0" tIns="10054" rIns="0" bIns="0" rtlCol="0">
            <a:spAutoFit/>
          </a:bodyPr>
          <a:lstStyle/>
          <a:p>
            <a:pPr marL="10583">
              <a:spcBef>
                <a:spcPts val="79"/>
              </a:spcBef>
            </a:pPr>
            <a:r>
              <a:rPr sz="2667" spc="-12" dirty="0">
                <a:latin typeface="Calibri"/>
                <a:cs typeface="Calibri"/>
              </a:rPr>
              <a:t>30</a:t>
            </a:r>
            <a:r>
              <a:rPr sz="2667" spc="8" dirty="0">
                <a:latin typeface="Calibri"/>
                <a:cs typeface="Calibri"/>
              </a:rPr>
              <a:t> </a:t>
            </a:r>
            <a:r>
              <a:rPr sz="2667" spc="-4" dirty="0">
                <a:latin typeface="Calibri"/>
                <a:cs typeface="Calibri"/>
              </a:rPr>
              <a:t>сентября</a:t>
            </a:r>
            <a:r>
              <a:rPr sz="2667" spc="-8" dirty="0">
                <a:latin typeface="Calibri"/>
                <a:cs typeface="Calibri"/>
              </a:rPr>
              <a:t> </a:t>
            </a:r>
            <a:r>
              <a:rPr sz="2667" spc="-12" dirty="0">
                <a:latin typeface="Calibri"/>
                <a:cs typeface="Calibri"/>
              </a:rPr>
              <a:t>2022</a:t>
            </a:r>
            <a:r>
              <a:rPr sz="2667" spc="33" dirty="0">
                <a:latin typeface="Calibri"/>
                <a:cs typeface="Calibri"/>
              </a:rPr>
              <a:t> </a:t>
            </a:r>
            <a:r>
              <a:rPr sz="2667" spc="-62" dirty="0">
                <a:latin typeface="Calibri"/>
                <a:cs typeface="Calibri"/>
              </a:rPr>
              <a:t>г.</a:t>
            </a:r>
            <a:r>
              <a:rPr sz="2667" spc="-12" dirty="0">
                <a:latin typeface="Calibri"/>
                <a:cs typeface="Calibri"/>
              </a:rPr>
              <a:t> </a:t>
            </a:r>
            <a:r>
              <a:rPr sz="2667" spc="-8" dirty="0">
                <a:latin typeface="Calibri"/>
                <a:cs typeface="Calibri"/>
              </a:rPr>
              <a:t>№</a:t>
            </a:r>
            <a:r>
              <a:rPr sz="2667" spc="8" dirty="0">
                <a:latin typeface="Calibri"/>
                <a:cs typeface="Calibri"/>
              </a:rPr>
              <a:t> </a:t>
            </a:r>
            <a:r>
              <a:rPr sz="2667" spc="-17" dirty="0">
                <a:latin typeface="Calibri"/>
                <a:cs typeface="Calibri"/>
              </a:rPr>
              <a:t>874*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850" y="2950464"/>
            <a:ext cx="9230783" cy="1388264"/>
          </a:xfrm>
          <a:prstGeom prst="rect">
            <a:avLst/>
          </a:prstGeom>
        </p:spPr>
        <p:txBody>
          <a:bodyPr vert="horz" wrap="square" lIns="0" tIns="92074" rIns="0" bIns="0" rtlCol="0">
            <a:spAutoFit/>
          </a:bodyPr>
          <a:lstStyle/>
          <a:p>
            <a:pPr marL="10583">
              <a:spcBef>
                <a:spcPts val="724"/>
              </a:spcBef>
              <a:tabLst>
                <a:tab pos="845575" algn="l"/>
                <a:tab pos="1162533" algn="l"/>
                <a:tab pos="1480020" algn="l"/>
                <a:tab pos="1796978" algn="l"/>
                <a:tab pos="2113936" algn="l"/>
                <a:tab pos="2430894" algn="l"/>
              </a:tabLst>
            </a:pPr>
            <a:r>
              <a:rPr sz="1667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67" spc="4" dirty="0">
                <a:latin typeface="Calibri"/>
                <a:cs typeface="Calibri"/>
              </a:rPr>
              <a:t>_</a:t>
            </a:r>
            <a:r>
              <a:rPr sz="1667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667" spc="4" dirty="0">
                <a:latin typeface="Calibri"/>
                <a:cs typeface="Calibri"/>
              </a:rPr>
              <a:t>_</a:t>
            </a:r>
            <a:r>
              <a:rPr sz="1667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667" spc="4" dirty="0">
                <a:latin typeface="Calibri"/>
                <a:cs typeface="Calibri"/>
              </a:rPr>
              <a:t>_</a:t>
            </a:r>
            <a:r>
              <a:rPr sz="1667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667" spc="4" dirty="0">
                <a:latin typeface="Calibri"/>
                <a:cs typeface="Calibri"/>
              </a:rPr>
              <a:t>_</a:t>
            </a:r>
            <a:r>
              <a:rPr sz="1667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667" spc="4" dirty="0">
                <a:latin typeface="Calibri"/>
                <a:cs typeface="Calibri"/>
              </a:rPr>
              <a:t>_</a:t>
            </a:r>
            <a:r>
              <a:rPr sz="1667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667" dirty="0">
                <a:latin typeface="Calibri"/>
                <a:cs typeface="Calibri"/>
              </a:rPr>
              <a:t>__</a:t>
            </a:r>
            <a:endParaRPr sz="1667">
              <a:latin typeface="Calibri"/>
              <a:cs typeface="Calibri"/>
            </a:endParaRPr>
          </a:p>
          <a:p>
            <a:pPr marL="10583" marR="426490">
              <a:lnSpc>
                <a:spcPts val="1800"/>
              </a:lnSpc>
              <a:spcBef>
                <a:spcPts val="871"/>
              </a:spcBef>
            </a:pPr>
            <a:r>
              <a:rPr sz="1667" spc="-8" dirty="0">
                <a:latin typeface="Calibri"/>
                <a:cs typeface="Calibri"/>
              </a:rPr>
              <a:t>*Приказ</a:t>
            </a:r>
            <a:r>
              <a:rPr sz="1667" spc="-12" dirty="0">
                <a:latin typeface="Calibri"/>
                <a:cs typeface="Calibri"/>
              </a:rPr>
              <a:t> </a:t>
            </a:r>
            <a:r>
              <a:rPr sz="1667" spc="-8" dirty="0">
                <a:latin typeface="Calibri"/>
                <a:cs typeface="Calibri"/>
              </a:rPr>
              <a:t>Министерства</a:t>
            </a:r>
            <a:r>
              <a:rPr sz="1667" spc="62" dirty="0">
                <a:latin typeface="Calibri"/>
                <a:cs typeface="Calibri"/>
              </a:rPr>
              <a:t> </a:t>
            </a:r>
            <a:r>
              <a:rPr sz="1667" spc="-8" dirty="0">
                <a:latin typeface="Calibri"/>
                <a:cs typeface="Calibri"/>
              </a:rPr>
              <a:t>просвещения</a:t>
            </a:r>
            <a:r>
              <a:rPr sz="1667" spc="58" dirty="0">
                <a:latin typeface="Calibri"/>
                <a:cs typeface="Calibri"/>
              </a:rPr>
              <a:t> </a:t>
            </a:r>
            <a:r>
              <a:rPr sz="1667" spc="-8" dirty="0">
                <a:latin typeface="Calibri"/>
                <a:cs typeface="Calibri"/>
              </a:rPr>
              <a:t>Российской</a:t>
            </a:r>
            <a:r>
              <a:rPr sz="1667" spc="-17" dirty="0">
                <a:latin typeface="Calibri"/>
                <a:cs typeface="Calibri"/>
              </a:rPr>
              <a:t> </a:t>
            </a:r>
            <a:r>
              <a:rPr sz="1667" spc="-12" dirty="0">
                <a:latin typeface="Calibri"/>
                <a:cs typeface="Calibri"/>
              </a:rPr>
              <a:t>Федерации</a:t>
            </a:r>
            <a:r>
              <a:rPr sz="1667" spc="50" dirty="0">
                <a:latin typeface="Calibri"/>
                <a:cs typeface="Calibri"/>
              </a:rPr>
              <a:t> </a:t>
            </a:r>
            <a:r>
              <a:rPr sz="1667" spc="-12" dirty="0">
                <a:latin typeface="Calibri"/>
                <a:cs typeface="Calibri"/>
              </a:rPr>
              <a:t>от</a:t>
            </a:r>
            <a:r>
              <a:rPr sz="1667" spc="-4" dirty="0">
                <a:latin typeface="Calibri"/>
                <a:cs typeface="Calibri"/>
              </a:rPr>
              <a:t> 30</a:t>
            </a:r>
            <a:r>
              <a:rPr sz="1667" dirty="0">
                <a:latin typeface="Calibri"/>
                <a:cs typeface="Calibri"/>
              </a:rPr>
              <a:t> </a:t>
            </a:r>
            <a:r>
              <a:rPr sz="1667" spc="-8" dirty="0">
                <a:latin typeface="Calibri"/>
                <a:cs typeface="Calibri"/>
              </a:rPr>
              <a:t>сентября</a:t>
            </a:r>
            <a:r>
              <a:rPr sz="1667" spc="58" dirty="0">
                <a:latin typeface="Calibri"/>
                <a:cs typeface="Calibri"/>
              </a:rPr>
              <a:t> </a:t>
            </a:r>
            <a:r>
              <a:rPr sz="1667" spc="-4" dirty="0">
                <a:latin typeface="Calibri"/>
                <a:cs typeface="Calibri"/>
              </a:rPr>
              <a:t>2022</a:t>
            </a:r>
            <a:r>
              <a:rPr sz="1667" spc="17" dirty="0">
                <a:latin typeface="Calibri"/>
                <a:cs typeface="Calibri"/>
              </a:rPr>
              <a:t> </a:t>
            </a:r>
            <a:r>
              <a:rPr sz="1667" spc="-42" dirty="0">
                <a:latin typeface="Calibri"/>
                <a:cs typeface="Calibri"/>
              </a:rPr>
              <a:t>г.</a:t>
            </a:r>
            <a:r>
              <a:rPr sz="1667" spc="-17" dirty="0">
                <a:latin typeface="Calibri"/>
                <a:cs typeface="Calibri"/>
              </a:rPr>
              <a:t> </a:t>
            </a:r>
            <a:r>
              <a:rPr sz="1667" spc="-8" dirty="0">
                <a:latin typeface="Calibri"/>
                <a:cs typeface="Calibri"/>
              </a:rPr>
              <a:t>№</a:t>
            </a:r>
            <a:r>
              <a:rPr sz="1667" spc="-4" dirty="0">
                <a:latin typeface="Calibri"/>
                <a:cs typeface="Calibri"/>
              </a:rPr>
              <a:t> 874</a:t>
            </a:r>
            <a:r>
              <a:rPr sz="1667" dirty="0">
                <a:latin typeface="Calibri"/>
                <a:cs typeface="Calibri"/>
              </a:rPr>
              <a:t> </a:t>
            </a:r>
            <a:r>
              <a:rPr sz="1667" spc="-4" dirty="0">
                <a:latin typeface="Calibri"/>
                <a:cs typeface="Calibri"/>
              </a:rPr>
              <a:t>«Об </a:t>
            </a:r>
            <a:r>
              <a:rPr sz="1667" dirty="0">
                <a:latin typeface="Calibri"/>
                <a:cs typeface="Calibri"/>
              </a:rPr>
              <a:t> </a:t>
            </a:r>
            <a:r>
              <a:rPr sz="1667" spc="-12" dirty="0">
                <a:latin typeface="Calibri"/>
                <a:cs typeface="Calibri"/>
              </a:rPr>
              <a:t>утверждении</a:t>
            </a:r>
            <a:r>
              <a:rPr sz="1667" spc="58" dirty="0">
                <a:latin typeface="Calibri"/>
                <a:cs typeface="Calibri"/>
              </a:rPr>
              <a:t> </a:t>
            </a:r>
            <a:r>
              <a:rPr sz="1667" spc="-8" dirty="0">
                <a:latin typeface="Calibri"/>
                <a:cs typeface="Calibri"/>
              </a:rPr>
              <a:t>Порядка</a:t>
            </a:r>
            <a:r>
              <a:rPr sz="1667" spc="4" dirty="0">
                <a:latin typeface="Calibri"/>
                <a:cs typeface="Calibri"/>
              </a:rPr>
              <a:t> </a:t>
            </a:r>
            <a:r>
              <a:rPr sz="1667" spc="-4" dirty="0">
                <a:latin typeface="Calibri"/>
                <a:cs typeface="Calibri"/>
              </a:rPr>
              <a:t>разработки</a:t>
            </a:r>
            <a:r>
              <a:rPr sz="1667" spc="17" dirty="0">
                <a:latin typeface="Calibri"/>
                <a:cs typeface="Calibri"/>
              </a:rPr>
              <a:t> </a:t>
            </a:r>
            <a:r>
              <a:rPr sz="1667" spc="-4" dirty="0">
                <a:latin typeface="Calibri"/>
                <a:cs typeface="Calibri"/>
              </a:rPr>
              <a:t>и</a:t>
            </a:r>
            <a:r>
              <a:rPr sz="1667" dirty="0">
                <a:latin typeface="Calibri"/>
                <a:cs typeface="Calibri"/>
              </a:rPr>
              <a:t> </a:t>
            </a:r>
            <a:r>
              <a:rPr sz="1667" spc="-12" dirty="0">
                <a:latin typeface="Calibri"/>
                <a:cs typeface="Calibri"/>
              </a:rPr>
              <a:t>утверждения</a:t>
            </a:r>
            <a:r>
              <a:rPr sz="1667" spc="71" dirty="0">
                <a:latin typeface="Calibri"/>
                <a:cs typeface="Calibri"/>
              </a:rPr>
              <a:t> </a:t>
            </a:r>
            <a:r>
              <a:rPr sz="1667" spc="-12" dirty="0">
                <a:latin typeface="Calibri"/>
                <a:cs typeface="Calibri"/>
              </a:rPr>
              <a:t>федеральных</a:t>
            </a:r>
            <a:r>
              <a:rPr sz="1667" spc="79" dirty="0">
                <a:latin typeface="Calibri"/>
                <a:cs typeface="Calibri"/>
              </a:rPr>
              <a:t> </a:t>
            </a:r>
            <a:r>
              <a:rPr sz="1667" spc="-8" dirty="0">
                <a:latin typeface="Calibri"/>
                <a:cs typeface="Calibri"/>
              </a:rPr>
              <a:t>основных</a:t>
            </a:r>
            <a:r>
              <a:rPr sz="1667" spc="58" dirty="0">
                <a:latin typeface="Calibri"/>
                <a:cs typeface="Calibri"/>
              </a:rPr>
              <a:t> </a:t>
            </a:r>
            <a:r>
              <a:rPr sz="1667" spc="-12" dirty="0">
                <a:latin typeface="Calibri"/>
                <a:cs typeface="Calibri"/>
              </a:rPr>
              <a:t>общеобразовательных</a:t>
            </a:r>
            <a:endParaRPr sz="1667">
              <a:latin typeface="Calibri"/>
              <a:cs typeface="Calibri"/>
            </a:endParaRPr>
          </a:p>
          <a:p>
            <a:pPr marL="10583" marR="4233">
              <a:lnSpc>
                <a:spcPts val="1800"/>
              </a:lnSpc>
            </a:pPr>
            <a:r>
              <a:rPr sz="1667" spc="-4" dirty="0">
                <a:latin typeface="Calibri"/>
                <a:cs typeface="Calibri"/>
              </a:rPr>
              <a:t>программ»</a:t>
            </a:r>
            <a:r>
              <a:rPr sz="1667" spc="-8" dirty="0">
                <a:latin typeface="Calibri"/>
                <a:cs typeface="Calibri"/>
              </a:rPr>
              <a:t> </a:t>
            </a:r>
            <a:r>
              <a:rPr sz="1667" spc="-4" dirty="0">
                <a:latin typeface="Calibri"/>
                <a:cs typeface="Calibri"/>
              </a:rPr>
              <a:t>(Зарегистрировано</a:t>
            </a:r>
            <a:r>
              <a:rPr sz="1667" spc="42" dirty="0">
                <a:latin typeface="Calibri"/>
                <a:cs typeface="Calibri"/>
              </a:rPr>
              <a:t> </a:t>
            </a:r>
            <a:r>
              <a:rPr sz="1667" spc="-4" dirty="0">
                <a:latin typeface="Calibri"/>
                <a:cs typeface="Calibri"/>
              </a:rPr>
              <a:t>в</a:t>
            </a:r>
            <a:r>
              <a:rPr sz="1667" spc="-8" dirty="0">
                <a:latin typeface="Calibri"/>
                <a:cs typeface="Calibri"/>
              </a:rPr>
              <a:t> Министерстве</a:t>
            </a:r>
            <a:r>
              <a:rPr sz="1667" spc="75" dirty="0">
                <a:latin typeface="Calibri"/>
                <a:cs typeface="Calibri"/>
              </a:rPr>
              <a:t> </a:t>
            </a:r>
            <a:r>
              <a:rPr sz="1667" spc="-4" dirty="0">
                <a:latin typeface="Calibri"/>
                <a:cs typeface="Calibri"/>
              </a:rPr>
              <a:t>юстиции</a:t>
            </a:r>
            <a:r>
              <a:rPr sz="1667" spc="4" dirty="0">
                <a:latin typeface="Calibri"/>
                <a:cs typeface="Calibri"/>
              </a:rPr>
              <a:t> </a:t>
            </a:r>
            <a:r>
              <a:rPr sz="1667" spc="-8" dirty="0">
                <a:latin typeface="Calibri"/>
                <a:cs typeface="Calibri"/>
              </a:rPr>
              <a:t>Российской</a:t>
            </a:r>
            <a:r>
              <a:rPr sz="1667" spc="-12" dirty="0">
                <a:latin typeface="Calibri"/>
                <a:cs typeface="Calibri"/>
              </a:rPr>
              <a:t> Федерации</a:t>
            </a:r>
            <a:r>
              <a:rPr sz="1667" spc="25" dirty="0">
                <a:latin typeface="Calibri"/>
                <a:cs typeface="Calibri"/>
              </a:rPr>
              <a:t> </a:t>
            </a:r>
            <a:r>
              <a:rPr sz="1667" spc="-4" dirty="0">
                <a:latin typeface="Calibri"/>
                <a:cs typeface="Calibri"/>
              </a:rPr>
              <a:t>02.11.2022,</a:t>
            </a:r>
            <a:r>
              <a:rPr sz="1667" spc="25" dirty="0">
                <a:latin typeface="Calibri"/>
                <a:cs typeface="Calibri"/>
              </a:rPr>
              <a:t> </a:t>
            </a:r>
            <a:r>
              <a:rPr sz="1667" spc="-8" dirty="0">
                <a:latin typeface="Calibri"/>
                <a:cs typeface="Calibri"/>
              </a:rPr>
              <a:t>№</a:t>
            </a:r>
            <a:r>
              <a:rPr sz="1667" spc="-4" dirty="0">
                <a:latin typeface="Calibri"/>
                <a:cs typeface="Calibri"/>
              </a:rPr>
              <a:t> 70809, </a:t>
            </a:r>
            <a:r>
              <a:rPr sz="1667" spc="-367" dirty="0">
                <a:latin typeface="Calibri"/>
                <a:cs typeface="Calibri"/>
              </a:rPr>
              <a:t> </a:t>
            </a:r>
            <a:r>
              <a:rPr sz="1667" u="heavy" spc="-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http://publication.pravo.gov.ru/Document/View/0001202211020040</a:t>
            </a:r>
            <a:r>
              <a:rPr sz="1667" spc="-8" dirty="0">
                <a:latin typeface="Calibri"/>
                <a:cs typeface="Calibri"/>
              </a:rPr>
              <a:t>)</a:t>
            </a:r>
            <a:endParaRPr sz="166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15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13" y="15420"/>
            <a:ext cx="10159287" cy="5777289"/>
            <a:chOff x="-11113" y="-17463"/>
            <a:chExt cx="20104101" cy="11432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16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290034" y="160336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/>
          <p:nvPr/>
        </p:nvSpPr>
        <p:spPr>
          <a:xfrm>
            <a:off x="399999" y="1901222"/>
            <a:ext cx="5442656" cy="2661356"/>
          </a:xfrm>
          <a:custGeom>
            <a:avLst/>
            <a:gdLst/>
            <a:ahLst/>
            <a:cxnLst/>
            <a:rect l="l" t="t" r="r" b="b"/>
            <a:pathLst>
              <a:path w="4898390" h="2395220">
                <a:moveTo>
                  <a:pt x="4897799" y="2394899"/>
                </a:moveTo>
                <a:lnTo>
                  <a:pt x="0" y="2394899"/>
                </a:lnTo>
                <a:lnTo>
                  <a:pt x="0" y="0"/>
                </a:lnTo>
                <a:lnTo>
                  <a:pt x="4897799" y="0"/>
                </a:lnTo>
                <a:lnTo>
                  <a:pt x="4897799" y="239489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46699"/>
            </a:schemeClr>
          </a:solidFill>
        </p:spPr>
        <p:txBody>
          <a:bodyPr wrap="square" lIns="0" tIns="0" rIns="0" bIns="0" rtlCol="0"/>
          <a:lstStyle/>
          <a:p>
            <a:endParaRPr sz="1126"/>
          </a:p>
        </p:txBody>
      </p:sp>
      <p:sp>
        <p:nvSpPr>
          <p:cNvPr id="3" name="object 3"/>
          <p:cNvSpPr txBox="1"/>
          <p:nvPr/>
        </p:nvSpPr>
        <p:spPr>
          <a:xfrm>
            <a:off x="605405" y="2126831"/>
            <a:ext cx="5074356" cy="2170110"/>
          </a:xfrm>
          <a:prstGeom prst="rect">
            <a:avLst/>
          </a:prstGeom>
        </p:spPr>
        <p:txBody>
          <a:bodyPr vert="horz" wrap="square" lIns="0" tIns="28222" rIns="0" bIns="0" rtlCol="0">
            <a:spAutoFit/>
          </a:bodyPr>
          <a:lstStyle/>
          <a:p>
            <a:pPr marL="238474" marR="5644" indent="-225070">
              <a:lnSpc>
                <a:spcPts val="1456"/>
              </a:lnSpc>
              <a:spcBef>
                <a:spcPts val="222"/>
              </a:spcBef>
              <a:buChar char="●"/>
              <a:tabLst>
                <a:tab pos="239181" algn="l"/>
              </a:tabLst>
            </a:pPr>
            <a:r>
              <a:rPr sz="1278" spc="117" dirty="0">
                <a:latin typeface="Tahoma"/>
                <a:cs typeface="Tahoma"/>
              </a:rPr>
              <a:t>для </a:t>
            </a:r>
            <a:r>
              <a:rPr sz="1278" spc="178" dirty="0">
                <a:latin typeface="Tahoma"/>
                <a:cs typeface="Tahoma"/>
              </a:rPr>
              <a:t>ООП НОО </a:t>
            </a:r>
            <a:r>
              <a:rPr sz="1278" spc="-33" dirty="0">
                <a:latin typeface="Tahoma"/>
                <a:cs typeface="Tahoma"/>
              </a:rPr>
              <a:t>(п.36.1 </a:t>
            </a:r>
            <a:r>
              <a:rPr sz="1278" spc="127" dirty="0">
                <a:latin typeface="Tahoma"/>
                <a:cs typeface="Tahoma"/>
              </a:rPr>
              <a:t>ФГОС </a:t>
            </a:r>
            <a:r>
              <a:rPr sz="1278" spc="67" dirty="0">
                <a:latin typeface="Tahoma"/>
                <a:cs typeface="Tahoma"/>
              </a:rPr>
              <a:t>НОО): </a:t>
            </a:r>
            <a:r>
              <a:rPr sz="1278" spc="139" dirty="0">
                <a:latin typeface="Tahoma"/>
                <a:cs typeface="Tahoma"/>
              </a:rPr>
              <a:t>не </a:t>
            </a:r>
            <a:r>
              <a:rPr sz="1278" spc="144" dirty="0">
                <a:latin typeface="Tahoma"/>
                <a:cs typeface="Tahoma"/>
              </a:rPr>
              <a:t>менее </a:t>
            </a:r>
            <a:r>
              <a:rPr sz="1278" spc="-227" dirty="0">
                <a:latin typeface="Tahoma"/>
                <a:cs typeface="Tahoma"/>
              </a:rPr>
              <a:t>1</a:t>
            </a:r>
            <a:r>
              <a:rPr sz="1278" spc="-222" dirty="0">
                <a:latin typeface="Tahoma"/>
                <a:cs typeface="Tahoma"/>
              </a:rPr>
              <a:t> </a:t>
            </a:r>
            <a:r>
              <a:rPr sz="1278" spc="117" dirty="0">
                <a:latin typeface="Tahoma"/>
                <a:cs typeface="Tahoma"/>
              </a:rPr>
              <a:t>учебника </a:t>
            </a:r>
            <a:r>
              <a:rPr sz="1278" spc="-383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на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каждого</a:t>
            </a:r>
            <a:r>
              <a:rPr sz="1278" spc="-50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обучающегося</a:t>
            </a:r>
            <a:r>
              <a:rPr sz="1278" spc="-50" dirty="0">
                <a:latin typeface="Tahoma"/>
                <a:cs typeface="Tahoma"/>
              </a:rPr>
              <a:t> </a:t>
            </a:r>
            <a:r>
              <a:rPr sz="1278" spc="133" dirty="0">
                <a:latin typeface="Tahoma"/>
                <a:cs typeface="Tahoma"/>
              </a:rPr>
              <a:t>по</a:t>
            </a:r>
            <a:r>
              <a:rPr sz="1278" spc="-50" dirty="0">
                <a:latin typeface="Tahoma"/>
                <a:cs typeface="Tahoma"/>
              </a:rPr>
              <a:t> </a:t>
            </a:r>
            <a:r>
              <a:rPr sz="1278" spc="100" dirty="0">
                <a:latin typeface="Tahoma"/>
                <a:cs typeface="Tahoma"/>
              </a:rPr>
              <a:t>предметам: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33" dirty="0">
                <a:latin typeface="Tahoma"/>
                <a:cs typeface="Tahoma"/>
              </a:rPr>
              <a:t>русский</a:t>
            </a:r>
            <a:r>
              <a:rPr sz="1278" spc="-50" dirty="0">
                <a:latin typeface="Tahoma"/>
                <a:cs typeface="Tahoma"/>
              </a:rPr>
              <a:t> </a:t>
            </a:r>
            <a:r>
              <a:rPr sz="1278" spc="72" dirty="0">
                <a:latin typeface="Tahoma"/>
                <a:cs typeface="Tahoma"/>
              </a:rPr>
              <a:t>язык, </a:t>
            </a:r>
            <a:r>
              <a:rPr sz="1278" spc="-383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литературное </a:t>
            </a:r>
            <a:r>
              <a:rPr sz="1278" spc="78" dirty="0">
                <a:latin typeface="Tahoma"/>
                <a:cs typeface="Tahoma"/>
              </a:rPr>
              <a:t>чтение, </a:t>
            </a:r>
            <a:r>
              <a:rPr sz="1278" spc="89" dirty="0">
                <a:latin typeface="Tahoma"/>
                <a:cs typeface="Tahoma"/>
              </a:rPr>
              <a:t>математика, </a:t>
            </a:r>
            <a:r>
              <a:rPr sz="1278" spc="133" dirty="0">
                <a:latin typeface="Tahoma"/>
                <a:cs typeface="Tahoma"/>
              </a:rPr>
              <a:t>окружающий </a:t>
            </a:r>
            <a:r>
              <a:rPr sz="1278" spc="106" dirty="0">
                <a:latin typeface="Tahoma"/>
                <a:cs typeface="Tahoma"/>
              </a:rPr>
              <a:t>мир, </a:t>
            </a:r>
            <a:r>
              <a:rPr sz="1278" spc="111" dirty="0">
                <a:latin typeface="Tahoma"/>
                <a:cs typeface="Tahoma"/>
              </a:rPr>
              <a:t> </a:t>
            </a:r>
            <a:r>
              <a:rPr sz="1278" spc="127" dirty="0">
                <a:latin typeface="Tahoma"/>
                <a:cs typeface="Tahoma"/>
              </a:rPr>
              <a:t>иностранные </a:t>
            </a:r>
            <a:r>
              <a:rPr sz="1278" spc="89" dirty="0">
                <a:latin typeface="Tahoma"/>
                <a:cs typeface="Tahoma"/>
              </a:rPr>
              <a:t>языки. </a:t>
            </a:r>
            <a:endParaRPr lang="ru-RU" sz="1278" spc="89" dirty="0" smtClean="0">
              <a:latin typeface="Tahoma"/>
              <a:cs typeface="Tahoma"/>
            </a:endParaRPr>
          </a:p>
          <a:p>
            <a:pPr marL="238474" marR="5644" indent="-225070">
              <a:lnSpc>
                <a:spcPts val="1456"/>
              </a:lnSpc>
              <a:spcBef>
                <a:spcPts val="222"/>
              </a:spcBef>
              <a:buChar char="●"/>
              <a:tabLst>
                <a:tab pos="239181" algn="l"/>
              </a:tabLst>
            </a:pPr>
            <a:r>
              <a:rPr sz="1278" spc="117" dirty="0" err="1" smtClean="0">
                <a:latin typeface="Tahoma"/>
                <a:cs typeface="Tahoma"/>
              </a:rPr>
              <a:t>для</a:t>
            </a:r>
            <a:r>
              <a:rPr sz="1278" spc="-56" dirty="0" smtClean="0">
                <a:latin typeface="Tahoma"/>
                <a:cs typeface="Tahoma"/>
              </a:rPr>
              <a:t> </a:t>
            </a:r>
            <a:r>
              <a:rPr sz="1278" spc="178" dirty="0">
                <a:latin typeface="Tahoma"/>
                <a:cs typeface="Tahoma"/>
              </a:rPr>
              <a:t>ООП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78" dirty="0">
                <a:latin typeface="Tahoma"/>
                <a:cs typeface="Tahoma"/>
              </a:rPr>
              <a:t>ООО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-6" dirty="0">
                <a:latin typeface="Tahoma"/>
                <a:cs typeface="Tahoma"/>
              </a:rPr>
              <a:t>(п.37.3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27" dirty="0">
                <a:latin typeface="Tahoma"/>
                <a:cs typeface="Tahoma"/>
              </a:rPr>
              <a:t>ФГОС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61" dirty="0">
                <a:latin typeface="Tahoma"/>
                <a:cs typeface="Tahoma"/>
              </a:rPr>
              <a:t>ООО):</a:t>
            </a:r>
            <a:r>
              <a:rPr sz="1278" spc="-50" dirty="0">
                <a:latin typeface="Tahoma"/>
                <a:cs typeface="Tahoma"/>
              </a:rPr>
              <a:t> </a:t>
            </a:r>
            <a:r>
              <a:rPr sz="1278" spc="139" dirty="0">
                <a:latin typeface="Tahoma"/>
                <a:cs typeface="Tahoma"/>
              </a:rPr>
              <a:t>не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44" dirty="0" err="1">
                <a:latin typeface="Tahoma"/>
                <a:cs typeface="Tahoma"/>
              </a:rPr>
              <a:t>менее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-227" dirty="0" smtClean="0">
                <a:latin typeface="Tahoma"/>
                <a:cs typeface="Tahoma"/>
              </a:rPr>
              <a:t>1</a:t>
            </a:r>
            <a:r>
              <a:rPr lang="ru-RU" sz="1278" spc="-227" dirty="0" smtClean="0">
                <a:latin typeface="Tahoma"/>
                <a:cs typeface="Tahoma"/>
              </a:rPr>
              <a:t> </a:t>
            </a:r>
            <a:r>
              <a:rPr sz="1278" spc="-222" dirty="0" smtClean="0">
                <a:latin typeface="Tahoma"/>
                <a:cs typeface="Tahoma"/>
              </a:rPr>
              <a:t> </a:t>
            </a:r>
            <a:r>
              <a:rPr sz="1278" spc="117" dirty="0">
                <a:latin typeface="Tahoma"/>
                <a:cs typeface="Tahoma"/>
              </a:rPr>
              <a:t>учебника </a:t>
            </a:r>
            <a:r>
              <a:rPr sz="1278" spc="122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на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каждого</a:t>
            </a:r>
            <a:r>
              <a:rPr sz="1278" spc="-50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обучающегося</a:t>
            </a:r>
            <a:r>
              <a:rPr sz="1278" spc="-50" dirty="0">
                <a:latin typeface="Tahoma"/>
                <a:cs typeface="Tahoma"/>
              </a:rPr>
              <a:t> </a:t>
            </a:r>
            <a:r>
              <a:rPr sz="1278" spc="133" dirty="0">
                <a:latin typeface="Tahoma"/>
                <a:cs typeface="Tahoma"/>
              </a:rPr>
              <a:t>по</a:t>
            </a:r>
            <a:r>
              <a:rPr sz="1278" spc="-50" dirty="0">
                <a:latin typeface="Tahoma"/>
                <a:cs typeface="Tahoma"/>
              </a:rPr>
              <a:t> </a:t>
            </a:r>
            <a:r>
              <a:rPr sz="1278" spc="100" dirty="0">
                <a:latin typeface="Tahoma"/>
                <a:cs typeface="Tahoma"/>
              </a:rPr>
              <a:t>предметам: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33" dirty="0">
                <a:latin typeface="Tahoma"/>
                <a:cs typeface="Tahoma"/>
              </a:rPr>
              <a:t>русский</a:t>
            </a:r>
            <a:r>
              <a:rPr sz="1278" spc="-50" dirty="0">
                <a:latin typeface="Tahoma"/>
                <a:cs typeface="Tahoma"/>
              </a:rPr>
              <a:t> </a:t>
            </a:r>
            <a:r>
              <a:rPr sz="1278" spc="72" dirty="0">
                <a:latin typeface="Tahoma"/>
                <a:cs typeface="Tahoma"/>
              </a:rPr>
              <a:t>язык, </a:t>
            </a:r>
            <a:r>
              <a:rPr sz="1278" spc="-383" dirty="0">
                <a:latin typeface="Tahoma"/>
                <a:cs typeface="Tahoma"/>
              </a:rPr>
              <a:t> </a:t>
            </a:r>
            <a:r>
              <a:rPr sz="1278" spc="83" dirty="0">
                <a:latin typeface="Tahoma"/>
                <a:cs typeface="Tahoma"/>
              </a:rPr>
              <a:t>литература, </a:t>
            </a:r>
            <a:r>
              <a:rPr sz="1278" spc="89" dirty="0">
                <a:latin typeface="Tahoma"/>
                <a:cs typeface="Tahoma"/>
              </a:rPr>
              <a:t>математика, </a:t>
            </a:r>
            <a:r>
              <a:rPr sz="1278" spc="78" dirty="0">
                <a:latin typeface="Tahoma"/>
                <a:cs typeface="Tahoma"/>
              </a:rPr>
              <a:t>физика, </a:t>
            </a:r>
            <a:r>
              <a:rPr sz="1278" spc="100" dirty="0">
                <a:latin typeface="Tahoma"/>
                <a:cs typeface="Tahoma"/>
              </a:rPr>
              <a:t>химия, биология, </a:t>
            </a:r>
            <a:r>
              <a:rPr sz="1278" spc="106" dirty="0">
                <a:latin typeface="Tahoma"/>
                <a:cs typeface="Tahoma"/>
              </a:rPr>
              <a:t> </a:t>
            </a:r>
            <a:r>
              <a:rPr sz="1278" spc="89" dirty="0">
                <a:latin typeface="Tahoma"/>
                <a:cs typeface="Tahoma"/>
              </a:rPr>
              <a:t>география, </a:t>
            </a:r>
            <a:r>
              <a:rPr sz="1278" spc="127" dirty="0">
                <a:latin typeface="Tahoma"/>
                <a:cs typeface="Tahoma"/>
              </a:rPr>
              <a:t>иностранные </a:t>
            </a:r>
            <a:r>
              <a:rPr sz="1278" spc="89" dirty="0">
                <a:latin typeface="Tahoma"/>
                <a:cs typeface="Tahoma"/>
              </a:rPr>
              <a:t>языки, </a:t>
            </a:r>
            <a:r>
              <a:rPr sz="1278" spc="94" dirty="0">
                <a:latin typeface="Tahoma"/>
                <a:cs typeface="Tahoma"/>
              </a:rPr>
              <a:t>история, </a:t>
            </a:r>
            <a:r>
              <a:rPr sz="1278" spc="100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обществознание, </a:t>
            </a:r>
            <a:r>
              <a:rPr sz="1278" spc="100" dirty="0" err="1" smtClean="0">
                <a:latin typeface="Tahoma"/>
                <a:cs typeface="Tahoma"/>
              </a:rPr>
              <a:t>информатика</a:t>
            </a:r>
            <a:r>
              <a:rPr lang="ru-RU" sz="1278" spc="100" dirty="0" smtClean="0">
                <a:latin typeface="Tahoma"/>
                <a:cs typeface="Tahoma"/>
              </a:rPr>
              <a:t>…</a:t>
            </a:r>
            <a:r>
              <a:rPr lang="ru-RU" sz="14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электронные пособия для формируемой части УП и курсов внеурочной деятельности (п. 37.3).</a:t>
            </a:r>
            <a:endParaRPr sz="1278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0749" y="1901223"/>
            <a:ext cx="3544006" cy="2660650"/>
          </a:xfrm>
          <a:custGeom>
            <a:avLst/>
            <a:gdLst/>
            <a:ahLst/>
            <a:cxnLst/>
            <a:rect l="l" t="t" r="r" b="b"/>
            <a:pathLst>
              <a:path w="3189604" h="2394585">
                <a:moveTo>
                  <a:pt x="3189599" y="2393999"/>
                </a:moveTo>
                <a:lnTo>
                  <a:pt x="0" y="2393999"/>
                </a:lnTo>
                <a:lnTo>
                  <a:pt x="0" y="0"/>
                </a:lnTo>
                <a:lnTo>
                  <a:pt x="3189599" y="0"/>
                </a:lnTo>
                <a:lnTo>
                  <a:pt x="3189599" y="23939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126"/>
          </a:p>
        </p:txBody>
      </p:sp>
      <p:sp>
        <p:nvSpPr>
          <p:cNvPr id="5" name="object 5"/>
          <p:cNvSpPr txBox="1"/>
          <p:nvPr/>
        </p:nvSpPr>
        <p:spPr>
          <a:xfrm>
            <a:off x="6386156" y="2105410"/>
            <a:ext cx="3203222" cy="1597311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238474" marR="5644" indent="-225070">
              <a:lnSpc>
                <a:spcPct val="114999"/>
              </a:lnSpc>
              <a:spcBef>
                <a:spcPts val="111"/>
              </a:spcBef>
              <a:buChar char="●"/>
              <a:tabLst>
                <a:tab pos="239181" algn="l"/>
              </a:tabLst>
            </a:pPr>
            <a:r>
              <a:rPr sz="1278" spc="117" dirty="0">
                <a:latin typeface="Tahoma"/>
                <a:cs typeface="Tahoma"/>
              </a:rPr>
              <a:t>для </a:t>
            </a:r>
            <a:r>
              <a:rPr sz="1278" spc="178" dirty="0">
                <a:latin typeface="Tahoma"/>
                <a:cs typeface="Tahoma"/>
              </a:rPr>
              <a:t>ООП </a:t>
            </a:r>
            <a:r>
              <a:rPr sz="1278" spc="161" dirty="0">
                <a:latin typeface="Tahoma"/>
                <a:cs typeface="Tahoma"/>
              </a:rPr>
              <a:t>СОО </a:t>
            </a:r>
            <a:r>
              <a:rPr sz="1278" spc="127" dirty="0">
                <a:latin typeface="Tahoma"/>
                <a:cs typeface="Tahoma"/>
              </a:rPr>
              <a:t>ФГОС </a:t>
            </a:r>
            <a:r>
              <a:rPr sz="1278" spc="117" dirty="0">
                <a:latin typeface="Tahoma"/>
                <a:cs typeface="Tahoma"/>
              </a:rPr>
              <a:t>сохранил </a:t>
            </a:r>
            <a:r>
              <a:rPr sz="1278" spc="122" dirty="0">
                <a:latin typeface="Tahoma"/>
                <a:cs typeface="Tahoma"/>
              </a:rPr>
              <a:t> формулировку </a:t>
            </a:r>
            <a:r>
              <a:rPr sz="1278" spc="167" dirty="0">
                <a:latin typeface="Tahoma"/>
                <a:cs typeface="Tahoma"/>
              </a:rPr>
              <a:t>и </a:t>
            </a:r>
            <a:r>
              <a:rPr sz="1278" spc="100" dirty="0">
                <a:latin typeface="Tahoma"/>
                <a:cs typeface="Tahoma"/>
              </a:rPr>
              <a:t>допускает </a:t>
            </a:r>
            <a:r>
              <a:rPr sz="1278" spc="106" dirty="0">
                <a:latin typeface="Tahoma"/>
                <a:cs typeface="Tahoma"/>
              </a:rPr>
              <a:t> </a:t>
            </a:r>
            <a:r>
              <a:rPr sz="1278" spc="122" dirty="0">
                <a:latin typeface="Tahoma"/>
                <a:cs typeface="Tahoma"/>
              </a:rPr>
              <a:t>обеспеченность </a:t>
            </a:r>
            <a:r>
              <a:rPr sz="1278" spc="127" dirty="0">
                <a:latin typeface="Tahoma"/>
                <a:cs typeface="Tahoma"/>
              </a:rPr>
              <a:t>учебниками </a:t>
            </a:r>
            <a:r>
              <a:rPr sz="1278" spc="133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обучающихся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33" dirty="0">
                <a:latin typeface="Tahoma"/>
                <a:cs typeface="Tahoma"/>
              </a:rPr>
              <a:t>по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39" dirty="0">
                <a:latin typeface="Tahoma"/>
                <a:cs typeface="Tahoma"/>
              </a:rPr>
              <a:t>всем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27" dirty="0">
                <a:latin typeface="Tahoma"/>
                <a:cs typeface="Tahoma"/>
              </a:rPr>
              <a:t>предметам </a:t>
            </a:r>
            <a:r>
              <a:rPr sz="1278" spc="-383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учебного</a:t>
            </a:r>
            <a:r>
              <a:rPr sz="1278" spc="-61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плана</a:t>
            </a:r>
            <a:r>
              <a:rPr sz="1278" spc="-61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в</a:t>
            </a:r>
            <a:r>
              <a:rPr sz="1278" spc="-56" dirty="0">
                <a:latin typeface="Tahoma"/>
                <a:cs typeface="Tahoma"/>
              </a:rPr>
              <a:t> </a:t>
            </a:r>
            <a:r>
              <a:rPr sz="1278" spc="111" dirty="0">
                <a:latin typeface="Tahoma"/>
                <a:cs typeface="Tahoma"/>
              </a:rPr>
              <a:t>печатной</a:t>
            </a:r>
            <a:r>
              <a:rPr sz="1278" spc="-61" dirty="0">
                <a:latin typeface="Tahoma"/>
                <a:cs typeface="Tahoma"/>
              </a:rPr>
              <a:t> </a:t>
            </a:r>
            <a:r>
              <a:rPr sz="1278" spc="78" dirty="0">
                <a:latin typeface="Tahoma"/>
                <a:cs typeface="Tahoma"/>
              </a:rPr>
              <a:t>и(или) </a:t>
            </a:r>
            <a:r>
              <a:rPr sz="1278" spc="-383" dirty="0">
                <a:latin typeface="Tahoma"/>
                <a:cs typeface="Tahoma"/>
              </a:rPr>
              <a:t> </a:t>
            </a:r>
            <a:r>
              <a:rPr sz="1278" spc="122" dirty="0" err="1">
                <a:latin typeface="Tahoma"/>
                <a:cs typeface="Tahoma"/>
              </a:rPr>
              <a:t>электронной</a:t>
            </a:r>
            <a:r>
              <a:rPr sz="1278" spc="-61" dirty="0">
                <a:latin typeface="Tahoma"/>
                <a:cs typeface="Tahoma"/>
              </a:rPr>
              <a:t> </a:t>
            </a:r>
            <a:r>
              <a:rPr sz="1278" spc="94" dirty="0" err="1" smtClean="0">
                <a:latin typeface="Tahoma"/>
                <a:cs typeface="Tahoma"/>
              </a:rPr>
              <a:t>форме</a:t>
            </a:r>
            <a:r>
              <a:rPr lang="ru-RU" sz="1278" spc="94" dirty="0" smtClean="0">
                <a:latin typeface="Tahoma"/>
                <a:cs typeface="Tahoma"/>
              </a:rPr>
              <a:t> (п.27</a:t>
            </a:r>
            <a:r>
              <a:rPr sz="1278" spc="94" dirty="0" smtClean="0">
                <a:latin typeface="Tahoma"/>
                <a:cs typeface="Tahoma"/>
              </a:rPr>
              <a:t>.</a:t>
            </a:r>
            <a:r>
              <a:rPr lang="ru-RU" sz="1278" spc="94" dirty="0" smtClean="0">
                <a:latin typeface="Tahoma"/>
                <a:cs typeface="Tahoma"/>
              </a:rPr>
              <a:t> ФГОС СОО)</a:t>
            </a:r>
            <a:endParaRPr sz="1278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5217" y="1217500"/>
            <a:ext cx="2267654" cy="626724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pc="139" dirty="0">
                <a:solidFill>
                  <a:srgbClr val="0000FF"/>
                </a:solidFill>
              </a:rPr>
              <a:t>УЧЕБНИКИ</a:t>
            </a:r>
          </a:p>
        </p:txBody>
      </p:sp>
      <p:sp>
        <p:nvSpPr>
          <p:cNvPr id="7" name="object 7"/>
          <p:cNvSpPr/>
          <p:nvPr/>
        </p:nvSpPr>
        <p:spPr>
          <a:xfrm>
            <a:off x="325833" y="1651124"/>
            <a:ext cx="3857272" cy="416278"/>
          </a:xfrm>
          <a:custGeom>
            <a:avLst/>
            <a:gdLst/>
            <a:ahLst/>
            <a:cxnLst/>
            <a:rect l="l" t="t" r="r" b="b"/>
            <a:pathLst>
              <a:path w="3471545" h="374650">
                <a:moveTo>
                  <a:pt x="5399" y="374632"/>
                </a:moveTo>
                <a:lnTo>
                  <a:pt x="0" y="57832"/>
                </a:lnTo>
                <a:lnTo>
                  <a:pt x="3309901" y="0"/>
                </a:lnTo>
                <a:lnTo>
                  <a:pt x="3470999" y="155632"/>
                </a:lnTo>
                <a:lnTo>
                  <a:pt x="3315301" y="316799"/>
                </a:lnTo>
                <a:lnTo>
                  <a:pt x="5399" y="374632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/>
          <a:lstStyle/>
          <a:p>
            <a:endParaRPr sz="1126"/>
          </a:p>
        </p:txBody>
      </p:sp>
      <p:sp>
        <p:nvSpPr>
          <p:cNvPr id="8" name="object 8"/>
          <p:cNvSpPr txBox="1"/>
          <p:nvPr/>
        </p:nvSpPr>
        <p:spPr>
          <a:xfrm rot="21540000">
            <a:off x="637157" y="1717834"/>
            <a:ext cx="315027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22"/>
              </a:lnSpc>
            </a:pPr>
            <a:r>
              <a:rPr sz="2222" b="1" spc="133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r>
              <a:rPr sz="2222" b="1" spc="-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22" b="1" spc="72" dirty="0">
                <a:solidFill>
                  <a:srgbClr val="FFFFFF"/>
                </a:solidFill>
                <a:latin typeface="Tahoma"/>
                <a:cs typeface="Tahoma"/>
              </a:rPr>
              <a:t>НОО,</a:t>
            </a:r>
            <a:r>
              <a:rPr sz="2222" b="1" spc="-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22" b="1" spc="133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r>
              <a:rPr sz="2222" b="1" spc="-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22" b="1" spc="150" dirty="0">
                <a:solidFill>
                  <a:srgbClr val="FFFFFF"/>
                </a:solidFill>
                <a:latin typeface="Tahoma"/>
                <a:cs typeface="Tahoma"/>
              </a:rPr>
              <a:t>ООО</a:t>
            </a:r>
            <a:endParaRPr sz="2222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04806" y="1675035"/>
            <a:ext cx="2379839" cy="390878"/>
          </a:xfrm>
          <a:custGeom>
            <a:avLst/>
            <a:gdLst/>
            <a:ahLst/>
            <a:cxnLst/>
            <a:rect l="l" t="t" r="r" b="b"/>
            <a:pathLst>
              <a:path w="2141854" h="351789">
                <a:moveTo>
                  <a:pt x="1980300" y="351244"/>
                </a:moveTo>
                <a:lnTo>
                  <a:pt x="0" y="316800"/>
                </a:lnTo>
                <a:lnTo>
                  <a:pt x="5399" y="0"/>
                </a:lnTo>
                <a:lnTo>
                  <a:pt x="1985700" y="34444"/>
                </a:lnTo>
                <a:lnTo>
                  <a:pt x="2141399" y="195600"/>
                </a:lnTo>
                <a:lnTo>
                  <a:pt x="1980300" y="351244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/>
          <a:lstStyle/>
          <a:p>
            <a:endParaRPr sz="1126"/>
          </a:p>
        </p:txBody>
      </p:sp>
      <p:sp>
        <p:nvSpPr>
          <p:cNvPr id="10" name="object 10"/>
          <p:cNvSpPr txBox="1"/>
          <p:nvPr/>
        </p:nvSpPr>
        <p:spPr>
          <a:xfrm>
            <a:off x="6505778" y="1672578"/>
            <a:ext cx="1493661" cy="346940"/>
          </a:xfrm>
          <a:prstGeom prst="rect">
            <a:avLst/>
          </a:prstGeom>
        </p:spPr>
        <p:txBody>
          <a:bodyPr vert="horz" wrap="square" lIns="0" tIns="4939" rIns="0" bIns="0" rtlCol="0">
            <a:spAutoFit/>
          </a:bodyPr>
          <a:lstStyle/>
          <a:p>
            <a:pPr marL="14111">
              <a:spcBef>
                <a:spcPts val="39"/>
              </a:spcBef>
            </a:pPr>
            <a:r>
              <a:rPr sz="2222" b="1" spc="133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r>
              <a:rPr sz="2222" b="1" spc="-1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33" b="1" spc="183" baseline="-2777" dirty="0">
                <a:solidFill>
                  <a:srgbClr val="FFFFFF"/>
                </a:solidFill>
                <a:latin typeface="Tahoma"/>
                <a:cs typeface="Tahoma"/>
              </a:rPr>
              <a:t>СОО</a:t>
            </a:r>
            <a:endParaRPr sz="3333" baseline="-2777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9993" y="4562502"/>
            <a:ext cx="5442656" cy="163689"/>
          </a:xfrm>
          <a:custGeom>
            <a:avLst/>
            <a:gdLst/>
            <a:ahLst/>
            <a:cxnLst/>
            <a:rect l="l" t="t" r="r" b="b"/>
            <a:pathLst>
              <a:path w="4898390" h="147320">
                <a:moveTo>
                  <a:pt x="289941" y="0"/>
                </a:moveTo>
                <a:lnTo>
                  <a:pt x="0" y="0"/>
                </a:lnTo>
                <a:lnTo>
                  <a:pt x="144970" y="146926"/>
                </a:lnTo>
                <a:lnTo>
                  <a:pt x="289941" y="0"/>
                </a:lnTo>
                <a:close/>
              </a:path>
              <a:path w="4898390" h="147320">
                <a:moveTo>
                  <a:pt x="579920" y="0"/>
                </a:moveTo>
                <a:lnTo>
                  <a:pt x="289979" y="0"/>
                </a:lnTo>
                <a:lnTo>
                  <a:pt x="434949" y="146926"/>
                </a:lnTo>
                <a:lnTo>
                  <a:pt x="579920" y="0"/>
                </a:lnTo>
                <a:close/>
              </a:path>
              <a:path w="4898390" h="147320">
                <a:moveTo>
                  <a:pt x="869899" y="0"/>
                </a:moveTo>
                <a:lnTo>
                  <a:pt x="579958" y="0"/>
                </a:lnTo>
                <a:lnTo>
                  <a:pt x="724928" y="146926"/>
                </a:lnTo>
                <a:lnTo>
                  <a:pt x="869899" y="0"/>
                </a:lnTo>
                <a:close/>
              </a:path>
              <a:path w="4898390" h="147320">
                <a:moveTo>
                  <a:pt x="1159865" y="0"/>
                </a:moveTo>
                <a:lnTo>
                  <a:pt x="869937" y="0"/>
                </a:lnTo>
                <a:lnTo>
                  <a:pt x="1014907" y="146926"/>
                </a:lnTo>
                <a:lnTo>
                  <a:pt x="1159865" y="0"/>
                </a:lnTo>
                <a:close/>
              </a:path>
              <a:path w="4898390" h="147320">
                <a:moveTo>
                  <a:pt x="1449844" y="0"/>
                </a:moveTo>
                <a:lnTo>
                  <a:pt x="1159916" y="0"/>
                </a:lnTo>
                <a:lnTo>
                  <a:pt x="1304886" y="146926"/>
                </a:lnTo>
                <a:lnTo>
                  <a:pt x="1449844" y="0"/>
                </a:lnTo>
                <a:close/>
              </a:path>
              <a:path w="4898390" h="147320">
                <a:moveTo>
                  <a:pt x="1739823" y="0"/>
                </a:moveTo>
                <a:lnTo>
                  <a:pt x="1449895" y="0"/>
                </a:lnTo>
                <a:lnTo>
                  <a:pt x="1594853" y="146926"/>
                </a:lnTo>
                <a:lnTo>
                  <a:pt x="1739823" y="0"/>
                </a:lnTo>
                <a:close/>
              </a:path>
              <a:path w="4898390" h="147320">
                <a:moveTo>
                  <a:pt x="2029802" y="0"/>
                </a:moveTo>
                <a:lnTo>
                  <a:pt x="1739861" y="0"/>
                </a:lnTo>
                <a:lnTo>
                  <a:pt x="1884832" y="146926"/>
                </a:lnTo>
                <a:lnTo>
                  <a:pt x="2029802" y="0"/>
                </a:lnTo>
                <a:close/>
              </a:path>
              <a:path w="4898390" h="147320">
                <a:moveTo>
                  <a:pt x="2319782" y="0"/>
                </a:moveTo>
                <a:lnTo>
                  <a:pt x="2029841" y="0"/>
                </a:lnTo>
                <a:lnTo>
                  <a:pt x="2174811" y="146926"/>
                </a:lnTo>
                <a:lnTo>
                  <a:pt x="2319782" y="0"/>
                </a:lnTo>
                <a:close/>
              </a:path>
              <a:path w="4898390" h="147320">
                <a:moveTo>
                  <a:pt x="2609761" y="0"/>
                </a:moveTo>
                <a:lnTo>
                  <a:pt x="2319820" y="0"/>
                </a:lnTo>
                <a:lnTo>
                  <a:pt x="2464790" y="146926"/>
                </a:lnTo>
                <a:lnTo>
                  <a:pt x="2609761" y="0"/>
                </a:lnTo>
                <a:close/>
              </a:path>
              <a:path w="4898390" h="147320">
                <a:moveTo>
                  <a:pt x="2899740" y="0"/>
                </a:moveTo>
                <a:lnTo>
                  <a:pt x="2609799" y="0"/>
                </a:lnTo>
                <a:lnTo>
                  <a:pt x="2754769" y="146926"/>
                </a:lnTo>
                <a:lnTo>
                  <a:pt x="2899740" y="0"/>
                </a:lnTo>
                <a:close/>
              </a:path>
              <a:path w="4898390" h="147320">
                <a:moveTo>
                  <a:pt x="3189706" y="0"/>
                </a:moveTo>
                <a:lnTo>
                  <a:pt x="2899778" y="0"/>
                </a:lnTo>
                <a:lnTo>
                  <a:pt x="3044748" y="146926"/>
                </a:lnTo>
                <a:lnTo>
                  <a:pt x="3189706" y="0"/>
                </a:lnTo>
                <a:close/>
              </a:path>
              <a:path w="4898390" h="147320">
                <a:moveTo>
                  <a:pt x="3479685" y="0"/>
                </a:moveTo>
                <a:lnTo>
                  <a:pt x="3189757" y="0"/>
                </a:lnTo>
                <a:lnTo>
                  <a:pt x="3334728" y="146926"/>
                </a:lnTo>
                <a:lnTo>
                  <a:pt x="3479685" y="0"/>
                </a:lnTo>
                <a:close/>
              </a:path>
              <a:path w="4898390" h="147320">
                <a:moveTo>
                  <a:pt x="3769664" y="0"/>
                </a:moveTo>
                <a:lnTo>
                  <a:pt x="3479736" y="0"/>
                </a:lnTo>
                <a:lnTo>
                  <a:pt x="3624694" y="146926"/>
                </a:lnTo>
                <a:lnTo>
                  <a:pt x="3769664" y="0"/>
                </a:lnTo>
                <a:close/>
              </a:path>
              <a:path w="4898390" h="147320">
                <a:moveTo>
                  <a:pt x="4317885" y="0"/>
                </a:moveTo>
                <a:lnTo>
                  <a:pt x="4059644" y="0"/>
                </a:lnTo>
                <a:lnTo>
                  <a:pt x="4027957" y="0"/>
                </a:lnTo>
                <a:lnTo>
                  <a:pt x="3769703" y="0"/>
                </a:lnTo>
                <a:lnTo>
                  <a:pt x="3914673" y="146926"/>
                </a:lnTo>
                <a:lnTo>
                  <a:pt x="4043794" y="16065"/>
                </a:lnTo>
                <a:lnTo>
                  <a:pt x="4172928" y="146926"/>
                </a:lnTo>
                <a:lnTo>
                  <a:pt x="4317885" y="0"/>
                </a:lnTo>
                <a:close/>
              </a:path>
              <a:path w="4898390" h="147320">
                <a:moveTo>
                  <a:pt x="4607865" y="0"/>
                </a:moveTo>
                <a:lnTo>
                  <a:pt x="4317936" y="0"/>
                </a:lnTo>
                <a:lnTo>
                  <a:pt x="4462894" y="146926"/>
                </a:lnTo>
                <a:lnTo>
                  <a:pt x="4607865" y="0"/>
                </a:lnTo>
                <a:close/>
              </a:path>
              <a:path w="4898390" h="147320">
                <a:moveTo>
                  <a:pt x="4897844" y="0"/>
                </a:moveTo>
                <a:lnTo>
                  <a:pt x="4607903" y="0"/>
                </a:lnTo>
                <a:lnTo>
                  <a:pt x="4752873" y="146926"/>
                </a:lnTo>
                <a:lnTo>
                  <a:pt x="489784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6699"/>
            </a:schemeClr>
          </a:solidFill>
        </p:spPr>
        <p:txBody>
          <a:bodyPr wrap="square" lIns="0" tIns="0" rIns="0" bIns="0" rtlCol="0"/>
          <a:lstStyle/>
          <a:p>
            <a:endParaRPr sz="1126"/>
          </a:p>
        </p:txBody>
      </p:sp>
      <p:sp>
        <p:nvSpPr>
          <p:cNvPr id="12" name="object 12"/>
          <p:cNvSpPr/>
          <p:nvPr/>
        </p:nvSpPr>
        <p:spPr>
          <a:xfrm>
            <a:off x="6180723" y="4562502"/>
            <a:ext cx="3544711" cy="163689"/>
          </a:xfrm>
          <a:custGeom>
            <a:avLst/>
            <a:gdLst/>
            <a:ahLst/>
            <a:cxnLst/>
            <a:rect l="l" t="t" r="r" b="b"/>
            <a:pathLst>
              <a:path w="3190240" h="147320">
                <a:moveTo>
                  <a:pt x="289928" y="0"/>
                </a:moveTo>
                <a:lnTo>
                  <a:pt x="0" y="0"/>
                </a:lnTo>
                <a:lnTo>
                  <a:pt x="144970" y="146926"/>
                </a:lnTo>
                <a:lnTo>
                  <a:pt x="289928" y="0"/>
                </a:lnTo>
                <a:close/>
              </a:path>
              <a:path w="3190240" h="147320">
                <a:moveTo>
                  <a:pt x="579907" y="0"/>
                </a:moveTo>
                <a:lnTo>
                  <a:pt x="289979" y="0"/>
                </a:lnTo>
                <a:lnTo>
                  <a:pt x="434936" y="146926"/>
                </a:lnTo>
                <a:lnTo>
                  <a:pt x="579907" y="0"/>
                </a:lnTo>
                <a:close/>
              </a:path>
              <a:path w="3190240" h="147320">
                <a:moveTo>
                  <a:pt x="869886" y="0"/>
                </a:moveTo>
                <a:lnTo>
                  <a:pt x="579958" y="0"/>
                </a:lnTo>
                <a:lnTo>
                  <a:pt x="724916" y="146926"/>
                </a:lnTo>
                <a:lnTo>
                  <a:pt x="869886" y="0"/>
                </a:lnTo>
                <a:close/>
              </a:path>
              <a:path w="3190240" h="147320">
                <a:moveTo>
                  <a:pt x="1159865" y="0"/>
                </a:moveTo>
                <a:lnTo>
                  <a:pt x="869924" y="0"/>
                </a:lnTo>
                <a:lnTo>
                  <a:pt x="1014895" y="146926"/>
                </a:lnTo>
                <a:lnTo>
                  <a:pt x="1159865" y="0"/>
                </a:lnTo>
                <a:close/>
              </a:path>
              <a:path w="3190240" h="147320">
                <a:moveTo>
                  <a:pt x="1449844" y="0"/>
                </a:moveTo>
                <a:lnTo>
                  <a:pt x="1159903" y="0"/>
                </a:lnTo>
                <a:lnTo>
                  <a:pt x="1304874" y="146926"/>
                </a:lnTo>
                <a:lnTo>
                  <a:pt x="1449844" y="0"/>
                </a:lnTo>
                <a:close/>
              </a:path>
              <a:path w="3190240" h="147320">
                <a:moveTo>
                  <a:pt x="1739823" y="0"/>
                </a:moveTo>
                <a:lnTo>
                  <a:pt x="1449882" y="0"/>
                </a:lnTo>
                <a:lnTo>
                  <a:pt x="1594853" y="146926"/>
                </a:lnTo>
                <a:lnTo>
                  <a:pt x="1739823" y="0"/>
                </a:lnTo>
                <a:close/>
              </a:path>
              <a:path w="3190240" h="147320">
                <a:moveTo>
                  <a:pt x="2029790" y="0"/>
                </a:moveTo>
                <a:lnTo>
                  <a:pt x="1739861" y="0"/>
                </a:lnTo>
                <a:lnTo>
                  <a:pt x="1884832" y="146926"/>
                </a:lnTo>
                <a:lnTo>
                  <a:pt x="2029790" y="0"/>
                </a:lnTo>
                <a:close/>
              </a:path>
              <a:path w="3190240" h="147320">
                <a:moveTo>
                  <a:pt x="2319769" y="0"/>
                </a:moveTo>
                <a:lnTo>
                  <a:pt x="2029841" y="0"/>
                </a:lnTo>
                <a:lnTo>
                  <a:pt x="2174811" y="146926"/>
                </a:lnTo>
                <a:lnTo>
                  <a:pt x="2319769" y="0"/>
                </a:lnTo>
                <a:close/>
              </a:path>
              <a:path w="3190240" h="147320">
                <a:moveTo>
                  <a:pt x="2609748" y="0"/>
                </a:moveTo>
                <a:lnTo>
                  <a:pt x="2319820" y="0"/>
                </a:lnTo>
                <a:lnTo>
                  <a:pt x="2464778" y="146926"/>
                </a:lnTo>
                <a:lnTo>
                  <a:pt x="2609748" y="0"/>
                </a:lnTo>
                <a:close/>
              </a:path>
              <a:path w="3190240" h="147320">
                <a:moveTo>
                  <a:pt x="2899727" y="0"/>
                </a:moveTo>
                <a:lnTo>
                  <a:pt x="2609799" y="0"/>
                </a:lnTo>
                <a:lnTo>
                  <a:pt x="2754757" y="146926"/>
                </a:lnTo>
                <a:lnTo>
                  <a:pt x="2899727" y="0"/>
                </a:lnTo>
                <a:close/>
              </a:path>
              <a:path w="3190240" h="147320">
                <a:moveTo>
                  <a:pt x="3189706" y="0"/>
                </a:moveTo>
                <a:lnTo>
                  <a:pt x="2899765" y="0"/>
                </a:lnTo>
                <a:lnTo>
                  <a:pt x="3044736" y="146926"/>
                </a:lnTo>
                <a:lnTo>
                  <a:pt x="3189706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1126"/>
          </a:p>
        </p:txBody>
      </p:sp>
      <p:sp>
        <p:nvSpPr>
          <p:cNvPr id="13" name="object 13"/>
          <p:cNvSpPr txBox="1"/>
          <p:nvPr/>
        </p:nvSpPr>
        <p:spPr>
          <a:xfrm>
            <a:off x="1899382" y="4258422"/>
            <a:ext cx="6946194" cy="21937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333" b="1" spc="50" dirty="0">
                <a:solidFill>
                  <a:srgbClr val="800000"/>
                </a:solidFill>
                <a:latin typeface="Tahoma"/>
                <a:cs typeface="Tahoma"/>
              </a:rPr>
              <a:t>обеспеченность</a:t>
            </a:r>
            <a:r>
              <a:rPr sz="1333" b="1" spc="-6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1333" b="1" spc="50" dirty="0">
                <a:solidFill>
                  <a:srgbClr val="800000"/>
                </a:solidFill>
                <a:latin typeface="Tahoma"/>
                <a:cs typeface="Tahoma"/>
              </a:rPr>
              <a:t>учебниками</a:t>
            </a:r>
            <a:r>
              <a:rPr sz="1333" b="1" spc="-6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1333" b="1" spc="67" dirty="0">
                <a:solidFill>
                  <a:srgbClr val="800000"/>
                </a:solidFill>
                <a:latin typeface="Tahoma"/>
                <a:cs typeface="Tahoma"/>
              </a:rPr>
              <a:t>при</a:t>
            </a:r>
            <a:r>
              <a:rPr sz="1333" b="1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1333" b="1" spc="50" dirty="0">
                <a:solidFill>
                  <a:srgbClr val="800000"/>
                </a:solidFill>
                <a:latin typeface="Tahoma"/>
                <a:cs typeface="Tahoma"/>
              </a:rPr>
              <a:t>реализации</a:t>
            </a:r>
            <a:r>
              <a:rPr sz="1333" b="1" spc="-6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1333" b="1" spc="28" dirty="0">
                <a:solidFill>
                  <a:srgbClr val="800000"/>
                </a:solidFill>
                <a:latin typeface="Tahoma"/>
                <a:cs typeface="Tahoma"/>
              </a:rPr>
              <a:t>образовательных</a:t>
            </a:r>
            <a:r>
              <a:rPr sz="1333" b="1" spc="-6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1333" b="1" spc="56" dirty="0">
                <a:solidFill>
                  <a:srgbClr val="800000"/>
                </a:solidFill>
                <a:latin typeface="Tahoma"/>
                <a:cs typeface="Tahoma"/>
              </a:rPr>
              <a:t>программ</a:t>
            </a:r>
            <a:endParaRPr sz="1333" dirty="0">
              <a:solidFill>
                <a:srgbClr val="800000"/>
              </a:solidFill>
              <a:latin typeface="Tahoma"/>
              <a:cs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5833" y="104746"/>
            <a:ext cx="8335567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ПРИКАЗ Минпросвещения России от 21.07.2023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</a:rPr>
              <a:t>556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"О ВНЕСЕНИИ ИЗМЕНЕНИЙ В ПРИЛОЖЕНИЯ N 1 И N 2 К ПРИКАЗУ МИНИСТЕРСТВА ПРОСВЕЩЕНИЯ РОССИЙСКОЙ ФЕДЕРАЦИИ ОТ 21 СЕНТЯБРЯ 2022 Г.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</a:rPr>
              <a:t>858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И УСТАНОВЛЕНИЯ ПРЕДЕЛЬНОГО СРОКА ИСПОЛЬЗОВАНИЯ ИСКЛЮЧЕННЫХ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УЧЕБНИКОВ« (Зарегистрировано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 Минюсте РФ 28.07.2023 N 74502)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7001" y="4851927"/>
            <a:ext cx="10032999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-apple-system"/>
              </a:rPr>
              <a:t>Приказ № 556!!!                 В </a:t>
            </a:r>
            <a:r>
              <a:rPr lang="ru-RU" b="1" dirty="0">
                <a:solidFill>
                  <a:srgbClr val="0000FF"/>
                </a:solidFill>
                <a:latin typeface="-apple-system"/>
              </a:rPr>
              <a:t>федеральный перечень дополнительно </a:t>
            </a:r>
            <a:r>
              <a:rPr lang="ru-RU" b="1" dirty="0" smtClean="0">
                <a:solidFill>
                  <a:srgbClr val="0000FF"/>
                </a:solidFill>
                <a:latin typeface="-apple-system"/>
              </a:rPr>
              <a:t>включены  учебники </a:t>
            </a:r>
            <a:r>
              <a:rPr lang="ru-RU" b="1" dirty="0">
                <a:solidFill>
                  <a:srgbClr val="990000"/>
                </a:solidFill>
                <a:latin typeface="-apple-system"/>
              </a:rPr>
              <a:t>по истории</a:t>
            </a:r>
            <a:r>
              <a:rPr lang="ru-RU" b="1" dirty="0">
                <a:solidFill>
                  <a:srgbClr val="0000FF"/>
                </a:solidFill>
                <a:latin typeface="-apple-system"/>
              </a:rPr>
              <a:t>.</a:t>
            </a: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  <a:latin typeface="-apple-system"/>
              </a:rPr>
              <a:t>На </a:t>
            </a:r>
            <a:r>
              <a:rPr lang="ru-RU" b="1" dirty="0">
                <a:solidFill>
                  <a:srgbClr val="0000FF"/>
                </a:solidFill>
                <a:latin typeface="-apple-system"/>
              </a:rPr>
              <a:t>2 года продлен срок применения некоторых учебников </a:t>
            </a:r>
            <a:r>
              <a:rPr lang="ru-RU" b="1" dirty="0">
                <a:solidFill>
                  <a:srgbClr val="990000"/>
                </a:solidFill>
                <a:latin typeface="-apple-system"/>
              </a:rPr>
              <a:t>по физике</a:t>
            </a:r>
            <a:r>
              <a:rPr lang="ru-RU" b="1" dirty="0">
                <a:solidFill>
                  <a:srgbClr val="0000FF"/>
                </a:solidFill>
                <a:latin typeface="-apple-system"/>
              </a:rPr>
              <a:t>, включенных в федеральный перечень, утвержденный в 2020 г., но не вошедших в новый федеральный перечень. Срок для ряда учебников </a:t>
            </a:r>
            <a:r>
              <a:rPr lang="ru-RU" b="1" dirty="0">
                <a:solidFill>
                  <a:srgbClr val="990000"/>
                </a:solidFill>
                <a:latin typeface="-apple-system"/>
              </a:rPr>
              <a:t>по основам духовно-нравственной культуры народов России </a:t>
            </a:r>
            <a:r>
              <a:rPr lang="ru-RU" b="1" dirty="0">
                <a:solidFill>
                  <a:srgbClr val="0000FF"/>
                </a:solidFill>
                <a:latin typeface="-apple-system"/>
              </a:rPr>
              <a:t>продлен на год.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50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3586" y="-75895"/>
            <a:ext cx="10149308" cy="5777288"/>
            <a:chOff x="301944" y="-2038166"/>
            <a:chExt cx="20104101" cy="114326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301944" y="-2038166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7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rgbClr val="800000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1000" y="402571"/>
            <a:ext cx="7696200" cy="623697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3">
              <a:spcBef>
                <a:spcPts val="87"/>
              </a:spcBef>
            </a:pPr>
            <a:r>
              <a:rPr dirty="0">
                <a:solidFill>
                  <a:srgbClr val="800000"/>
                </a:solidFill>
              </a:rPr>
              <a:t>В </a:t>
            </a:r>
            <a:r>
              <a:rPr spc="-12" dirty="0">
                <a:solidFill>
                  <a:srgbClr val="800000"/>
                </a:solidFill>
              </a:rPr>
              <a:t>положения,</a:t>
            </a:r>
            <a:r>
              <a:rPr spc="-21" dirty="0">
                <a:solidFill>
                  <a:srgbClr val="800000"/>
                </a:solidFill>
              </a:rPr>
              <a:t> </a:t>
            </a:r>
            <a:r>
              <a:rPr spc="-4" dirty="0">
                <a:solidFill>
                  <a:srgbClr val="800000"/>
                </a:solidFill>
              </a:rPr>
              <a:t>утвержденные</a:t>
            </a:r>
            <a:r>
              <a:rPr spc="-17" dirty="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локальными</a:t>
            </a:r>
            <a:r>
              <a:rPr spc="-37" dirty="0">
                <a:solidFill>
                  <a:srgbClr val="800000"/>
                </a:solidFill>
              </a:rPr>
              <a:t> </a:t>
            </a:r>
            <a:r>
              <a:rPr spc="-4" dirty="0">
                <a:solidFill>
                  <a:srgbClr val="800000"/>
                </a:solidFill>
              </a:rPr>
              <a:t>актами</a:t>
            </a:r>
            <a:r>
              <a:rPr spc="-21" dirty="0">
                <a:solidFill>
                  <a:srgbClr val="800000"/>
                </a:solidFill>
              </a:rPr>
              <a:t> </a:t>
            </a:r>
            <a:r>
              <a:rPr spc="-4" dirty="0">
                <a:solidFill>
                  <a:srgbClr val="800000"/>
                </a:solidFill>
              </a:rPr>
              <a:t>ОО: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2004" y="1447889"/>
            <a:ext cx="6219296" cy="282673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977946">
              <a:spcBef>
                <a:spcPts val="87"/>
              </a:spcBef>
              <a:tabLst>
                <a:tab pos="2216590" algn="l"/>
              </a:tabLst>
            </a:pPr>
            <a:r>
              <a:rPr sz="1667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рабочей</a:t>
            </a:r>
            <a:r>
              <a:rPr sz="1667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программе</a:t>
            </a:r>
            <a:endParaRPr sz="1667" dirty="0">
              <a:latin typeface="Calibri"/>
              <a:cs typeface="Calibri"/>
            </a:endParaRPr>
          </a:p>
          <a:p>
            <a:pPr marL="1032892">
              <a:spcBef>
                <a:spcPts val="4"/>
              </a:spcBef>
              <a:tabLst>
                <a:tab pos="1271537" algn="l"/>
              </a:tabLst>
            </a:pPr>
            <a:r>
              <a:rPr sz="1667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об</a:t>
            </a:r>
            <a:r>
              <a:rPr sz="1667" b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6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6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1667" dirty="0">
              <a:latin typeface="Calibri"/>
              <a:cs typeface="Calibri"/>
            </a:endParaRPr>
          </a:p>
          <a:p>
            <a:pPr marL="1768404">
              <a:tabLst>
                <a:tab pos="2007049" algn="l"/>
              </a:tabLst>
            </a:pPr>
            <a:r>
              <a:rPr sz="1667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проектной</a:t>
            </a:r>
            <a:r>
              <a:rPr sz="1667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1667" dirty="0">
              <a:latin typeface="Calibri"/>
              <a:cs typeface="Calibri"/>
            </a:endParaRPr>
          </a:p>
          <a:p>
            <a:pPr marL="1321276">
              <a:tabLst>
                <a:tab pos="1559921" algn="l"/>
              </a:tabLst>
            </a:pPr>
            <a:r>
              <a:rPr sz="1667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об</a:t>
            </a:r>
            <a:r>
              <a:rPr sz="16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индивидуальном</a:t>
            </a:r>
            <a:r>
              <a:rPr sz="1667" b="1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учебном</a:t>
            </a:r>
            <a:r>
              <a:rPr sz="16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плане</a:t>
            </a:r>
            <a:endParaRPr sz="1667" dirty="0">
              <a:latin typeface="Calibri"/>
              <a:cs typeface="Calibri"/>
            </a:endParaRPr>
          </a:p>
          <a:p>
            <a:pPr marL="1844601">
              <a:tabLst>
                <a:tab pos="2083246" algn="l"/>
              </a:tabLst>
            </a:pPr>
            <a:r>
              <a:rPr sz="1667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профильном</a:t>
            </a:r>
            <a:r>
              <a:rPr sz="1667" b="1" spc="-4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обучении</a:t>
            </a:r>
            <a:endParaRPr sz="1667" dirty="0">
              <a:latin typeface="Calibri"/>
              <a:cs typeface="Calibri"/>
            </a:endParaRPr>
          </a:p>
          <a:p>
            <a:pPr marL="249228" indent="-239174">
              <a:buFont typeface="Calibri"/>
              <a:buChar char="-"/>
              <a:tabLst>
                <a:tab pos="249228" algn="l"/>
                <a:tab pos="249757" algn="l"/>
              </a:tabLst>
            </a:pP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текущем</a:t>
            </a:r>
            <a:r>
              <a:rPr sz="16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solidFill>
                  <a:srgbClr val="001F5F"/>
                </a:solidFill>
                <a:latin typeface="Calibri"/>
                <a:cs typeface="Calibri"/>
              </a:rPr>
              <a:t>контроле</a:t>
            </a:r>
            <a:r>
              <a:rPr sz="1667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успеваемости</a:t>
            </a:r>
            <a:r>
              <a:rPr sz="1667" b="1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промежуточной</a:t>
            </a:r>
            <a:r>
              <a:rPr sz="16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аттестации</a:t>
            </a:r>
            <a:endParaRPr sz="1667" dirty="0">
              <a:latin typeface="Calibri"/>
              <a:cs typeface="Calibri"/>
            </a:endParaRPr>
          </a:p>
          <a:p>
            <a:pPr marL="440778" lvl="1" indent="-239174">
              <a:buFont typeface="Calibri"/>
              <a:buChar char="-"/>
              <a:tabLst>
                <a:tab pos="440778" algn="l"/>
                <a:tab pos="441307" algn="l"/>
              </a:tabLst>
            </a:pP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67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другие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акты,</a:t>
            </a:r>
            <a:r>
              <a:rPr sz="16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регламентирующие</a:t>
            </a:r>
            <a:r>
              <a:rPr sz="1667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разработку</a:t>
            </a:r>
            <a:r>
              <a:rPr sz="16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1667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667" b="1" spc="-12" dirty="0">
                <a:solidFill>
                  <a:srgbClr val="001F5F"/>
                </a:solidFill>
                <a:latin typeface="Calibri"/>
                <a:cs typeface="Calibri"/>
              </a:rPr>
              <a:t>школе</a:t>
            </a:r>
            <a:endParaRPr sz="1667" dirty="0">
              <a:latin typeface="Calibri"/>
              <a:cs typeface="Calibri"/>
            </a:endParaRPr>
          </a:p>
          <a:p>
            <a:pPr lvl="1">
              <a:spcBef>
                <a:spcPts val="17"/>
              </a:spcBef>
              <a:buClr>
                <a:srgbClr val="001F5F"/>
              </a:buClr>
              <a:buFont typeface="Calibri"/>
              <a:buChar char="-"/>
            </a:pPr>
            <a:endParaRPr sz="1625" dirty="0">
              <a:latin typeface="Calibri"/>
              <a:cs typeface="Calibri"/>
            </a:endParaRPr>
          </a:p>
          <a:p>
            <a:pPr marL="2030860" lvl="2" indent="-239174">
              <a:buFont typeface="Wingdings"/>
              <a:buChar char=""/>
              <a:tabLst>
                <a:tab pos="2031390" algn="l"/>
              </a:tabLst>
            </a:pP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Добавить</a:t>
            </a:r>
            <a:r>
              <a:rPr sz="1667" b="1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реквизиты</a:t>
            </a:r>
            <a:r>
              <a:rPr sz="1667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ФОП</a:t>
            </a:r>
            <a:endParaRPr sz="1667" dirty="0">
              <a:latin typeface="Calibri"/>
              <a:cs typeface="Calibri"/>
            </a:endParaRPr>
          </a:p>
          <a:p>
            <a:pPr marL="300025" indent="-239703">
              <a:buFont typeface="Wingdings"/>
              <a:buChar char=""/>
              <a:tabLst>
                <a:tab pos="300555" algn="l"/>
              </a:tabLst>
            </a:pP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Заменить</a:t>
            </a:r>
            <a:r>
              <a:rPr sz="16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термин</a:t>
            </a:r>
            <a:r>
              <a:rPr sz="16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«примерная</a:t>
            </a:r>
            <a:r>
              <a:rPr sz="16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основная</a:t>
            </a:r>
            <a:r>
              <a:rPr sz="16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общеобразовательная</a:t>
            </a:r>
            <a:endParaRPr sz="1667" dirty="0">
              <a:latin typeface="Calibri"/>
              <a:cs typeface="Calibri"/>
            </a:endParaRPr>
          </a:p>
          <a:p>
            <a:pPr marL="240232"/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программа»</a:t>
            </a:r>
            <a:r>
              <a:rPr sz="16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001F5F"/>
                </a:solidFill>
                <a:latin typeface="Calibri"/>
                <a:cs typeface="Calibri"/>
              </a:rPr>
              <a:t>(ПООП)</a:t>
            </a:r>
            <a:r>
              <a:rPr sz="1667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667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srgbClr val="001F5F"/>
                </a:solidFill>
                <a:latin typeface="Calibri"/>
                <a:cs typeface="Calibri"/>
              </a:rPr>
              <a:t>ФООП</a:t>
            </a:r>
            <a:endParaRPr sz="1667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0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78974" y="-73002"/>
            <a:ext cx="154026" cy="1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6208" tIns="23104" rIns="46208" bIns="23104" numCol="1" anchor="t" anchorCtr="0" compatLnSpc="1">
            <a:prstTxWarp prst="textNoShape">
              <a:avLst/>
            </a:prstTxWarp>
          </a:bodyPr>
          <a:lstStyle/>
          <a:p>
            <a:endParaRPr lang="ru-RU" sz="512"/>
          </a:p>
        </p:txBody>
      </p:sp>
      <p:grpSp>
        <p:nvGrpSpPr>
          <p:cNvPr id="2" name="Группа 1"/>
          <p:cNvGrpSpPr/>
          <p:nvPr/>
        </p:nvGrpSpPr>
        <p:grpSpPr>
          <a:xfrm>
            <a:off x="-2" y="-1699"/>
            <a:ext cx="10159287" cy="5777289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290034" y="160336"/>
              <a:ext cx="2520244" cy="1447801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8"/>
          <a:stretch/>
        </p:blipFill>
        <p:spPr>
          <a:xfrm>
            <a:off x="-1" y="2929131"/>
            <a:ext cx="10159287" cy="2751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141" y="181068"/>
            <a:ext cx="941899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КРИТЕРИИ ГОТОВНОСТИ ОБРАЗОВАТЕЛЬНОЙ ОРГАНИЗАЦИИ К ВВЕДЕНИЮ К ВВЕДЕНИЮ ФЕДЕРАЛЬНЫХ ОСНОВНЫХ ОБЩЕОБРАЗОВАТЕЛЬНЫХ ПРОГРАММ (ДАЛЕЕ - ФООП) </a:t>
            </a:r>
            <a:endParaRPr lang="ru-RU" sz="1800" dirty="0" smtClean="0"/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 </a:t>
            </a:r>
            <a:r>
              <a:rPr lang="ru-RU" sz="1600" dirty="0"/>
              <a:t>разработан и утвержден </a:t>
            </a:r>
            <a:r>
              <a:rPr lang="ru-RU" sz="1600" b="1" dirty="0">
                <a:solidFill>
                  <a:srgbClr val="990000"/>
                </a:solidFill>
              </a:rPr>
              <a:t>на уровне образовательной организации план-график</a:t>
            </a:r>
            <a:r>
              <a:rPr lang="ru-RU" sz="1600" dirty="0"/>
              <a:t> мероприятий по введению ФООП; </a:t>
            </a:r>
            <a:endParaRPr lang="ru-RU" sz="1600" dirty="0" smtClean="0"/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разработаны и утверждены </a:t>
            </a:r>
            <a:r>
              <a:rPr lang="ru-RU" sz="1600" b="1" dirty="0">
                <a:solidFill>
                  <a:srgbClr val="990000"/>
                </a:solidFill>
              </a:rPr>
              <a:t>основные образовательные программы </a:t>
            </a:r>
            <a:r>
              <a:rPr lang="ru-RU" sz="1600" dirty="0"/>
              <a:t>начального общего, основного общего и среднего общего образования, соответствующие ФООП; </a:t>
            </a:r>
            <a:endParaRPr lang="ru-RU" sz="1600" dirty="0" smtClean="0"/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локальные нормативные акты образовательной организации приведены в соответствие с требованиями ФООП и в связи с их введением; </a:t>
            </a:r>
            <a:endParaRPr lang="ru-RU" sz="1600" dirty="0" smtClean="0"/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разработан план работы </a:t>
            </a:r>
            <a:r>
              <a:rPr lang="ru-RU" sz="1600" dirty="0" err="1"/>
              <a:t>внутришкольных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990000"/>
                </a:solidFill>
              </a:rPr>
              <a:t>методических объединений </a:t>
            </a:r>
            <a:r>
              <a:rPr lang="ru-RU" sz="1600" dirty="0"/>
              <a:t>с ориентацией на рассмотрение и методическую помощь педагогическим работникам в вопросах реализации ФООП; </a:t>
            </a:r>
            <a:endParaRPr lang="ru-RU" sz="1600" dirty="0" smtClean="0"/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осуществлено </a:t>
            </a:r>
            <a:r>
              <a:rPr lang="ru-RU" sz="1600" dirty="0"/>
              <a:t>повышение квалификации управленческой и педагогической команд по вопросам введения ФООП; </a:t>
            </a:r>
            <a:endParaRPr lang="ru-RU" sz="1600" dirty="0" smtClean="0"/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сформирована </a:t>
            </a:r>
            <a:r>
              <a:rPr lang="ru-RU" sz="1600" dirty="0"/>
              <a:t>система мониторинга готовности каждого учителя к реализации ФООП; </a:t>
            </a:r>
            <a:endParaRPr lang="ru-RU" sz="1600" dirty="0" smtClean="0"/>
          </a:p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обеспечены кадровые, финансовые, материально-технические и иные условия реализации образовательной программы начального общего образования, образовательной программы основного общего образования и образовательной программы среднего общего образования, соответствующих ФООП</a:t>
            </a:r>
          </a:p>
        </p:txBody>
      </p:sp>
    </p:spTree>
    <p:extLst>
      <p:ext uri="{BB962C8B-B14F-4D97-AF65-F5344CB8AC3E}">
        <p14:creationId xmlns:p14="http://schemas.microsoft.com/office/powerpoint/2010/main" val="2761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750" y="-29936"/>
            <a:ext cx="10159287" cy="5777289"/>
            <a:chOff x="-11113" y="-17463"/>
            <a:chExt cx="20104101" cy="114326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7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290034" y="160336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4636241" y="256160"/>
            <a:ext cx="4988242" cy="25690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lang="ru-RU" sz="1600" b="1" spc="-4" dirty="0" smtClean="0">
                <a:solidFill>
                  <a:srgbClr val="800000"/>
                </a:solidFill>
                <a:latin typeface="Calibri"/>
                <a:cs typeface="Calibri"/>
              </a:rPr>
              <a:t>Научно-методическое сопровождение</a:t>
            </a:r>
            <a:endParaRPr sz="16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0843" y="835423"/>
            <a:ext cx="6269211" cy="347317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36000">
              <a:buFont typeface="Wingdings"/>
              <a:buChar char=""/>
              <a:tabLst>
                <a:tab pos="996910" algn="l"/>
              </a:tabLst>
            </a:pP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Федеральные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рабочие</a:t>
            </a:r>
            <a:r>
              <a:rPr sz="1500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 учебным 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предметам</a:t>
            </a:r>
            <a:endParaRPr sz="1500" dirty="0">
              <a:latin typeface="Calibri"/>
              <a:cs typeface="Calibri"/>
            </a:endParaRPr>
          </a:p>
          <a:p>
            <a:pPr marL="36000">
              <a:buFont typeface="Wingdings"/>
              <a:buChar char=""/>
              <a:tabLst>
                <a:tab pos="788427" algn="l"/>
              </a:tabLst>
            </a:pP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Федеральные рабочие</a:t>
            </a:r>
            <a:r>
              <a:rPr sz="1500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1500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по внеурочной</a:t>
            </a:r>
            <a:r>
              <a:rPr sz="15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1500" dirty="0">
              <a:latin typeface="Calibri"/>
              <a:cs typeface="Calibri"/>
            </a:endParaRPr>
          </a:p>
          <a:p>
            <a:pPr marL="36000" lvl="1">
              <a:buFont typeface="Wingdings"/>
              <a:buChar char=""/>
              <a:tabLst>
                <a:tab pos="1268891" algn="l"/>
              </a:tabLst>
            </a:pPr>
            <a:r>
              <a:rPr sz="1500" b="1" spc="-17" dirty="0">
                <a:solidFill>
                  <a:srgbClr val="001F5F"/>
                </a:solidFill>
                <a:latin typeface="Calibri"/>
                <a:cs typeface="Calibri"/>
              </a:rPr>
              <a:t>Типовой</a:t>
            </a:r>
            <a:r>
              <a:rPr sz="1500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комплект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 методических документов</a:t>
            </a:r>
            <a:r>
              <a:rPr sz="1500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500" b="1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21" dirty="0">
                <a:solidFill>
                  <a:srgbClr val="001F5F"/>
                </a:solidFill>
                <a:latin typeface="Calibri"/>
                <a:cs typeface="Calibri"/>
              </a:rPr>
              <a:t>ОУ</a:t>
            </a:r>
            <a:endParaRPr sz="1500" dirty="0">
              <a:latin typeface="Calibri"/>
              <a:cs typeface="Calibri"/>
            </a:endParaRPr>
          </a:p>
          <a:p>
            <a:pPr marL="36000" lvl="2">
              <a:buFont typeface="Wingdings"/>
              <a:buChar char=""/>
              <a:tabLst>
                <a:tab pos="2503387" algn="l"/>
              </a:tabLst>
            </a:pP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Методические</a:t>
            </a:r>
            <a:r>
              <a:rPr sz="1500" b="1" spc="-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пособия</a:t>
            </a:r>
            <a:endParaRPr sz="1500" dirty="0">
              <a:latin typeface="Calibri"/>
              <a:cs typeface="Calibri"/>
            </a:endParaRPr>
          </a:p>
          <a:p>
            <a:pPr marL="36000" lvl="3">
              <a:buFont typeface="Wingdings"/>
              <a:buChar char=""/>
              <a:tabLst>
                <a:tab pos="2550481" algn="l"/>
              </a:tabLst>
            </a:pP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Интерактивные</a:t>
            </a:r>
            <a:r>
              <a:rPr sz="1500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кейсы</a:t>
            </a:r>
            <a:endParaRPr sz="1500" dirty="0">
              <a:latin typeface="Calibri"/>
              <a:cs typeface="Calibri"/>
            </a:endParaRPr>
          </a:p>
          <a:p>
            <a:pPr marL="36000">
              <a:buFont typeface="Wingdings"/>
              <a:buChar char=""/>
              <a:tabLst>
                <a:tab pos="2250456" algn="l"/>
              </a:tabLst>
            </a:pPr>
            <a:r>
              <a:rPr sz="1500" b="1" spc="-12" dirty="0">
                <a:solidFill>
                  <a:srgbClr val="001F5F"/>
                </a:solidFill>
                <a:latin typeface="Calibri"/>
                <a:cs typeface="Calibri"/>
              </a:rPr>
              <a:t>Тематический</a:t>
            </a:r>
            <a:r>
              <a:rPr sz="1500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классификатор</a:t>
            </a:r>
            <a:endParaRPr sz="1500" dirty="0">
              <a:latin typeface="Calibri"/>
              <a:cs typeface="Calibri"/>
            </a:endParaRPr>
          </a:p>
          <a:p>
            <a:pPr marL="36000">
              <a:buFont typeface="Wingdings"/>
              <a:buChar char=""/>
              <a:tabLst>
                <a:tab pos="577827" algn="l"/>
              </a:tabLst>
            </a:pPr>
            <a:r>
              <a:rPr sz="1500" b="1" spc="-8" dirty="0" err="1" smtClean="0">
                <a:solidFill>
                  <a:srgbClr val="001F5F"/>
                </a:solidFill>
                <a:latin typeface="Calibri"/>
                <a:cs typeface="Calibri"/>
              </a:rPr>
              <a:t>Конструктор</a:t>
            </a:r>
            <a:r>
              <a:rPr sz="1500" b="1" spc="-17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планов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17" dirty="0">
                <a:solidFill>
                  <a:srgbClr val="001F5F"/>
                </a:solidFill>
                <a:latin typeface="Calibri"/>
                <a:cs typeface="Calibri"/>
              </a:rPr>
              <a:t>(будет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автоматизирован</a:t>
            </a:r>
            <a:r>
              <a:rPr sz="1500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контроль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часов)</a:t>
            </a:r>
            <a:endParaRPr sz="1500" dirty="0">
              <a:latin typeface="Calibri"/>
              <a:cs typeface="Calibri"/>
            </a:endParaRPr>
          </a:p>
          <a:p>
            <a:pPr marL="36000">
              <a:buFont typeface="Wingdings"/>
              <a:buChar char=""/>
              <a:tabLst>
                <a:tab pos="375693" algn="l"/>
              </a:tabLst>
            </a:pP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Конструктор</a:t>
            </a:r>
            <a:r>
              <a:rPr sz="1500" b="1" spc="-2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рабочих</a:t>
            </a:r>
            <a:r>
              <a:rPr sz="15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r>
              <a:rPr sz="1500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учебным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предметам</a:t>
            </a:r>
            <a:r>
              <a:rPr sz="1500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500" b="1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год,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уровень</a:t>
            </a:r>
            <a:endParaRPr sz="1500" dirty="0">
              <a:latin typeface="Calibri"/>
              <a:cs typeface="Calibri"/>
            </a:endParaRPr>
          </a:p>
          <a:p>
            <a:pPr marL="36000"/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(доработка</a:t>
            </a:r>
            <a:r>
              <a:rPr sz="1500" b="1" spc="-1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выгрузки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поурочного планирования</a:t>
            </a:r>
            <a:r>
              <a:rPr sz="1500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500" b="1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электронный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журнал)</a:t>
            </a:r>
            <a:endParaRPr sz="1500" dirty="0">
              <a:latin typeface="Calibri"/>
              <a:cs typeface="Calibri"/>
            </a:endParaRPr>
          </a:p>
          <a:p>
            <a:pPr marL="36000" marR="4233">
              <a:buFont typeface="Wingdings"/>
              <a:buChar char=""/>
              <a:tabLst>
                <a:tab pos="304788" algn="l"/>
              </a:tabLst>
            </a:pP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Методические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пособия, рекомендации по интеграции учебного </a:t>
            </a:r>
            <a:r>
              <a:rPr sz="1500" b="1" spc="-12" dirty="0">
                <a:solidFill>
                  <a:srgbClr val="001F5F"/>
                </a:solidFill>
                <a:latin typeface="Calibri"/>
                <a:cs typeface="Calibri"/>
              </a:rPr>
              <a:t>содержания </a:t>
            </a:r>
            <a:r>
              <a:rPr sz="1500" b="1" spc="-3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урочной</a:t>
            </a:r>
            <a:r>
              <a:rPr sz="1500" b="1" spc="-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1500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 системой</a:t>
            </a:r>
            <a:r>
              <a:rPr sz="1500" b="1" spc="-3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дополнительного</a:t>
            </a:r>
            <a:r>
              <a:rPr sz="15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1500" dirty="0">
              <a:latin typeface="Calibri"/>
              <a:cs typeface="Calibri"/>
            </a:endParaRPr>
          </a:p>
          <a:p>
            <a:pPr marL="36000" lvl="1">
              <a:buFont typeface="Wingdings"/>
              <a:buChar char=""/>
              <a:tabLst>
                <a:tab pos="1412289" algn="l"/>
              </a:tabLst>
            </a:pP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Методические</a:t>
            </a:r>
            <a:r>
              <a:rPr sz="1500" b="1" spc="-4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семинары,</a:t>
            </a:r>
            <a:r>
              <a:rPr sz="1500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вебинары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500" b="1" spc="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учителей</a:t>
            </a:r>
            <a:endParaRPr sz="1500" dirty="0">
              <a:latin typeface="Calibri"/>
              <a:cs typeface="Calibri"/>
            </a:endParaRPr>
          </a:p>
          <a:p>
            <a:pPr marL="36000">
              <a:buFont typeface="Wingdings"/>
              <a:buChar char=""/>
              <a:tabLst>
                <a:tab pos="1317043" algn="l"/>
              </a:tabLst>
            </a:pP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Можно</a:t>
            </a:r>
            <a:r>
              <a:rPr sz="1500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получить</a:t>
            </a:r>
            <a:r>
              <a:rPr sz="1500" b="1" spc="-1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Calibri"/>
                <a:cs typeface="Calibri"/>
              </a:rPr>
              <a:t>индивидуальную</a:t>
            </a:r>
            <a:r>
              <a:rPr sz="1500" b="1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12" dirty="0">
                <a:solidFill>
                  <a:srgbClr val="001F5F"/>
                </a:solidFill>
                <a:latin typeface="Calibri"/>
                <a:cs typeface="Calibri"/>
              </a:rPr>
              <a:t>консультацию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61" y="4907546"/>
            <a:ext cx="5161279" cy="476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666" t="12963" r="36667" b="23333"/>
          <a:stretch/>
        </p:blipFill>
        <p:spPr>
          <a:xfrm>
            <a:off x="122205" y="231667"/>
            <a:ext cx="3062177" cy="411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8211" y="4480270"/>
            <a:ext cx="14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583"/>
            <a:r>
              <a:rPr lang="en-US" sz="1400" u="heavy" spc="-8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8"/>
              </a:rPr>
              <a:t>https://edsoo.ru/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324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7"/>
            <a:ext cx="10160000" cy="571905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0" y="92687"/>
            <a:ext cx="7463747" cy="1917706"/>
          </a:xfrm>
          <a:prstGeom prst="rect">
            <a:avLst/>
          </a:prstGeom>
        </p:spPr>
        <p:txBody>
          <a:bodyPr vert="horz" wrap="square" lIns="0" tIns="69321" rIns="0" bIns="0" rtlCol="0">
            <a:spAutoFit/>
          </a:bodyPr>
          <a:lstStyle/>
          <a:p>
            <a:pPr marL="10583" marR="4233">
              <a:lnSpc>
                <a:spcPts val="3600"/>
              </a:lnSpc>
              <a:spcBef>
                <a:spcPts val="546"/>
              </a:spcBef>
            </a:pPr>
            <a:r>
              <a:rPr sz="2800" b="1" spc="4" dirty="0">
                <a:solidFill>
                  <a:srgbClr val="0000FF"/>
                </a:solidFill>
                <a:latin typeface="Calibri Light"/>
                <a:cs typeface="Calibri Light"/>
              </a:rPr>
              <a:t>О </a:t>
            </a:r>
            <a:r>
              <a:rPr sz="2800" b="1" spc="-21" dirty="0">
                <a:solidFill>
                  <a:srgbClr val="0000FF"/>
                </a:solidFill>
                <a:latin typeface="Calibri Light"/>
                <a:cs typeface="Calibri Light"/>
              </a:rPr>
              <a:t>введении </a:t>
            </a:r>
            <a:r>
              <a:rPr sz="2800" b="1" spc="-29" dirty="0">
                <a:solidFill>
                  <a:srgbClr val="0000FF"/>
                </a:solidFill>
                <a:latin typeface="Calibri Light"/>
                <a:cs typeface="Calibri Light"/>
              </a:rPr>
              <a:t>федеральных </a:t>
            </a:r>
            <a:r>
              <a:rPr sz="2800" b="1" spc="-25" dirty="0">
                <a:solidFill>
                  <a:srgbClr val="0000FF"/>
                </a:solidFill>
                <a:latin typeface="Calibri Light"/>
                <a:cs typeface="Calibri Light"/>
              </a:rPr>
              <a:t>основных </a:t>
            </a:r>
            <a:r>
              <a:rPr sz="2800" b="1" spc="-21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800" b="1" spc="-29" dirty="0">
                <a:solidFill>
                  <a:srgbClr val="0000FF"/>
                </a:solidFill>
                <a:latin typeface="Calibri Light"/>
                <a:cs typeface="Calibri Light"/>
              </a:rPr>
              <a:t>общеобразовательных программ, утвержденных </a:t>
            </a:r>
            <a:r>
              <a:rPr sz="2800" b="1" spc="-25" dirty="0">
                <a:solidFill>
                  <a:srgbClr val="0000FF"/>
                </a:solidFill>
                <a:latin typeface="Calibri Light"/>
                <a:cs typeface="Calibri Light"/>
              </a:rPr>
              <a:t> приказами</a:t>
            </a:r>
            <a:r>
              <a:rPr sz="2800" b="1" spc="-100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800" b="1" spc="-29" dirty="0">
                <a:solidFill>
                  <a:srgbClr val="0000FF"/>
                </a:solidFill>
                <a:latin typeface="Calibri Light"/>
                <a:cs typeface="Calibri Light"/>
              </a:rPr>
              <a:t>Министерства</a:t>
            </a:r>
            <a:r>
              <a:rPr sz="2800" b="1" spc="-100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800" b="1" spc="-29" dirty="0" err="1">
                <a:solidFill>
                  <a:srgbClr val="0000FF"/>
                </a:solidFill>
                <a:latin typeface="Calibri Light"/>
                <a:cs typeface="Calibri Light"/>
              </a:rPr>
              <a:t>просвещения</a:t>
            </a:r>
            <a:r>
              <a:rPr sz="2800" b="1" spc="-83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lang="ru-RU" sz="2800" b="1" spc="-83" dirty="0" smtClean="0">
                <a:solidFill>
                  <a:srgbClr val="0000FF"/>
                </a:solidFill>
                <a:latin typeface="Calibri Light"/>
                <a:cs typeface="Calibri Light"/>
              </a:rPr>
              <a:t/>
            </a:r>
            <a:br>
              <a:rPr lang="ru-RU" sz="2800" b="1" spc="-83" dirty="0" smtClean="0">
                <a:solidFill>
                  <a:srgbClr val="0000FF"/>
                </a:solidFill>
                <a:latin typeface="Calibri Light"/>
                <a:cs typeface="Calibri Light"/>
              </a:rPr>
            </a:br>
            <a:r>
              <a:rPr sz="2800" b="1" spc="-25" dirty="0" err="1" smtClean="0">
                <a:solidFill>
                  <a:srgbClr val="0000FF"/>
                </a:solidFill>
                <a:latin typeface="Calibri Light"/>
                <a:cs typeface="Calibri Light"/>
              </a:rPr>
              <a:t>Российской</a:t>
            </a:r>
            <a:r>
              <a:rPr lang="ru-RU" sz="2800" b="1" spc="-25" dirty="0" smtClean="0">
                <a:solidFill>
                  <a:srgbClr val="0000FF"/>
                </a:solidFill>
                <a:latin typeface="Calibri Light"/>
                <a:cs typeface="Calibri Light"/>
              </a:rPr>
              <a:t> Федерации</a:t>
            </a:r>
            <a:endParaRPr sz="2800" b="1" dirty="0">
              <a:solidFill>
                <a:srgbClr val="0000FF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396" y="1920534"/>
            <a:ext cx="7771342" cy="3356153"/>
          </a:xfrm>
          <a:prstGeom prst="rect">
            <a:avLst/>
          </a:prstGeom>
        </p:spPr>
        <p:txBody>
          <a:bodyPr vert="horz" wrap="square" lIns="0" tIns="186795" rIns="0" bIns="0" rtlCol="0">
            <a:spAutoFit/>
          </a:bodyPr>
          <a:lstStyle/>
          <a:p>
            <a:pPr marL="755620" indent="-302671">
              <a:lnSpc>
                <a:spcPts val="2658"/>
              </a:lnSpc>
              <a:spcBef>
                <a:spcPts val="975"/>
              </a:spcBef>
              <a:buFont typeface="Wingdings"/>
              <a:buChar char=""/>
              <a:tabLst>
                <a:tab pos="756149" algn="l"/>
              </a:tabLst>
            </a:pPr>
            <a:r>
              <a:rPr sz="2333" spc="-8" dirty="0" err="1" smtClean="0">
                <a:latin typeface="Calibri"/>
                <a:cs typeface="Calibri"/>
              </a:rPr>
              <a:t>от</a:t>
            </a:r>
            <a:r>
              <a:rPr sz="2333" spc="-21" dirty="0" smtClean="0">
                <a:latin typeface="Calibri"/>
                <a:cs typeface="Calibri"/>
              </a:rPr>
              <a:t> </a:t>
            </a:r>
            <a:r>
              <a:rPr sz="2333" dirty="0">
                <a:latin typeface="Calibri"/>
                <a:cs typeface="Calibri"/>
              </a:rPr>
              <a:t>16</a:t>
            </a:r>
            <a:r>
              <a:rPr sz="2333" spc="17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ноября</a:t>
            </a:r>
            <a:r>
              <a:rPr sz="2333" spc="-21" dirty="0">
                <a:latin typeface="Calibri"/>
                <a:cs typeface="Calibri"/>
              </a:rPr>
              <a:t> </a:t>
            </a:r>
            <a:r>
              <a:rPr sz="2333" dirty="0">
                <a:latin typeface="Calibri"/>
                <a:cs typeface="Calibri"/>
              </a:rPr>
              <a:t>2022</a:t>
            </a:r>
            <a:r>
              <a:rPr sz="2333" spc="12" dirty="0">
                <a:latin typeface="Calibri"/>
                <a:cs typeface="Calibri"/>
              </a:rPr>
              <a:t> </a:t>
            </a:r>
            <a:r>
              <a:rPr sz="2333" spc="-58" dirty="0">
                <a:latin typeface="Calibri"/>
                <a:cs typeface="Calibri"/>
              </a:rPr>
              <a:t>г.</a:t>
            </a:r>
            <a:r>
              <a:rPr sz="2333" spc="-4" dirty="0">
                <a:latin typeface="Calibri"/>
                <a:cs typeface="Calibri"/>
              </a:rPr>
              <a:t> </a:t>
            </a:r>
            <a:r>
              <a:rPr sz="2333" spc="4" dirty="0">
                <a:latin typeface="Calibri"/>
                <a:cs typeface="Calibri"/>
              </a:rPr>
              <a:t>№</a:t>
            </a:r>
            <a:r>
              <a:rPr sz="2333" spc="8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992 </a:t>
            </a:r>
            <a:r>
              <a:rPr sz="2333" dirty="0">
                <a:latin typeface="Calibri"/>
                <a:cs typeface="Calibri"/>
              </a:rPr>
              <a:t>«Об </a:t>
            </a:r>
            <a:r>
              <a:rPr sz="2333" spc="-4" dirty="0">
                <a:latin typeface="Calibri"/>
                <a:cs typeface="Calibri"/>
              </a:rPr>
              <a:t>утверждении</a:t>
            </a:r>
            <a:endParaRPr sz="2333" dirty="0">
              <a:latin typeface="Calibri"/>
              <a:cs typeface="Calibri"/>
            </a:endParaRPr>
          </a:p>
          <a:p>
            <a:pPr marL="755620" marR="4233">
              <a:lnSpc>
                <a:spcPts val="2525"/>
              </a:lnSpc>
              <a:spcBef>
                <a:spcPts val="170"/>
              </a:spcBef>
            </a:pPr>
            <a:r>
              <a:rPr sz="2333" spc="-8" dirty="0">
                <a:latin typeface="Calibri"/>
                <a:cs typeface="Calibri"/>
              </a:rPr>
              <a:t>федеральной</a:t>
            </a:r>
            <a:r>
              <a:rPr sz="2333" spc="-37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образовательной</a:t>
            </a:r>
            <a:r>
              <a:rPr sz="2333" spc="-71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программы</a:t>
            </a:r>
            <a:r>
              <a:rPr sz="2333" spc="-8" dirty="0">
                <a:latin typeface="Calibri"/>
                <a:cs typeface="Calibri"/>
              </a:rPr>
              <a:t> </a:t>
            </a:r>
            <a:r>
              <a:rPr sz="2333" dirty="0">
                <a:latin typeface="Calibri"/>
                <a:cs typeface="Calibri"/>
              </a:rPr>
              <a:t>начального </a:t>
            </a:r>
            <a:r>
              <a:rPr sz="2333" spc="-512" dirty="0">
                <a:latin typeface="Calibri"/>
                <a:cs typeface="Calibri"/>
              </a:rPr>
              <a:t> </a:t>
            </a:r>
            <a:r>
              <a:rPr sz="2333" spc="-8" dirty="0">
                <a:latin typeface="Calibri"/>
                <a:cs typeface="Calibri"/>
              </a:rPr>
              <a:t>общего</a:t>
            </a:r>
            <a:r>
              <a:rPr sz="2333" spc="-50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образования»,</a:t>
            </a:r>
            <a:endParaRPr sz="2333" dirty="0">
              <a:latin typeface="Calibri"/>
              <a:cs typeface="Calibri"/>
            </a:endParaRPr>
          </a:p>
          <a:p>
            <a:pPr marL="755620" indent="-302671">
              <a:lnSpc>
                <a:spcPts val="2658"/>
              </a:lnSpc>
              <a:spcBef>
                <a:spcPts val="521"/>
              </a:spcBef>
              <a:buFont typeface="Wingdings"/>
              <a:buChar char=""/>
              <a:tabLst>
                <a:tab pos="756149" algn="l"/>
              </a:tabLst>
            </a:pPr>
            <a:r>
              <a:rPr sz="2333" spc="-8" dirty="0">
                <a:latin typeface="Calibri"/>
                <a:cs typeface="Calibri"/>
              </a:rPr>
              <a:t>от</a:t>
            </a:r>
            <a:r>
              <a:rPr sz="2333" spc="-21" dirty="0">
                <a:latin typeface="Calibri"/>
                <a:cs typeface="Calibri"/>
              </a:rPr>
              <a:t> </a:t>
            </a:r>
            <a:r>
              <a:rPr sz="2333" dirty="0">
                <a:latin typeface="Calibri"/>
                <a:cs typeface="Calibri"/>
              </a:rPr>
              <a:t>16</a:t>
            </a:r>
            <a:r>
              <a:rPr sz="2333" spc="17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ноября</a:t>
            </a:r>
            <a:r>
              <a:rPr sz="2333" spc="-21" dirty="0">
                <a:latin typeface="Calibri"/>
                <a:cs typeface="Calibri"/>
              </a:rPr>
              <a:t> </a:t>
            </a:r>
            <a:r>
              <a:rPr sz="2333" dirty="0">
                <a:latin typeface="Calibri"/>
                <a:cs typeface="Calibri"/>
              </a:rPr>
              <a:t>2022</a:t>
            </a:r>
            <a:r>
              <a:rPr sz="2333" spc="12" dirty="0">
                <a:latin typeface="Calibri"/>
                <a:cs typeface="Calibri"/>
              </a:rPr>
              <a:t> </a:t>
            </a:r>
            <a:r>
              <a:rPr sz="2333" spc="-58" dirty="0">
                <a:latin typeface="Calibri"/>
                <a:cs typeface="Calibri"/>
              </a:rPr>
              <a:t>г.</a:t>
            </a:r>
            <a:r>
              <a:rPr sz="2333" spc="-4" dirty="0">
                <a:latin typeface="Calibri"/>
                <a:cs typeface="Calibri"/>
              </a:rPr>
              <a:t> </a:t>
            </a:r>
            <a:r>
              <a:rPr sz="2333" spc="4" dirty="0">
                <a:latin typeface="Calibri"/>
                <a:cs typeface="Calibri"/>
              </a:rPr>
              <a:t>№</a:t>
            </a:r>
            <a:r>
              <a:rPr sz="2333" spc="8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993 </a:t>
            </a:r>
            <a:r>
              <a:rPr sz="2333" dirty="0">
                <a:latin typeface="Calibri"/>
                <a:cs typeface="Calibri"/>
              </a:rPr>
              <a:t>«Об </a:t>
            </a:r>
            <a:r>
              <a:rPr sz="2333" spc="-4" dirty="0">
                <a:latin typeface="Calibri"/>
                <a:cs typeface="Calibri"/>
              </a:rPr>
              <a:t>утверждении</a:t>
            </a:r>
            <a:endParaRPr sz="2333" dirty="0">
              <a:latin typeface="Calibri"/>
              <a:cs typeface="Calibri"/>
            </a:endParaRPr>
          </a:p>
          <a:p>
            <a:pPr marL="755620" marR="135990">
              <a:lnSpc>
                <a:spcPts val="2525"/>
              </a:lnSpc>
              <a:spcBef>
                <a:spcPts val="175"/>
              </a:spcBef>
            </a:pPr>
            <a:r>
              <a:rPr sz="2333" spc="-8" dirty="0">
                <a:latin typeface="Calibri"/>
                <a:cs typeface="Calibri"/>
              </a:rPr>
              <a:t>федеральной</a:t>
            </a:r>
            <a:r>
              <a:rPr sz="2333" spc="-37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образовательной</a:t>
            </a:r>
            <a:r>
              <a:rPr sz="2333" spc="-71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программы</a:t>
            </a:r>
            <a:r>
              <a:rPr sz="2333" spc="-8" dirty="0">
                <a:latin typeface="Calibri"/>
                <a:cs typeface="Calibri"/>
              </a:rPr>
              <a:t> </a:t>
            </a:r>
            <a:r>
              <a:rPr sz="2333" dirty="0">
                <a:latin typeface="Calibri"/>
                <a:cs typeface="Calibri"/>
              </a:rPr>
              <a:t>основного </a:t>
            </a:r>
            <a:r>
              <a:rPr sz="2333" spc="-512" dirty="0">
                <a:latin typeface="Calibri"/>
                <a:cs typeface="Calibri"/>
              </a:rPr>
              <a:t> </a:t>
            </a:r>
            <a:r>
              <a:rPr sz="2333" spc="-8" dirty="0">
                <a:latin typeface="Calibri"/>
                <a:cs typeface="Calibri"/>
              </a:rPr>
              <a:t>общего</a:t>
            </a:r>
            <a:r>
              <a:rPr sz="2333" spc="-50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образования»,</a:t>
            </a:r>
            <a:endParaRPr sz="2333" dirty="0">
              <a:latin typeface="Calibri"/>
              <a:cs typeface="Calibri"/>
            </a:endParaRPr>
          </a:p>
          <a:p>
            <a:pPr marL="755620" indent="-302671">
              <a:lnSpc>
                <a:spcPts val="2662"/>
              </a:lnSpc>
              <a:spcBef>
                <a:spcPts val="517"/>
              </a:spcBef>
              <a:buFont typeface="Wingdings"/>
              <a:buChar char=""/>
              <a:tabLst>
                <a:tab pos="756149" algn="l"/>
              </a:tabLst>
            </a:pPr>
            <a:r>
              <a:rPr sz="2333" spc="-8" dirty="0">
                <a:latin typeface="Calibri"/>
                <a:cs typeface="Calibri"/>
              </a:rPr>
              <a:t>от</a:t>
            </a:r>
            <a:r>
              <a:rPr sz="2333" spc="-21" dirty="0">
                <a:latin typeface="Calibri"/>
                <a:cs typeface="Calibri"/>
              </a:rPr>
              <a:t> </a:t>
            </a:r>
            <a:r>
              <a:rPr sz="2333" dirty="0">
                <a:latin typeface="Calibri"/>
                <a:cs typeface="Calibri"/>
              </a:rPr>
              <a:t>23</a:t>
            </a:r>
            <a:r>
              <a:rPr sz="2333" spc="21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ноября</a:t>
            </a:r>
            <a:r>
              <a:rPr sz="2333" spc="-21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2022</a:t>
            </a:r>
            <a:r>
              <a:rPr sz="2333" spc="21" dirty="0">
                <a:latin typeface="Calibri"/>
                <a:cs typeface="Calibri"/>
              </a:rPr>
              <a:t> </a:t>
            </a:r>
            <a:r>
              <a:rPr sz="2333" spc="-54" dirty="0">
                <a:latin typeface="Calibri"/>
                <a:cs typeface="Calibri"/>
              </a:rPr>
              <a:t>г.</a:t>
            </a:r>
            <a:r>
              <a:rPr sz="2333" spc="-4" dirty="0">
                <a:latin typeface="Calibri"/>
                <a:cs typeface="Calibri"/>
              </a:rPr>
              <a:t> </a:t>
            </a:r>
            <a:r>
              <a:rPr sz="2333" spc="8" dirty="0">
                <a:latin typeface="Calibri"/>
                <a:cs typeface="Calibri"/>
              </a:rPr>
              <a:t>№ </a:t>
            </a:r>
            <a:r>
              <a:rPr sz="2333" spc="-4" dirty="0">
                <a:latin typeface="Calibri"/>
                <a:cs typeface="Calibri"/>
              </a:rPr>
              <a:t>1014</a:t>
            </a:r>
            <a:r>
              <a:rPr sz="2333" spc="21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«Об</a:t>
            </a:r>
            <a:r>
              <a:rPr sz="2333" spc="-17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утверждении</a:t>
            </a:r>
            <a:endParaRPr sz="2333" dirty="0">
              <a:latin typeface="Calibri"/>
              <a:cs typeface="Calibri"/>
            </a:endParaRPr>
          </a:p>
          <a:p>
            <a:pPr marL="755620" marR="301084">
              <a:lnSpc>
                <a:spcPts val="2525"/>
              </a:lnSpc>
              <a:spcBef>
                <a:spcPts val="175"/>
              </a:spcBef>
            </a:pPr>
            <a:r>
              <a:rPr sz="2333" spc="-8" dirty="0">
                <a:latin typeface="Calibri"/>
                <a:cs typeface="Calibri"/>
              </a:rPr>
              <a:t>федеральной образовательной </a:t>
            </a:r>
            <a:r>
              <a:rPr sz="2333" dirty="0">
                <a:latin typeface="Calibri"/>
                <a:cs typeface="Calibri"/>
              </a:rPr>
              <a:t>программы </a:t>
            </a:r>
            <a:r>
              <a:rPr sz="2333" spc="-12" dirty="0">
                <a:latin typeface="Calibri"/>
                <a:cs typeface="Calibri"/>
              </a:rPr>
              <a:t>среднего </a:t>
            </a:r>
            <a:r>
              <a:rPr sz="2333" spc="-517" dirty="0">
                <a:latin typeface="Calibri"/>
                <a:cs typeface="Calibri"/>
              </a:rPr>
              <a:t> </a:t>
            </a:r>
            <a:r>
              <a:rPr sz="2333" spc="-8" dirty="0">
                <a:latin typeface="Calibri"/>
                <a:cs typeface="Calibri"/>
              </a:rPr>
              <a:t>общего</a:t>
            </a:r>
            <a:r>
              <a:rPr sz="2333" spc="-50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образования»</a:t>
            </a:r>
            <a:endParaRPr sz="2333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8138" y="2334323"/>
            <a:ext cx="814917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500" b="1" spc="-4" dirty="0">
                <a:solidFill>
                  <a:srgbClr val="0000CC"/>
                </a:solidFill>
                <a:latin typeface="Calibri"/>
                <a:cs typeface="Calibri"/>
              </a:rPr>
              <a:t>ФОП</a:t>
            </a:r>
            <a:r>
              <a:rPr sz="1500" b="1" spc="-46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00CC"/>
                </a:solidFill>
                <a:latin typeface="Calibri"/>
                <a:cs typeface="Calibri"/>
              </a:rPr>
              <a:t>НОО</a:t>
            </a:r>
            <a:endParaRPr sz="1500" b="1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8139" y="3477852"/>
            <a:ext cx="822854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500" b="1" spc="-4" dirty="0">
                <a:solidFill>
                  <a:srgbClr val="0000CC"/>
                </a:solidFill>
                <a:latin typeface="Calibri"/>
                <a:cs typeface="Calibri"/>
              </a:rPr>
              <a:t>ФОП</a:t>
            </a:r>
            <a:r>
              <a:rPr sz="1500" b="1" spc="-46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00CC"/>
                </a:solidFill>
                <a:latin typeface="Calibri"/>
                <a:cs typeface="Calibri"/>
              </a:rPr>
              <a:t>ООО</a:t>
            </a:r>
            <a:endParaRPr sz="15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8139" y="4621360"/>
            <a:ext cx="797453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500" b="1" spc="-4" dirty="0">
                <a:solidFill>
                  <a:srgbClr val="0000CC"/>
                </a:solidFill>
                <a:latin typeface="Calibri"/>
                <a:cs typeface="Calibri"/>
              </a:rPr>
              <a:t>ФОП</a:t>
            </a:r>
            <a:r>
              <a:rPr sz="1500" b="1" spc="-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00CC"/>
                </a:solidFill>
                <a:latin typeface="Calibri"/>
                <a:cs typeface="Calibri"/>
              </a:rPr>
              <a:t>СОО</a:t>
            </a:r>
            <a:endParaRPr sz="15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36559" y="1770379"/>
            <a:ext cx="7938" cy="3402542"/>
          </a:xfrm>
          <a:custGeom>
            <a:avLst/>
            <a:gdLst/>
            <a:ahLst/>
            <a:cxnLst/>
            <a:rect l="l" t="t" r="r" b="b"/>
            <a:pathLst>
              <a:path w="9525" h="4083050">
                <a:moveTo>
                  <a:pt x="0" y="0"/>
                </a:moveTo>
                <a:lnTo>
                  <a:pt x="9271" y="4082465"/>
                </a:lnTo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8" name="object 8"/>
          <p:cNvSpPr txBox="1"/>
          <p:nvPr/>
        </p:nvSpPr>
        <p:spPr>
          <a:xfrm>
            <a:off x="9292589" y="5388949"/>
            <a:ext cx="12805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49">
              <a:lnSpc>
                <a:spcPts val="1033"/>
              </a:lnSpc>
            </a:pPr>
            <a:fld id="{81D60167-4931-47E6-BA6A-407CBD079E47}" type="slidenum">
              <a:rPr sz="1000" dirty="0">
                <a:solidFill>
                  <a:srgbClr val="888888"/>
                </a:solidFill>
                <a:latin typeface="Calibri"/>
                <a:cs typeface="Calibri"/>
              </a:rPr>
              <a:pPr marL="31749">
                <a:lnSpc>
                  <a:spcPts val="1033"/>
                </a:lnSpc>
              </a:pPr>
              <a:t>3</a:t>
            </a:fld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02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2" y="-1699"/>
            <a:ext cx="10159287" cy="5777289"/>
            <a:chOff x="-11113" y="-17463"/>
            <a:chExt cx="20104101" cy="1143261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11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290034" y="160336"/>
              <a:ext cx="2520244" cy="1447801"/>
            </a:xfrm>
            <a:prstGeom prst="rect">
              <a:avLst/>
            </a:prstGeom>
          </p:spPr>
        </p:pic>
      </p:grpSp>
      <p:grpSp>
        <p:nvGrpSpPr>
          <p:cNvPr id="2" name="object 2"/>
          <p:cNvGrpSpPr/>
          <p:nvPr/>
        </p:nvGrpSpPr>
        <p:grpSpPr>
          <a:xfrm>
            <a:off x="0" y="0"/>
            <a:ext cx="6688138" cy="5715000"/>
            <a:chOff x="0" y="0"/>
            <a:chExt cx="8025765" cy="685800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016240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20812" y="1520"/>
              <a:ext cx="0" cy="6856730"/>
            </a:xfrm>
            <a:custGeom>
              <a:avLst/>
              <a:gdLst/>
              <a:ahLst/>
              <a:cxnLst/>
              <a:rect l="l" t="t" r="r" b="b"/>
              <a:pathLst>
                <a:path h="6856730">
                  <a:moveTo>
                    <a:pt x="0" y="685647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844"/>
            </a:p>
          </p:txBody>
        </p:sp>
        <p:sp>
          <p:nvSpPr>
            <p:cNvPr id="5" name="object 5"/>
            <p:cNvSpPr/>
            <p:nvPr/>
          </p:nvSpPr>
          <p:spPr>
            <a:xfrm>
              <a:off x="7510271" y="2743200"/>
              <a:ext cx="506095" cy="719455"/>
            </a:xfrm>
            <a:custGeom>
              <a:avLst/>
              <a:gdLst/>
              <a:ahLst/>
              <a:cxnLst/>
              <a:rect l="l" t="t" r="r" b="b"/>
              <a:pathLst>
                <a:path w="506095" h="719454">
                  <a:moveTo>
                    <a:pt x="252983" y="0"/>
                  </a:moveTo>
                  <a:lnTo>
                    <a:pt x="0" y="359663"/>
                  </a:lnTo>
                  <a:lnTo>
                    <a:pt x="252983" y="719327"/>
                  </a:lnTo>
                  <a:lnTo>
                    <a:pt x="252983" y="539496"/>
                  </a:lnTo>
                  <a:lnTo>
                    <a:pt x="505968" y="539496"/>
                  </a:lnTo>
                  <a:lnTo>
                    <a:pt x="505968" y="179832"/>
                  </a:lnTo>
                  <a:lnTo>
                    <a:pt x="252983" y="179832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 sz="844"/>
            </a:p>
          </p:txBody>
        </p:sp>
        <p:sp>
          <p:nvSpPr>
            <p:cNvPr id="6" name="object 6"/>
            <p:cNvSpPr/>
            <p:nvPr/>
          </p:nvSpPr>
          <p:spPr>
            <a:xfrm>
              <a:off x="7510271" y="2743200"/>
              <a:ext cx="506095" cy="719455"/>
            </a:xfrm>
            <a:custGeom>
              <a:avLst/>
              <a:gdLst/>
              <a:ahLst/>
              <a:cxnLst/>
              <a:rect l="l" t="t" r="r" b="b"/>
              <a:pathLst>
                <a:path w="506095" h="719454">
                  <a:moveTo>
                    <a:pt x="0" y="359663"/>
                  </a:moveTo>
                  <a:lnTo>
                    <a:pt x="252983" y="0"/>
                  </a:lnTo>
                  <a:lnTo>
                    <a:pt x="252983" y="179832"/>
                  </a:lnTo>
                  <a:lnTo>
                    <a:pt x="505968" y="179832"/>
                  </a:lnTo>
                  <a:lnTo>
                    <a:pt x="505968" y="539496"/>
                  </a:lnTo>
                  <a:lnTo>
                    <a:pt x="252983" y="539496"/>
                  </a:lnTo>
                  <a:lnTo>
                    <a:pt x="252983" y="719327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 sz="844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76414" y="768667"/>
            <a:ext cx="3154363" cy="396031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3" marR="232295" algn="just">
              <a:spcBef>
                <a:spcPts val="87"/>
              </a:spcBef>
            </a:pPr>
            <a:r>
              <a:rPr sz="2333" b="1" spc="-4" dirty="0">
                <a:solidFill>
                  <a:srgbClr val="FF0000"/>
                </a:solidFill>
                <a:latin typeface="Calibri"/>
                <a:cs typeface="Calibri"/>
              </a:rPr>
              <a:t>!!! </a:t>
            </a:r>
            <a:r>
              <a:rPr sz="2333" dirty="0">
                <a:latin typeface="Calibri"/>
                <a:cs typeface="Calibri"/>
              </a:rPr>
              <a:t>В </a:t>
            </a:r>
            <a:r>
              <a:rPr sz="2333" spc="-8" dirty="0">
                <a:latin typeface="Calibri"/>
                <a:cs typeface="Calibri"/>
              </a:rPr>
              <a:t>соответствии </a:t>
            </a:r>
            <a:r>
              <a:rPr sz="2333" dirty="0">
                <a:latin typeface="Calibri"/>
                <a:cs typeface="Calibri"/>
              </a:rPr>
              <a:t>с </a:t>
            </a:r>
            <a:r>
              <a:rPr sz="2333" spc="4" dirty="0">
                <a:latin typeface="Calibri"/>
                <a:cs typeface="Calibri"/>
              </a:rPr>
              <a:t>п.4 </a:t>
            </a:r>
            <a:r>
              <a:rPr sz="2333" spc="-517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статьи </a:t>
            </a:r>
            <a:r>
              <a:rPr sz="2333" spc="4" dirty="0">
                <a:latin typeface="Calibri"/>
                <a:cs typeface="Calibri"/>
              </a:rPr>
              <a:t>3 </a:t>
            </a:r>
            <a:r>
              <a:rPr sz="2333" spc="-8" dirty="0">
                <a:latin typeface="Calibri"/>
                <a:cs typeface="Calibri"/>
              </a:rPr>
              <a:t>Федерального </a:t>
            </a:r>
            <a:r>
              <a:rPr sz="2333" spc="-517" dirty="0">
                <a:latin typeface="Calibri"/>
                <a:cs typeface="Calibri"/>
              </a:rPr>
              <a:t> </a:t>
            </a:r>
            <a:r>
              <a:rPr sz="2333" spc="-8" dirty="0">
                <a:latin typeface="Calibri"/>
                <a:cs typeface="Calibri"/>
              </a:rPr>
              <a:t>закона</a:t>
            </a:r>
            <a:r>
              <a:rPr sz="2333" spc="-17" dirty="0">
                <a:latin typeface="Calibri"/>
                <a:cs typeface="Calibri"/>
              </a:rPr>
              <a:t> </a:t>
            </a:r>
            <a:r>
              <a:rPr sz="2333" spc="4" dirty="0">
                <a:latin typeface="Calibri"/>
                <a:cs typeface="Calibri"/>
              </a:rPr>
              <a:t>№</a:t>
            </a:r>
            <a:r>
              <a:rPr sz="2333" spc="-4" dirty="0">
                <a:latin typeface="Calibri"/>
                <a:cs typeface="Calibri"/>
              </a:rPr>
              <a:t> 371-ФЗ:</a:t>
            </a:r>
            <a:endParaRPr sz="2333" dirty="0">
              <a:latin typeface="Calibri"/>
              <a:cs typeface="Calibri"/>
            </a:endParaRPr>
          </a:p>
          <a:p>
            <a:pPr marL="10583" algn="just">
              <a:spcBef>
                <a:spcPts val="4"/>
              </a:spcBef>
            </a:pPr>
            <a:r>
              <a:rPr sz="2333" spc="-4" dirty="0">
                <a:latin typeface="Calibri"/>
                <a:cs typeface="Calibri"/>
              </a:rPr>
              <a:t>ООП</a:t>
            </a:r>
            <a:r>
              <a:rPr sz="2333" spc="-37" dirty="0">
                <a:latin typeface="Calibri"/>
                <a:cs typeface="Calibri"/>
              </a:rPr>
              <a:t> </a:t>
            </a:r>
            <a:r>
              <a:rPr sz="2333" spc="-8" dirty="0">
                <a:latin typeface="Calibri"/>
                <a:cs typeface="Calibri"/>
              </a:rPr>
              <a:t>всех</a:t>
            </a:r>
            <a:endParaRPr sz="2333" dirty="0">
              <a:latin typeface="Calibri"/>
              <a:cs typeface="Calibri"/>
            </a:endParaRPr>
          </a:p>
          <a:p>
            <a:pPr marL="10583" marR="4233"/>
            <a:r>
              <a:rPr sz="2333" spc="-4" dirty="0">
                <a:latin typeface="Calibri"/>
                <a:cs typeface="Calibri"/>
              </a:rPr>
              <a:t>общеобразовательных </a:t>
            </a:r>
            <a:r>
              <a:rPr sz="2333" dirty="0">
                <a:latin typeface="Calibri"/>
                <a:cs typeface="Calibri"/>
              </a:rPr>
              <a:t> </a:t>
            </a:r>
            <a:r>
              <a:rPr sz="2333" spc="-4" dirty="0">
                <a:latin typeface="Calibri"/>
                <a:cs typeface="Calibri"/>
              </a:rPr>
              <a:t>организаций </a:t>
            </a:r>
            <a:r>
              <a:rPr sz="2333" spc="-17" dirty="0">
                <a:latin typeface="Calibri"/>
                <a:cs typeface="Calibri"/>
              </a:rPr>
              <a:t>Российской </a:t>
            </a:r>
            <a:r>
              <a:rPr sz="2333" spc="-517" dirty="0">
                <a:latin typeface="Calibri"/>
                <a:cs typeface="Calibri"/>
              </a:rPr>
              <a:t> </a:t>
            </a:r>
            <a:r>
              <a:rPr sz="2333" spc="-8" dirty="0">
                <a:latin typeface="Calibri"/>
                <a:cs typeface="Calibri"/>
              </a:rPr>
              <a:t>Федерации</a:t>
            </a:r>
            <a:r>
              <a:rPr sz="2333" spc="-29" dirty="0">
                <a:latin typeface="Calibri"/>
                <a:cs typeface="Calibri"/>
              </a:rPr>
              <a:t> </a:t>
            </a:r>
            <a:r>
              <a:rPr sz="2333" spc="-17" dirty="0">
                <a:latin typeface="Calibri"/>
                <a:cs typeface="Calibri"/>
              </a:rPr>
              <a:t>подлежат</a:t>
            </a:r>
            <a:endParaRPr sz="2333" dirty="0">
              <a:latin typeface="Calibri"/>
              <a:cs typeface="Calibri"/>
            </a:endParaRPr>
          </a:p>
          <a:p>
            <a:pPr marL="10583" marR="452949">
              <a:spcBef>
                <a:spcPts val="4"/>
              </a:spcBef>
            </a:pPr>
            <a:r>
              <a:rPr sz="2333" spc="-8" dirty="0">
                <a:latin typeface="Calibri"/>
                <a:cs typeface="Calibri"/>
              </a:rPr>
              <a:t>приведению</a:t>
            </a:r>
            <a:r>
              <a:rPr sz="2333" spc="-4" dirty="0">
                <a:latin typeface="Calibri"/>
                <a:cs typeface="Calibri"/>
              </a:rPr>
              <a:t> </a:t>
            </a:r>
            <a:r>
              <a:rPr sz="2333" dirty="0">
                <a:latin typeface="Calibri"/>
                <a:cs typeface="Calibri"/>
              </a:rPr>
              <a:t>в </a:t>
            </a:r>
            <a:r>
              <a:rPr sz="2333" spc="4" dirty="0">
                <a:latin typeface="Calibri"/>
                <a:cs typeface="Calibri"/>
              </a:rPr>
              <a:t> </a:t>
            </a:r>
            <a:r>
              <a:rPr sz="2333" spc="-8" dirty="0">
                <a:latin typeface="Calibri"/>
                <a:cs typeface="Calibri"/>
              </a:rPr>
              <a:t>соответствие</a:t>
            </a:r>
            <a:r>
              <a:rPr sz="2333" spc="-29" dirty="0">
                <a:latin typeface="Calibri"/>
                <a:cs typeface="Calibri"/>
              </a:rPr>
              <a:t> </a:t>
            </a:r>
            <a:r>
              <a:rPr sz="2333" dirty="0">
                <a:latin typeface="Calibri"/>
                <a:cs typeface="Calibri"/>
              </a:rPr>
              <a:t>с</a:t>
            </a:r>
            <a:r>
              <a:rPr sz="2333" spc="-12" dirty="0">
                <a:latin typeface="Calibri"/>
                <a:cs typeface="Calibri"/>
              </a:rPr>
              <a:t> </a:t>
            </a:r>
            <a:r>
              <a:rPr sz="2333" spc="-4" dirty="0" smtClean="0">
                <a:latin typeface="Calibri"/>
                <a:cs typeface="Calibri"/>
              </a:rPr>
              <a:t>ФОП</a:t>
            </a:r>
            <a:endParaRPr sz="2333" dirty="0">
              <a:latin typeface="Calibri"/>
              <a:cs typeface="Calibri"/>
            </a:endParaRPr>
          </a:p>
          <a:p>
            <a:pPr marL="10583" marR="230707">
              <a:spcBef>
                <a:spcPts val="4"/>
              </a:spcBef>
            </a:pPr>
            <a:r>
              <a:rPr sz="2333" b="1" dirty="0">
                <a:solidFill>
                  <a:srgbClr val="0000CC"/>
                </a:solidFill>
                <a:latin typeface="Calibri"/>
                <a:cs typeface="Calibri"/>
              </a:rPr>
              <a:t>не</a:t>
            </a:r>
            <a:r>
              <a:rPr sz="2333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333" b="1" dirty="0">
                <a:solidFill>
                  <a:srgbClr val="0000CC"/>
                </a:solidFill>
                <a:latin typeface="Calibri"/>
                <a:cs typeface="Calibri"/>
              </a:rPr>
              <a:t>позднее</a:t>
            </a:r>
            <a:r>
              <a:rPr sz="2333" b="1" spc="-46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333" b="1" spc="4" dirty="0">
                <a:solidFill>
                  <a:srgbClr val="0000CC"/>
                </a:solidFill>
                <a:latin typeface="Calibri"/>
                <a:cs typeface="Calibri"/>
              </a:rPr>
              <a:t>1</a:t>
            </a:r>
            <a:r>
              <a:rPr sz="2333" b="1" spc="-17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333" b="1" dirty="0">
                <a:solidFill>
                  <a:srgbClr val="0000CC"/>
                </a:solidFill>
                <a:latin typeface="Calibri"/>
                <a:cs typeface="Calibri"/>
              </a:rPr>
              <a:t>сентября </a:t>
            </a:r>
            <a:r>
              <a:rPr sz="2333" b="1" spc="-517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333" b="1" dirty="0">
                <a:solidFill>
                  <a:srgbClr val="0000CC"/>
                </a:solidFill>
                <a:latin typeface="Calibri"/>
                <a:cs typeface="Calibri"/>
              </a:rPr>
              <a:t>2023</a:t>
            </a:r>
            <a:r>
              <a:rPr sz="2333" b="1" spc="12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333" b="1" spc="-17" dirty="0">
                <a:solidFill>
                  <a:srgbClr val="0000CC"/>
                </a:solidFill>
                <a:latin typeface="Calibri"/>
                <a:cs typeface="Calibri"/>
              </a:rPr>
              <a:t>года</a:t>
            </a:r>
            <a:r>
              <a:rPr sz="2333" spc="-17" dirty="0">
                <a:solidFill>
                  <a:srgbClr val="0000CC"/>
                </a:solidFill>
                <a:latin typeface="Calibri"/>
                <a:cs typeface="Calibri"/>
              </a:rPr>
              <a:t>.</a:t>
            </a:r>
            <a:endParaRPr sz="2333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096001" y="4429127"/>
            <a:ext cx="194733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49">
              <a:lnSpc>
                <a:spcPts val="1033"/>
              </a:lnSpc>
            </a:pPr>
            <a:fld id="{81D60167-4931-47E6-BA6A-407CBD079E47}" type="slidenum">
              <a:rPr dirty="0"/>
              <a:pPr marL="31749">
                <a:lnSpc>
                  <a:spcPts val="1033"/>
                </a:lnSpc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74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6999" y="0"/>
            <a:ext cx="10149308" cy="5777288"/>
            <a:chOff x="301944" y="-2038166"/>
            <a:chExt cx="20104101" cy="1143261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301944" y="-2038166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8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757" y="34671"/>
            <a:ext cx="2505604" cy="383183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3">
              <a:spcBef>
                <a:spcPts val="87"/>
              </a:spcBef>
            </a:pPr>
            <a:r>
              <a:rPr sz="2417" spc="-4" dirty="0">
                <a:solidFill>
                  <a:srgbClr val="A50021"/>
                </a:solidFill>
              </a:rPr>
              <a:t>Федеральная</a:t>
            </a:r>
            <a:r>
              <a:rPr sz="2417" spc="-83" dirty="0">
                <a:solidFill>
                  <a:srgbClr val="A50021"/>
                </a:solidFill>
              </a:rPr>
              <a:t> </a:t>
            </a:r>
            <a:r>
              <a:rPr sz="2417" spc="-4" dirty="0">
                <a:solidFill>
                  <a:srgbClr val="A50021"/>
                </a:solidFill>
              </a:rPr>
              <a:t>ООП</a:t>
            </a:r>
            <a:endParaRPr sz="2417" dirty="0">
              <a:solidFill>
                <a:srgbClr val="A5002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0338" y="367835"/>
            <a:ext cx="5976938" cy="779786"/>
          </a:xfrm>
          <a:prstGeom prst="rect">
            <a:avLst/>
          </a:prstGeom>
        </p:spPr>
        <p:txBody>
          <a:bodyPr vert="horz" wrap="square" lIns="0" tIns="10054" rIns="0" bIns="0" rtlCol="0">
            <a:spAutoFit/>
          </a:bodyPr>
          <a:lstStyle/>
          <a:p>
            <a:pPr marL="4762" algn="ctr">
              <a:spcBef>
                <a:spcPts val="79"/>
              </a:spcBef>
            </a:pP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 января</a:t>
            </a:r>
            <a:r>
              <a:rPr sz="1667" b="1" spc="1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2023</a:t>
            </a:r>
            <a:r>
              <a:rPr sz="1667" b="1" spc="1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25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endParaRPr sz="1667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67" b="1" spc="-12" dirty="0">
                <a:solidFill>
                  <a:srgbClr val="C00000"/>
                </a:solidFill>
                <a:latin typeface="Calibri"/>
                <a:cs typeface="Calibri"/>
              </a:rPr>
              <a:t>Изменения</a:t>
            </a:r>
            <a:r>
              <a:rPr sz="1667" b="1" spc="5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67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12" dirty="0">
                <a:solidFill>
                  <a:srgbClr val="C00000"/>
                </a:solidFill>
                <a:latin typeface="Calibri"/>
                <a:cs typeface="Calibri"/>
              </a:rPr>
              <a:t>ФЗ–273</a:t>
            </a:r>
            <a:r>
              <a:rPr sz="1667" b="1" spc="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«Об</a:t>
            </a:r>
            <a:r>
              <a:rPr sz="1667" b="1" spc="-4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образовании</a:t>
            </a:r>
            <a:r>
              <a:rPr sz="1667" b="1" spc="33" dirty="0">
                <a:latin typeface="Calibri"/>
                <a:cs typeface="Calibri"/>
              </a:rPr>
              <a:t> </a:t>
            </a:r>
            <a:r>
              <a:rPr sz="1667" b="1" spc="-4" dirty="0">
                <a:latin typeface="Calibri"/>
                <a:cs typeface="Calibri"/>
              </a:rPr>
              <a:t>в</a:t>
            </a:r>
            <a:r>
              <a:rPr sz="1667" b="1" spc="4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Российской</a:t>
            </a:r>
            <a:r>
              <a:rPr sz="1667" b="1" spc="-17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Федерации</a:t>
            </a:r>
            <a:endParaRPr sz="1667" dirty="0">
              <a:latin typeface="Calibri"/>
              <a:cs typeface="Calibri"/>
            </a:endParaRPr>
          </a:p>
          <a:p>
            <a:pPr marL="2646" algn="ctr"/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Федеральный</a:t>
            </a:r>
            <a:r>
              <a:rPr sz="1667" u="heavy" spc="9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закон </a:t>
            </a:r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</a:t>
            </a:r>
            <a:r>
              <a:rPr sz="1667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24</a:t>
            </a:r>
            <a:r>
              <a:rPr sz="1667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сентября</a:t>
            </a:r>
            <a:r>
              <a:rPr sz="1667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2022</a:t>
            </a:r>
            <a:r>
              <a:rPr sz="1667" u="heavy" spc="1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2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года</a:t>
            </a:r>
            <a:r>
              <a:rPr sz="1667" u="heavy" spc="-1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1667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1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371-ФЗ</a:t>
            </a:r>
            <a:endParaRPr sz="1667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58287"/>
              </p:ext>
            </p:extLst>
          </p:nvPr>
        </p:nvGraphicFramePr>
        <p:xfrm>
          <a:off x="104819" y="1147621"/>
          <a:ext cx="4312179" cy="4250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5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Прежняя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редакция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ст.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ОБРАЗОВАТЕЛЬНЫЕ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514">
                <a:tc>
                  <a:txBody>
                    <a:bodyPr/>
                    <a:lstStyle/>
                    <a:p>
                      <a:pPr marL="91440" marR="1663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Организации,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осуществляющие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образовательную</a:t>
                      </a:r>
                      <a:r>
                        <a:rPr sz="16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6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имеющим </a:t>
                      </a:r>
                      <a:r>
                        <a:rPr sz="16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государственную</a:t>
                      </a:r>
                      <a:r>
                        <a:rPr sz="16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аккредитацию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основным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общеобразовательным</a:t>
                      </a:r>
                      <a:r>
                        <a:rPr sz="1600" b="1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программам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(за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  <a:p>
                      <a:pPr marL="91440" marR="4914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исключением</a:t>
                      </a:r>
                      <a:r>
                        <a:rPr sz="16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6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программ </a:t>
                      </a:r>
                      <a:r>
                        <a:rPr sz="16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дошкольного</a:t>
                      </a:r>
                      <a:r>
                        <a:rPr sz="16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образования)</a:t>
                      </a:r>
                      <a:r>
                        <a:rPr sz="16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образовательным</a:t>
                      </a:r>
                      <a:r>
                        <a:rPr sz="16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программам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среднего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профессионального</a:t>
                      </a:r>
                      <a:r>
                        <a:rPr sz="16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образования,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разрабатывают</a:t>
                      </a:r>
                      <a:r>
                        <a:rPr sz="16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образовательные</a:t>
                      </a:r>
                      <a:r>
                        <a:rPr sz="16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программы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соответствии</a:t>
                      </a:r>
                      <a:r>
                        <a:rPr sz="16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федеральными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государственными</a:t>
                      </a:r>
                      <a:r>
                        <a:rPr sz="16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образовательными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  <a:p>
                      <a:pPr marL="91440" marR="58166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стандартами</a:t>
                      </a:r>
                      <a:r>
                        <a:rPr sz="16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учетом </a:t>
                      </a:r>
                      <a:r>
                        <a:rPr sz="16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соответствующих </a:t>
                      </a:r>
                      <a:r>
                        <a:rPr sz="1600" b="1" spc="-44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примерных</a:t>
                      </a:r>
                      <a:r>
                        <a:rPr sz="1600" b="1" spc="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основных</a:t>
                      </a:r>
                      <a:r>
                        <a:rPr sz="1600" b="1" spc="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образовательных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программ.</a:t>
                      </a:r>
                      <a:endParaRPr sz="1600" b="1" dirty="0">
                        <a:solidFill>
                          <a:srgbClr val="C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40352"/>
              </p:ext>
            </p:extLst>
          </p:nvPr>
        </p:nvGraphicFramePr>
        <p:xfrm>
          <a:off x="4529609" y="1139457"/>
          <a:ext cx="5534025" cy="41787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753"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НОВАЯ</a:t>
                      </a:r>
                      <a:r>
                        <a:rPr sz="1600" b="1" spc="2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редакция</a:t>
                      </a:r>
                      <a:r>
                        <a:rPr sz="1600" b="1" spc="3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3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ст.</a:t>
                      </a:r>
                      <a:r>
                        <a:rPr sz="1600" b="1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12</a:t>
                      </a:r>
                      <a:r>
                        <a:rPr sz="1600" b="1" spc="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ОБРАЗОВАТЕЛЬНЫЕ</a:t>
                      </a:r>
                      <a:r>
                        <a:rPr sz="1500" spc="-4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endParaRPr sz="15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948">
                <a:tc>
                  <a:txBody>
                    <a:bodyPr/>
                    <a:lstStyle/>
                    <a:p>
                      <a:pPr marL="9271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6.1.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Организации,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осуществляющие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образовательную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710" algn="just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6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имеющим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государственную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710" marR="156845" algn="just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аккредитацию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образовательным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программам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начального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общего,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основного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общего,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образования, </a:t>
                      </a:r>
                      <a:r>
                        <a:rPr sz="16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разрабатывают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образовательные</a:t>
                      </a:r>
                      <a:r>
                        <a:rPr sz="1600" b="1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r>
                        <a:rPr sz="1600" b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710" marR="68389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соответствии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u="sng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600" b="1" i="1" u="sng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федеральными</a:t>
                      </a:r>
                      <a:r>
                        <a:rPr sz="1600" b="1" i="1" u="sng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u="sng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государственными </a:t>
                      </a:r>
                      <a:r>
                        <a:rPr sz="1600" b="1" i="1" u="sng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u="sng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образовательными</a:t>
                      </a:r>
                      <a:r>
                        <a:rPr sz="1600" b="1" i="1" u="sng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u="sng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стандартами</a:t>
                      </a:r>
                      <a:r>
                        <a:rPr sz="1600" b="1" i="1" u="sng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соответствующими </a:t>
                      </a:r>
                      <a:r>
                        <a:rPr sz="16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u="sng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федеральными</a:t>
                      </a:r>
                      <a:r>
                        <a:rPr sz="1600" b="1" i="1" u="sng" spc="10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u="sng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основными</a:t>
                      </a:r>
                      <a:r>
                        <a:rPr sz="1600" b="1" i="1" u="sng" spc="5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u="sng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общеобразовательными </a:t>
                      </a:r>
                      <a:r>
                        <a:rPr sz="1600" b="1" i="1" u="sng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i="1" u="sng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программами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2710" marR="430530" algn="just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Содержание</a:t>
                      </a:r>
                      <a:r>
                        <a:rPr sz="1600" spc="2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планируемые</a:t>
                      </a:r>
                      <a:r>
                        <a:rPr sz="1600" spc="8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1600" spc="8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разработанных </a:t>
                      </a:r>
                      <a:r>
                        <a:rPr sz="16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образовательными</a:t>
                      </a:r>
                      <a:r>
                        <a:rPr sz="16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организациями</a:t>
                      </a:r>
                      <a:r>
                        <a:rPr sz="16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образовательных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sz="16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должны</a:t>
                      </a:r>
                      <a:r>
                        <a:rPr sz="1600" spc="6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1600" spc="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1600" spc="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ниже</a:t>
                      </a:r>
                      <a:r>
                        <a:rPr sz="1600" spc="5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соответствующих</a:t>
                      </a:r>
                      <a:endParaRPr sz="1600" b="1" dirty="0">
                        <a:solidFill>
                          <a:srgbClr val="C00000"/>
                        </a:solidFill>
                        <a:latin typeface="Calibri"/>
                        <a:cs typeface="Calibri"/>
                      </a:endParaRPr>
                    </a:p>
                    <a:p>
                      <a:pPr marL="9271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содержания</a:t>
                      </a:r>
                      <a:r>
                        <a:rPr sz="1600" b="1" spc="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планируемых</a:t>
                      </a:r>
                      <a:r>
                        <a:rPr sz="1600" b="1" spc="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результатов</a:t>
                      </a:r>
                      <a:r>
                        <a:rPr sz="1600" b="1" spc="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федеральных</a:t>
                      </a:r>
                      <a:endParaRPr sz="1600" b="1" dirty="0">
                        <a:solidFill>
                          <a:srgbClr val="C00000"/>
                        </a:solidFill>
                        <a:latin typeface="Calibri"/>
                        <a:cs typeface="Calibri"/>
                      </a:endParaRPr>
                    </a:p>
                    <a:p>
                      <a:pPr marL="92710" algn="just">
                        <a:lnSpc>
                          <a:spcPct val="100000"/>
                        </a:lnSpc>
                        <a:tabLst>
                          <a:tab pos="5635625" algn="l"/>
                        </a:tabLst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основных</a:t>
                      </a:r>
                      <a:r>
                        <a:rPr sz="1600" b="1" spc="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 err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общеобразовательных</a:t>
                      </a:r>
                      <a:r>
                        <a:rPr sz="1600" b="1" spc="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sz="1600" b="1" spc="-1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600" b="1" baseline="-16203" dirty="0">
                        <a:solidFill>
                          <a:srgbClr val="C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82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6999" y="0"/>
            <a:ext cx="10149308" cy="5777288"/>
            <a:chOff x="301944" y="-2038166"/>
            <a:chExt cx="20104101" cy="1143261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301944" y="-2038166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8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096001" y="4429127"/>
            <a:ext cx="194733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49">
              <a:lnSpc>
                <a:spcPts val="1033"/>
              </a:lnSpc>
            </a:pPr>
            <a:fld id="{81D60167-4931-47E6-BA6A-407CBD079E47}" type="slidenum">
              <a:rPr dirty="0"/>
              <a:pPr marL="31749">
                <a:lnSpc>
                  <a:spcPts val="1033"/>
                </a:lnSpc>
              </a:pPr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8247" y="129116"/>
            <a:ext cx="2504546" cy="38264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417" spc="-8" dirty="0">
                <a:solidFill>
                  <a:srgbClr val="C00000"/>
                </a:solidFill>
              </a:rPr>
              <a:t>Федеральная</a:t>
            </a:r>
            <a:r>
              <a:rPr sz="2417" spc="-62" dirty="0">
                <a:solidFill>
                  <a:srgbClr val="C00000"/>
                </a:solidFill>
              </a:rPr>
              <a:t> </a:t>
            </a:r>
            <a:r>
              <a:rPr sz="2417" dirty="0">
                <a:solidFill>
                  <a:srgbClr val="C00000"/>
                </a:solidFill>
              </a:rPr>
              <a:t>ООП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1106" y="581448"/>
            <a:ext cx="5984346" cy="77925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2117" algn="ctr">
              <a:spcBef>
                <a:spcPts val="75"/>
              </a:spcBef>
            </a:pP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667" b="1" spc="-1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января</a:t>
            </a:r>
            <a:r>
              <a:rPr sz="1667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2023</a:t>
            </a:r>
            <a:r>
              <a:rPr sz="1667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25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endParaRPr sz="1667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Изменения</a:t>
            </a:r>
            <a:r>
              <a:rPr sz="1667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1667" b="1" spc="-12" dirty="0">
                <a:solidFill>
                  <a:srgbClr val="C00000"/>
                </a:solidFill>
                <a:latin typeface="Calibri"/>
                <a:cs typeface="Calibri"/>
              </a:rPr>
              <a:t>ФЗ–273</a:t>
            </a:r>
            <a:r>
              <a:rPr sz="1667" b="1" spc="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latin typeface="Calibri"/>
                <a:cs typeface="Calibri"/>
              </a:rPr>
              <a:t>«Об образовании</a:t>
            </a:r>
            <a:r>
              <a:rPr sz="1667" b="1" spc="33" dirty="0">
                <a:latin typeface="Calibri"/>
                <a:cs typeface="Calibri"/>
              </a:rPr>
              <a:t> </a:t>
            </a:r>
            <a:r>
              <a:rPr sz="1667" b="1" spc="-4" dirty="0">
                <a:latin typeface="Calibri"/>
                <a:cs typeface="Calibri"/>
              </a:rPr>
              <a:t>в</a:t>
            </a:r>
            <a:r>
              <a:rPr sz="1667" b="1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Российской</a:t>
            </a:r>
            <a:r>
              <a:rPr sz="1667" b="1" spc="-25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Федерации</a:t>
            </a:r>
            <a:endParaRPr sz="1667" dirty="0">
              <a:latin typeface="Calibri"/>
              <a:cs typeface="Calibri"/>
            </a:endParaRPr>
          </a:p>
          <a:p>
            <a:pPr marR="2117" algn="ctr"/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Федеральный</a:t>
            </a:r>
            <a:r>
              <a:rPr sz="1667" u="heavy" spc="8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закон </a:t>
            </a:r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</a:t>
            </a:r>
            <a:r>
              <a:rPr sz="1667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24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сентября</a:t>
            </a:r>
            <a:r>
              <a:rPr sz="1667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2022</a:t>
            </a:r>
            <a:r>
              <a:rPr sz="1667" u="heavy" spc="2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2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года</a:t>
            </a:r>
            <a:r>
              <a:rPr sz="1667" u="heavy" spc="-1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1667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1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371-ФЗ</a:t>
            </a:r>
            <a:endParaRPr sz="1667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1200"/>
              </p:ext>
            </p:extLst>
          </p:nvPr>
        </p:nvGraphicFramePr>
        <p:xfrm>
          <a:off x="453316" y="1715347"/>
          <a:ext cx="9250892" cy="311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33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2416810" algn="l"/>
                        </a:tabLst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НОВАЯ</a:t>
                      </a:r>
                      <a:r>
                        <a:rPr sz="20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редакция	</a:t>
                      </a:r>
                      <a:r>
                        <a:rPr sz="2000" b="1" spc="-3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ст.</a:t>
                      </a:r>
                      <a:r>
                        <a:rPr sz="2000" b="1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ОБРАЗОВАТЕЛЬНЫЕ</a:t>
                      </a:r>
                      <a:r>
                        <a:rPr sz="200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8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724">
                <a:tc>
                  <a:txBody>
                    <a:bodyPr/>
                    <a:lstStyle/>
                    <a:p>
                      <a:pPr marL="121920" marR="107950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6.2.</a:t>
                      </a:r>
                      <a:r>
                        <a:rPr sz="15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Организация,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осуществляющая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образовательную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имеющим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государственную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аккредитацию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образовательным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программам основного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общего, </a:t>
                      </a:r>
                      <a:r>
                        <a:rPr sz="20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образования,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разработке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соответствующей </a:t>
                      </a:r>
                      <a:r>
                        <a:rPr sz="20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общеобразовательной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программы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вправе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предусмотреть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u="sng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перераспределение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предусмотренного 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федеральном 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учебном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плане 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времени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изучение 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учебных </a:t>
                      </a:r>
                      <a:r>
                        <a:rPr sz="20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которым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проводится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государственная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итоговая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аттестация,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в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пользу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иных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предметов,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числе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организацию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u="sng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углубленного</a:t>
                      </a:r>
                      <a:r>
                        <a:rPr sz="2000" b="1" i="1" u="sng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u="sng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изучения </a:t>
                      </a:r>
                      <a:r>
                        <a:rPr sz="2000" b="1" i="1" u="sng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отдельных</a:t>
                      </a:r>
                      <a:r>
                        <a:rPr sz="2000" b="1" i="1" u="sng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u="sng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2000" b="1" i="1" u="sng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u="sng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предметов</a:t>
                      </a:r>
                      <a:r>
                        <a:rPr sz="2000" b="1" i="1" u="sng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u="sng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b="1" i="1" u="sng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u="sng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профильное</a:t>
                      </a:r>
                      <a:r>
                        <a:rPr sz="2000" b="1" i="1" u="sng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u="sng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обучение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38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92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0149308" cy="5777288"/>
            <a:chOff x="301944" y="-2038166"/>
            <a:chExt cx="20104101" cy="1143261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301944" y="-2038166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8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7030" y="126546"/>
            <a:ext cx="1676400" cy="38264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417" spc="-8" dirty="0">
                <a:solidFill>
                  <a:srgbClr val="C00000"/>
                </a:solidFill>
              </a:rPr>
              <a:t>Федеральная</a:t>
            </a:r>
            <a:r>
              <a:rPr sz="2417" spc="-62" dirty="0">
                <a:solidFill>
                  <a:srgbClr val="C00000"/>
                </a:solidFill>
              </a:rPr>
              <a:t> </a:t>
            </a:r>
            <a:r>
              <a:rPr sz="2417" dirty="0">
                <a:solidFill>
                  <a:srgbClr val="C00000"/>
                </a:solidFill>
              </a:rPr>
              <a:t>ООП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540746"/>
            <a:ext cx="5976938" cy="779786"/>
          </a:xfrm>
          <a:prstGeom prst="rect">
            <a:avLst/>
          </a:prstGeom>
        </p:spPr>
        <p:txBody>
          <a:bodyPr vert="horz" wrap="square" lIns="0" tIns="10054" rIns="0" bIns="0" rtlCol="0">
            <a:spAutoFit/>
          </a:bodyPr>
          <a:lstStyle/>
          <a:p>
            <a:pPr marL="4233" algn="ctr">
              <a:spcBef>
                <a:spcPts val="79"/>
              </a:spcBef>
            </a:pP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 января</a:t>
            </a:r>
            <a:r>
              <a:rPr sz="1667" b="1" spc="1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2023</a:t>
            </a:r>
            <a:r>
              <a:rPr sz="1667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25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endParaRPr sz="1667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67" b="1" spc="-12" dirty="0">
                <a:solidFill>
                  <a:srgbClr val="C00000"/>
                </a:solidFill>
                <a:latin typeface="Calibri"/>
                <a:cs typeface="Calibri"/>
              </a:rPr>
              <a:t>Изменения</a:t>
            </a:r>
            <a:r>
              <a:rPr sz="1667" b="1" spc="5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67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12" dirty="0">
                <a:solidFill>
                  <a:srgbClr val="C00000"/>
                </a:solidFill>
                <a:latin typeface="Calibri"/>
                <a:cs typeface="Calibri"/>
              </a:rPr>
              <a:t>ФЗ–273</a:t>
            </a:r>
            <a:r>
              <a:rPr sz="1667" b="1" spc="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«Об</a:t>
            </a:r>
            <a:r>
              <a:rPr sz="1667" b="1" spc="-4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образовании</a:t>
            </a:r>
            <a:r>
              <a:rPr sz="1667" b="1" spc="33" dirty="0">
                <a:latin typeface="Calibri"/>
                <a:cs typeface="Calibri"/>
              </a:rPr>
              <a:t> </a:t>
            </a:r>
            <a:r>
              <a:rPr sz="1667" b="1" spc="-4" dirty="0">
                <a:latin typeface="Calibri"/>
                <a:cs typeface="Calibri"/>
              </a:rPr>
              <a:t>в</a:t>
            </a:r>
            <a:r>
              <a:rPr sz="1667" b="1" spc="4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Российской</a:t>
            </a:r>
            <a:r>
              <a:rPr sz="1667" b="1" spc="-17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Федерации</a:t>
            </a:r>
            <a:endParaRPr sz="1667" dirty="0">
              <a:latin typeface="Calibri"/>
              <a:cs typeface="Calibri"/>
            </a:endParaRPr>
          </a:p>
          <a:p>
            <a:pPr marL="3704" algn="ctr"/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Федеральный</a:t>
            </a:r>
            <a:r>
              <a:rPr sz="1667" u="heavy" spc="8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закон </a:t>
            </a:r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</a:t>
            </a:r>
            <a:r>
              <a:rPr sz="1667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24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сентября</a:t>
            </a:r>
            <a:r>
              <a:rPr sz="1667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2022</a:t>
            </a:r>
            <a:r>
              <a:rPr sz="1667" u="heavy" spc="2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2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года</a:t>
            </a:r>
            <a:r>
              <a:rPr sz="1667" u="heavy" spc="-1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1667" u="heavy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17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371-ФЗ</a:t>
            </a:r>
            <a:endParaRPr sz="1667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49062"/>
              </p:ext>
            </p:extLst>
          </p:nvPr>
        </p:nvGraphicFramePr>
        <p:xfrm>
          <a:off x="60661" y="1458352"/>
          <a:ext cx="7229139" cy="4036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9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НОВАЯ</a:t>
                      </a:r>
                      <a:r>
                        <a:rPr sz="1600" b="1" spc="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редакция</a:t>
                      </a:r>
                      <a:r>
                        <a:rPr sz="1600" b="1" spc="3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ст.</a:t>
                      </a:r>
                      <a:r>
                        <a:rPr sz="16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12</a:t>
                      </a:r>
                      <a:r>
                        <a:rPr sz="1600" b="1" spc="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ОБРАЗОВАТЕЛЬНЫЕ</a:t>
                      </a:r>
                      <a:r>
                        <a:rPr sz="1500" spc="-4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430">
                <a:tc>
                  <a:txBody>
                    <a:bodyPr/>
                    <a:lstStyle/>
                    <a:p>
                      <a:pPr marL="121920" marR="108585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6.3.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При</a:t>
                      </a:r>
                      <a:r>
                        <a:rPr sz="18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разработке</a:t>
                      </a:r>
                      <a:r>
                        <a:rPr sz="18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основной</a:t>
                      </a:r>
                      <a:r>
                        <a:rPr sz="18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общеобразовательной</a:t>
                      </a:r>
                      <a:r>
                        <a:rPr sz="18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программы</a:t>
                      </a:r>
                      <a:r>
                        <a:rPr sz="180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организации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осуществляющие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образовательную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имеющим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государственную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аккредитацию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образовательным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программам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начального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общего,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основного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общего,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образования,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предусматривают</a:t>
                      </a:r>
                      <a:r>
                        <a:rPr sz="18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непосредственное </a:t>
                      </a:r>
                      <a:r>
                        <a:rPr sz="1800" b="1" u="sng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применение</a:t>
                      </a:r>
                      <a:r>
                        <a:rPr sz="1800" b="1" u="sng" spc="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при</a:t>
                      </a:r>
                      <a:r>
                        <a:rPr sz="1800" spc="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80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обязательной</a:t>
                      </a:r>
                      <a:r>
                        <a:rPr sz="1800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части</a:t>
                      </a:r>
                      <a:r>
                        <a:rPr sz="1800" spc="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образовательной</a:t>
                      </a:r>
                      <a:r>
                        <a:rPr sz="1800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программы </a:t>
                      </a:r>
                      <a:r>
                        <a:rPr sz="180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начального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федеральных</a:t>
                      </a:r>
                      <a:r>
                        <a:rPr sz="1800" b="1" u="sng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рабочих</a:t>
                      </a:r>
                      <a:r>
                        <a:rPr sz="1800" b="1" u="sng" spc="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sz="1800" b="1" u="sng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учебным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предметам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"Русский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язык", "Литературное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чтение"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"Окружающий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мир"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 а при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реализации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обязательной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части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образовательных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программ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основного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федеральных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рабочих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учебным </a:t>
                      </a:r>
                      <a:r>
                        <a:rPr sz="18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предметам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"Русский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язык",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"Литература",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"История",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"Обществознание",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"География"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"Основы</a:t>
                      </a:r>
                      <a:r>
                        <a:rPr sz="1800" b="1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8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жизнедеятельности".</a:t>
                      </a:r>
                      <a:endParaRPr sz="1800" b="1" dirty="0">
                        <a:solidFill>
                          <a:srgbClr val="C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38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889067" y="5468196"/>
            <a:ext cx="148696" cy="164575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000" spc="-8" dirty="0" smtClean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47400" y="1893882"/>
            <a:ext cx="2734361" cy="353943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При этом федеральные рабочие программы </a:t>
            </a:r>
            <a:r>
              <a:rPr lang="ru-RU" sz="1400" b="1" dirty="0">
                <a:solidFill>
                  <a:srgbClr val="FF0000"/>
                </a:solidFill>
              </a:rPr>
              <a:t>по остальным учебным 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предметам </a:t>
            </a:r>
            <a:r>
              <a:rPr lang="ru-RU" sz="1400" dirty="0"/>
              <a:t>могут использоваться как в </a:t>
            </a:r>
            <a:r>
              <a:rPr lang="ru-RU" sz="1400" b="1" dirty="0">
                <a:solidFill>
                  <a:srgbClr val="C00000"/>
                </a:solidFill>
              </a:rPr>
              <a:t>неизменном виде</a:t>
            </a:r>
            <a:r>
              <a:rPr lang="ru-RU" sz="1400" dirty="0"/>
              <a:t>, так и в качестве </a:t>
            </a:r>
            <a:r>
              <a:rPr lang="ru-RU" sz="1400" b="1" dirty="0" smtClean="0">
                <a:solidFill>
                  <a:srgbClr val="C00000"/>
                </a:solidFill>
              </a:rPr>
              <a:t>основы</a:t>
            </a:r>
            <a:r>
              <a:rPr lang="ru-RU" sz="1400" dirty="0" smtClean="0"/>
              <a:t> </a:t>
            </a:r>
            <a:r>
              <a:rPr lang="ru-RU" sz="1400" dirty="0"/>
              <a:t>для разработки </a:t>
            </a:r>
            <a:r>
              <a:rPr lang="ru-RU" sz="1400" dirty="0" smtClean="0"/>
              <a:t>рабочих программ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с </a:t>
            </a:r>
            <a:r>
              <a:rPr lang="ru-RU" sz="1400" b="1" i="1" u="sng" dirty="0">
                <a:solidFill>
                  <a:srgbClr val="FF0000"/>
                </a:solidFill>
              </a:rPr>
              <a:t>учетом имеющегося опыта </a:t>
            </a:r>
            <a:r>
              <a:rPr lang="ru-RU" sz="1400" dirty="0"/>
              <a:t>реализации углубленного изучения предмета.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Содержание и </a:t>
            </a:r>
            <a:r>
              <a:rPr lang="ru-RU" sz="1400" b="1" dirty="0">
                <a:solidFill>
                  <a:srgbClr val="C00000"/>
                </a:solidFill>
              </a:rPr>
              <a:t>планируемые результаты </a:t>
            </a:r>
            <a:r>
              <a:rPr lang="ru-RU" sz="1400" dirty="0"/>
              <a:t>разработанных образовательными </a:t>
            </a:r>
            <a:r>
              <a:rPr lang="ru-RU" sz="1400" dirty="0" smtClean="0"/>
              <a:t>ОО программ </a:t>
            </a:r>
            <a:r>
              <a:rPr lang="ru-RU" sz="1400" dirty="0"/>
              <a:t>должны быть </a:t>
            </a:r>
            <a:r>
              <a:rPr lang="ru-RU" sz="1400" b="1" dirty="0">
                <a:solidFill>
                  <a:srgbClr val="C00000"/>
                </a:solidFill>
              </a:rPr>
              <a:t>не ниже </a:t>
            </a:r>
          </a:p>
          <a:p>
            <a:r>
              <a:rPr lang="ru-RU" sz="1400" dirty="0"/>
              <a:t>соответствующих содержания и планируемых результатов </a:t>
            </a:r>
            <a:r>
              <a:rPr lang="ru-RU" sz="1400" b="1" dirty="0" smtClean="0">
                <a:solidFill>
                  <a:srgbClr val="C00000"/>
                </a:solidFill>
              </a:rPr>
              <a:t>ФОП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316381" y="126546"/>
            <a:ext cx="2721382" cy="1447799"/>
          </a:xfrm>
          <a:prstGeom prst="wedgeRoundRectCallout">
            <a:avLst>
              <a:gd name="adj1" fmla="val -832"/>
              <a:gd name="adj2" fmla="val 746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100">
                <a:solidFill>
                  <a:srgbClr val="0000FF"/>
                </a:solidFill>
              </a:rPr>
              <a:t>ФГОС определяет требования к структуре рабочих программ учебных предметов, являющихся частью ООП (содержание, планируемые результаты, тематическое планирование с указанием количества часов, отводимых на освоение каждой темы). </a:t>
            </a:r>
            <a:endParaRPr lang="ru-RU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4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999" y="0"/>
            <a:ext cx="10149308" cy="5777288"/>
            <a:chOff x="301944" y="-2038166"/>
            <a:chExt cx="20104101" cy="114326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301944" y="-2038166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7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000" y="36634"/>
            <a:ext cx="2503488" cy="38264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417" spc="-8" dirty="0">
                <a:solidFill>
                  <a:srgbClr val="C00000"/>
                </a:solidFill>
              </a:rPr>
              <a:t>Федеральная</a:t>
            </a:r>
            <a:r>
              <a:rPr sz="2417" spc="-62" dirty="0">
                <a:solidFill>
                  <a:srgbClr val="C00000"/>
                </a:solidFill>
              </a:rPr>
              <a:t> </a:t>
            </a:r>
            <a:r>
              <a:rPr sz="2417" dirty="0">
                <a:solidFill>
                  <a:srgbClr val="C00000"/>
                </a:solidFill>
              </a:rPr>
              <a:t>ООП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2707" y="459275"/>
            <a:ext cx="5976938" cy="779786"/>
          </a:xfrm>
          <a:prstGeom prst="rect">
            <a:avLst/>
          </a:prstGeom>
        </p:spPr>
        <p:txBody>
          <a:bodyPr vert="horz" wrap="square" lIns="0" tIns="10054" rIns="0" bIns="0" rtlCol="0">
            <a:spAutoFit/>
          </a:bodyPr>
          <a:lstStyle/>
          <a:p>
            <a:pPr marL="4233" algn="ctr">
              <a:spcBef>
                <a:spcPts val="79"/>
              </a:spcBef>
            </a:pP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 января</a:t>
            </a:r>
            <a:r>
              <a:rPr sz="1667" b="1" spc="1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solidFill>
                  <a:srgbClr val="C00000"/>
                </a:solidFill>
                <a:latin typeface="Calibri"/>
                <a:cs typeface="Calibri"/>
              </a:rPr>
              <a:t>2023</a:t>
            </a:r>
            <a:r>
              <a:rPr sz="1667" b="1" spc="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25" dirty="0">
                <a:solidFill>
                  <a:srgbClr val="C00000"/>
                </a:solidFill>
                <a:latin typeface="Calibri"/>
                <a:cs typeface="Calibri"/>
              </a:rPr>
              <a:t>года</a:t>
            </a:r>
            <a:endParaRPr sz="1667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67" b="1" spc="-12" dirty="0">
                <a:solidFill>
                  <a:srgbClr val="C00000"/>
                </a:solidFill>
                <a:latin typeface="Calibri"/>
                <a:cs typeface="Calibri"/>
              </a:rPr>
              <a:t>Изменения</a:t>
            </a:r>
            <a:r>
              <a:rPr sz="1667" b="1" spc="5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4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67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12" dirty="0">
                <a:solidFill>
                  <a:srgbClr val="C00000"/>
                </a:solidFill>
                <a:latin typeface="Calibri"/>
                <a:cs typeface="Calibri"/>
              </a:rPr>
              <a:t>ФЗ–273</a:t>
            </a:r>
            <a:r>
              <a:rPr sz="1667" b="1" spc="2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«Об</a:t>
            </a:r>
            <a:r>
              <a:rPr sz="1667" b="1" spc="-4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образовании</a:t>
            </a:r>
            <a:r>
              <a:rPr sz="1667" b="1" spc="33" dirty="0">
                <a:latin typeface="Calibri"/>
                <a:cs typeface="Calibri"/>
              </a:rPr>
              <a:t> </a:t>
            </a:r>
            <a:r>
              <a:rPr sz="1667" b="1" spc="-4" dirty="0">
                <a:latin typeface="Calibri"/>
                <a:cs typeface="Calibri"/>
              </a:rPr>
              <a:t>в</a:t>
            </a:r>
            <a:r>
              <a:rPr sz="1667" b="1" spc="4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Российской</a:t>
            </a:r>
            <a:r>
              <a:rPr sz="1667" b="1" spc="-17" dirty="0">
                <a:latin typeface="Calibri"/>
                <a:cs typeface="Calibri"/>
              </a:rPr>
              <a:t> </a:t>
            </a:r>
            <a:r>
              <a:rPr sz="1667" b="1" spc="-8" dirty="0">
                <a:latin typeface="Calibri"/>
                <a:cs typeface="Calibri"/>
              </a:rPr>
              <a:t>Федерации</a:t>
            </a:r>
            <a:endParaRPr sz="1667" dirty="0">
              <a:latin typeface="Calibri"/>
              <a:cs typeface="Calibri"/>
            </a:endParaRPr>
          </a:p>
          <a:p>
            <a:pPr marL="3175" algn="ctr"/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Федеральный</a:t>
            </a:r>
            <a:r>
              <a:rPr sz="1667" u="heavy" spc="7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закон</a:t>
            </a:r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от</a:t>
            </a:r>
            <a:r>
              <a:rPr sz="1667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24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сентября</a:t>
            </a:r>
            <a:r>
              <a:rPr sz="1667" u="heavy" spc="5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2022</a:t>
            </a:r>
            <a:r>
              <a:rPr sz="1667" u="heavy" spc="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2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года</a:t>
            </a:r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67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1667" u="heavy" spc="-1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371-ФЗ</a:t>
            </a:r>
            <a:endParaRPr sz="1667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03742"/>
              </p:ext>
            </p:extLst>
          </p:nvPr>
        </p:nvGraphicFramePr>
        <p:xfrm>
          <a:off x="216066" y="1279054"/>
          <a:ext cx="9791171" cy="4158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  <a:tabLst>
                          <a:tab pos="2415540" algn="l"/>
                        </a:tabLst>
                      </a:pPr>
                      <a:r>
                        <a:rPr sz="20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НОВАЯ</a:t>
                      </a:r>
                      <a:r>
                        <a:rPr sz="20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редакция	</a:t>
                      </a:r>
                      <a:r>
                        <a:rPr sz="2000" b="1" spc="-3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ст.</a:t>
                      </a:r>
                      <a:r>
                        <a:rPr sz="2000" b="1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ОБРАЗОВАТЕЛЬНЫЕ</a:t>
                      </a:r>
                      <a:r>
                        <a:rPr sz="200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ПРОГРАММЫ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28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657">
                <a:tc>
                  <a:txBody>
                    <a:bodyPr/>
                    <a:lstStyle/>
                    <a:p>
                      <a:pPr marL="121920" algn="just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6.4.</a:t>
                      </a:r>
                      <a:r>
                        <a:rPr sz="2200" b="1" spc="-3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Организации,</a:t>
                      </a:r>
                      <a:r>
                        <a:rPr sz="2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осуществляющие</a:t>
                      </a:r>
                      <a:r>
                        <a:rPr sz="22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образовательную</a:t>
                      </a:r>
                      <a:r>
                        <a:rPr sz="2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деятельность,</a:t>
                      </a:r>
                      <a:endParaRPr sz="2200" b="1" dirty="0">
                        <a:latin typeface="Calibri"/>
                        <a:cs typeface="Calibri"/>
                      </a:endParaRPr>
                    </a:p>
                    <a:p>
                      <a:pPr marL="121920" marR="13538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указанные</a:t>
                      </a:r>
                      <a:r>
                        <a:rPr sz="2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частях</a:t>
                      </a:r>
                      <a:r>
                        <a:rPr sz="2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6.1</a:t>
                      </a:r>
                      <a:r>
                        <a:rPr sz="2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настоящей</a:t>
                      </a:r>
                      <a:r>
                        <a:rPr sz="2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статьи,</a:t>
                      </a:r>
                      <a:r>
                        <a:rPr sz="2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вправе</a:t>
                      </a:r>
                      <a:r>
                        <a:rPr sz="2200" b="1" spc="-4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непосредственно </a:t>
                      </a:r>
                      <a:r>
                        <a:rPr sz="2200" b="1" spc="-60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применять</a:t>
                      </a:r>
                      <a:r>
                        <a:rPr sz="2200" b="1" spc="-6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2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 err="1">
                          <a:latin typeface="Calibri"/>
                          <a:cs typeface="Calibri"/>
                        </a:rPr>
                        <a:t>соответствующих</a:t>
                      </a:r>
                      <a:r>
                        <a:rPr sz="22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 err="1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основных</a:t>
                      </a:r>
                      <a:r>
                        <a:rPr lang="ru-RU" sz="2200" b="1" spc="5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 err="1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общеобразовательных</a:t>
                      </a:r>
                      <a:r>
                        <a:rPr sz="2200" b="1" spc="-5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sz="2200" b="1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 err="1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федеральные</a:t>
                      </a:r>
                      <a:r>
                        <a:rPr sz="2200" b="1" spc="-1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 err="1" smtClean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lang="ru-RU" sz="2200" b="1" spc="5" dirty="0" smtClean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 err="1" smtClean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общеобразовательные</a:t>
                      </a:r>
                      <a:r>
                        <a:rPr sz="2200" b="1" spc="-10" dirty="0" smtClean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программы,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также </a:t>
                      </a:r>
                      <a:r>
                        <a:rPr sz="22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предусмотреть </a:t>
                      </a:r>
                      <a:r>
                        <a:rPr sz="2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применение </a:t>
                      </a:r>
                      <a:r>
                        <a:rPr sz="2200" b="1" spc="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федерального</a:t>
                      </a:r>
                      <a:r>
                        <a:rPr sz="2200" b="1" spc="-3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2200" b="1" spc="-5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плана,</a:t>
                      </a:r>
                      <a:r>
                        <a:rPr sz="22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2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федерального</a:t>
                      </a:r>
                      <a:r>
                        <a:rPr sz="2200" b="1" spc="-3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календарного</a:t>
                      </a:r>
                      <a:r>
                        <a:rPr sz="2200" b="1" spc="-4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учебного </a:t>
                      </a:r>
                      <a:r>
                        <a:rPr sz="2200" b="1" spc="-59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графика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2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не </a:t>
                      </a:r>
                      <a:r>
                        <a:rPr sz="22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указанных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в части 6.3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настоящей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статьи </a:t>
                      </a:r>
                      <a:r>
                        <a:rPr sz="2200" b="1" spc="-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федеральных </a:t>
                      </a:r>
                      <a:r>
                        <a:rPr sz="2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рабочих</a:t>
                      </a:r>
                      <a:r>
                        <a:rPr sz="2200" b="1" spc="-4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sz="2200" b="1" spc="-4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учебных</a:t>
                      </a:r>
                      <a:r>
                        <a:rPr sz="2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предметов,</a:t>
                      </a:r>
                      <a:r>
                        <a:rPr sz="2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курсов,</a:t>
                      </a:r>
                      <a:r>
                        <a:rPr sz="2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дисциплин</a:t>
                      </a:r>
                      <a:r>
                        <a:rPr sz="2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20" dirty="0">
                          <a:latin typeface="Calibri"/>
                          <a:cs typeface="Calibri"/>
                        </a:rPr>
                        <a:t>(модулей).</a:t>
                      </a:r>
                      <a:endParaRPr sz="2200" b="1" dirty="0">
                        <a:latin typeface="Calibri"/>
                        <a:cs typeface="Calibri"/>
                      </a:endParaRPr>
                    </a:p>
                    <a:p>
                      <a:pPr marL="121920" marR="102489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2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22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случае</a:t>
                      </a:r>
                      <a:r>
                        <a:rPr sz="22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соответствующая</a:t>
                      </a:r>
                      <a:r>
                        <a:rPr sz="2200" b="1" spc="-7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учебно-методическая</a:t>
                      </a:r>
                      <a:r>
                        <a:rPr sz="2200" b="1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документация</a:t>
                      </a:r>
                      <a:r>
                        <a:rPr sz="2200" b="1" spc="-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5" dirty="0" err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sz="2200" b="1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 err="1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разрабатывается</a:t>
                      </a:r>
                      <a:r>
                        <a:rPr sz="2200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200" b="1" dirty="0">
                        <a:solidFill>
                          <a:srgbClr val="C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5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60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6999" y="0"/>
            <a:ext cx="10149308" cy="5777288"/>
            <a:chOff x="301944" y="-2038166"/>
            <a:chExt cx="20104101" cy="1143261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301944" y="-2038166"/>
              <a:ext cx="20104101" cy="11432613"/>
            </a:xfrm>
            <a:prstGeom prst="rect">
              <a:avLst/>
            </a:prstGeom>
            <a:solidFill>
              <a:srgbClr val="6E0512"/>
            </a:solidFill>
          </p:spPr>
        </p:pic>
        <p:sp>
          <p:nvSpPr>
            <p:cNvPr id="12" name="object 2"/>
            <p:cNvSpPr/>
            <p:nvPr/>
          </p:nvSpPr>
          <p:spPr>
            <a:xfrm>
              <a:off x="321871" y="8843258"/>
              <a:ext cx="20064244" cy="536673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 sz="512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343212" y="-1966178"/>
              <a:ext cx="2520244" cy="1447801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156" y="294674"/>
            <a:ext cx="7742111" cy="626724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pc="200" dirty="0">
                <a:solidFill>
                  <a:srgbClr val="800000"/>
                </a:solidFill>
              </a:rPr>
              <a:t>МАКСИМАЛЬНЫЕ</a:t>
            </a:r>
            <a:r>
              <a:rPr spc="-22" dirty="0">
                <a:solidFill>
                  <a:srgbClr val="800000"/>
                </a:solidFill>
              </a:rPr>
              <a:t> </a:t>
            </a:r>
            <a:r>
              <a:rPr spc="133" dirty="0">
                <a:solidFill>
                  <a:srgbClr val="800000"/>
                </a:solidFill>
              </a:rPr>
              <a:t>ИЗМЕНЕНИЯ</a:t>
            </a:r>
            <a:r>
              <a:rPr spc="-17" dirty="0">
                <a:solidFill>
                  <a:srgbClr val="800000"/>
                </a:solidFill>
              </a:rPr>
              <a:t> </a:t>
            </a:r>
            <a:r>
              <a:rPr spc="167" dirty="0">
                <a:solidFill>
                  <a:srgbClr val="800000"/>
                </a:solidFill>
              </a:rPr>
              <a:t>В</a:t>
            </a:r>
            <a:r>
              <a:rPr spc="-17" dirty="0">
                <a:solidFill>
                  <a:srgbClr val="800000"/>
                </a:solidFill>
              </a:rPr>
              <a:t> </a:t>
            </a:r>
            <a:r>
              <a:rPr spc="133" dirty="0">
                <a:solidFill>
                  <a:srgbClr val="800000"/>
                </a:solidFill>
              </a:rPr>
              <a:t>ТЕКСТЕ</a:t>
            </a:r>
            <a:r>
              <a:rPr spc="-17" dirty="0">
                <a:solidFill>
                  <a:srgbClr val="800000"/>
                </a:solidFill>
              </a:rPr>
              <a:t> </a:t>
            </a:r>
            <a:r>
              <a:rPr spc="189" dirty="0">
                <a:solidFill>
                  <a:srgbClr val="800000"/>
                </a:solidFill>
              </a:rPr>
              <a:t>ФОП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999" y="1098000"/>
            <a:ext cx="2980267" cy="2136405"/>
          </a:xfrm>
          <a:prstGeom prst="rect">
            <a:avLst/>
          </a:prstGeom>
          <a:solidFill>
            <a:srgbClr val="FFEDAB"/>
          </a:solidFill>
        </p:spPr>
        <p:txBody>
          <a:bodyPr vert="horz" wrap="square" lIns="0" tIns="176389" rIns="0" bIns="0" rtlCol="0">
            <a:spAutoFit/>
          </a:bodyPr>
          <a:lstStyle/>
          <a:p>
            <a:pPr marL="190498">
              <a:spcBef>
                <a:spcPts val="1389"/>
              </a:spcBef>
            </a:pPr>
            <a:r>
              <a:rPr sz="2778" b="1" spc="-267" dirty="0">
                <a:solidFill>
                  <a:srgbClr val="800000"/>
                </a:solidFill>
                <a:latin typeface="Tahoma"/>
                <a:cs typeface="Tahoma"/>
              </a:rPr>
              <a:t>01</a:t>
            </a:r>
            <a:endParaRPr sz="2778" dirty="0">
              <a:solidFill>
                <a:srgbClr val="800000"/>
              </a:solidFill>
              <a:latin typeface="Tahoma"/>
              <a:cs typeface="Tahoma"/>
            </a:endParaRPr>
          </a:p>
          <a:p>
            <a:pPr marL="190498" marR="447318">
              <a:lnSpc>
                <a:spcPct val="114999"/>
              </a:lnSpc>
              <a:spcBef>
                <a:spcPts val="872"/>
              </a:spcBef>
            </a:pPr>
            <a:r>
              <a:rPr sz="1333" spc="127" dirty="0">
                <a:latin typeface="Tahoma"/>
                <a:cs typeface="Tahoma"/>
              </a:rPr>
              <a:t>Часы </a:t>
            </a:r>
            <a:r>
              <a:rPr sz="1333" spc="117" dirty="0">
                <a:latin typeface="Tahoma"/>
                <a:cs typeface="Tahoma"/>
              </a:rPr>
              <a:t>федерального </a:t>
            </a:r>
            <a:r>
              <a:rPr sz="1333" spc="122" dirty="0">
                <a:latin typeface="Tahoma"/>
                <a:cs typeface="Tahoma"/>
              </a:rPr>
              <a:t> </a:t>
            </a:r>
            <a:r>
              <a:rPr sz="1333" spc="117" dirty="0">
                <a:latin typeface="Tahoma"/>
                <a:cs typeface="Tahoma"/>
              </a:rPr>
              <a:t>учебного плана </a:t>
            </a:r>
            <a:r>
              <a:rPr sz="1333" spc="122" dirty="0">
                <a:latin typeface="Tahoma"/>
                <a:cs typeface="Tahoma"/>
              </a:rPr>
              <a:t> </a:t>
            </a:r>
            <a:r>
              <a:rPr sz="1333" spc="127" dirty="0">
                <a:latin typeface="Tahoma"/>
                <a:cs typeface="Tahoma"/>
              </a:rPr>
              <a:t>перераспределены,</a:t>
            </a:r>
            <a:r>
              <a:rPr sz="1333" spc="-106" dirty="0">
                <a:latin typeface="Tahoma"/>
                <a:cs typeface="Tahoma"/>
              </a:rPr>
              <a:t> </a:t>
            </a:r>
            <a:r>
              <a:rPr sz="1333" spc="117" dirty="0">
                <a:latin typeface="Tahoma"/>
                <a:cs typeface="Tahoma"/>
              </a:rPr>
              <a:t>в</a:t>
            </a:r>
            <a:r>
              <a:rPr sz="1333" spc="-100" dirty="0">
                <a:latin typeface="Tahoma"/>
                <a:cs typeface="Tahoma"/>
              </a:rPr>
              <a:t> </a:t>
            </a:r>
            <a:r>
              <a:rPr sz="1333" spc="111" dirty="0">
                <a:latin typeface="Tahoma"/>
                <a:cs typeface="Tahoma"/>
              </a:rPr>
              <a:t>том </a:t>
            </a:r>
            <a:r>
              <a:rPr sz="1333" spc="-400" dirty="0">
                <a:latin typeface="Tahoma"/>
                <a:cs typeface="Tahoma"/>
              </a:rPr>
              <a:t> </a:t>
            </a:r>
            <a:r>
              <a:rPr sz="1333" spc="122" dirty="0">
                <a:latin typeface="Tahoma"/>
                <a:cs typeface="Tahoma"/>
              </a:rPr>
              <a:t>числе </a:t>
            </a:r>
            <a:r>
              <a:rPr sz="1333" spc="117" dirty="0">
                <a:latin typeface="Tahoma"/>
                <a:cs typeface="Tahoma"/>
              </a:rPr>
              <a:t>на </a:t>
            </a:r>
            <a:r>
              <a:rPr sz="1333" spc="133" dirty="0">
                <a:latin typeface="Tahoma"/>
                <a:cs typeface="Tahoma"/>
              </a:rPr>
              <a:t>организацию </a:t>
            </a:r>
            <a:r>
              <a:rPr sz="1333" spc="139" dirty="0">
                <a:latin typeface="Tahoma"/>
                <a:cs typeface="Tahoma"/>
              </a:rPr>
              <a:t> </a:t>
            </a:r>
            <a:r>
              <a:rPr sz="1333" spc="111" dirty="0">
                <a:latin typeface="Tahoma"/>
                <a:cs typeface="Tahoma"/>
              </a:rPr>
              <a:t>углубленного </a:t>
            </a:r>
            <a:r>
              <a:rPr sz="1333" spc="127" dirty="0">
                <a:latin typeface="Tahoma"/>
                <a:cs typeface="Tahoma"/>
              </a:rPr>
              <a:t>изучения </a:t>
            </a:r>
            <a:r>
              <a:rPr sz="1333" spc="133" dirty="0">
                <a:latin typeface="Tahoma"/>
                <a:cs typeface="Tahoma"/>
              </a:rPr>
              <a:t> </a:t>
            </a:r>
            <a:r>
              <a:rPr sz="1333" spc="106" dirty="0">
                <a:latin typeface="Tahoma"/>
                <a:cs typeface="Tahoma"/>
              </a:rPr>
              <a:t>предметов.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0000" y="1098000"/>
            <a:ext cx="2980267" cy="1664609"/>
          </a:xfrm>
          <a:prstGeom prst="rect">
            <a:avLst/>
          </a:prstGeom>
          <a:solidFill>
            <a:srgbClr val="D9C1EC">
              <a:alpha val="46699"/>
            </a:srgbClr>
          </a:solidFill>
        </p:spPr>
        <p:txBody>
          <a:bodyPr vert="horz" wrap="square" lIns="0" tIns="176389" rIns="0" bIns="0" rtlCol="0">
            <a:spAutoFit/>
          </a:bodyPr>
          <a:lstStyle/>
          <a:p>
            <a:pPr marL="190498">
              <a:spcBef>
                <a:spcPts val="1389"/>
              </a:spcBef>
            </a:pPr>
            <a:r>
              <a:rPr sz="2778" b="1" dirty="0">
                <a:solidFill>
                  <a:srgbClr val="800000"/>
                </a:solidFill>
                <a:latin typeface="Tahoma"/>
                <a:cs typeface="Tahoma"/>
              </a:rPr>
              <a:t>02</a:t>
            </a:r>
            <a:endParaRPr sz="2778" dirty="0">
              <a:solidFill>
                <a:srgbClr val="800000"/>
              </a:solidFill>
              <a:latin typeface="Tahoma"/>
              <a:cs typeface="Tahoma"/>
            </a:endParaRPr>
          </a:p>
          <a:p>
            <a:pPr marL="190498" marR="156632">
              <a:lnSpc>
                <a:spcPct val="114999"/>
              </a:lnSpc>
              <a:spcBef>
                <a:spcPts val="872"/>
              </a:spcBef>
            </a:pPr>
            <a:r>
              <a:rPr sz="1333" spc="133" dirty="0">
                <a:latin typeface="Tahoma"/>
                <a:cs typeface="Tahoma"/>
              </a:rPr>
              <a:t>Содержание</a:t>
            </a:r>
            <a:r>
              <a:rPr sz="1333" spc="-83" dirty="0">
                <a:latin typeface="Tahoma"/>
                <a:cs typeface="Tahoma"/>
              </a:rPr>
              <a:t> </a:t>
            </a:r>
            <a:r>
              <a:rPr sz="1333" spc="172" dirty="0">
                <a:latin typeface="Tahoma"/>
                <a:cs typeface="Tahoma"/>
              </a:rPr>
              <a:t>и</a:t>
            </a:r>
            <a:r>
              <a:rPr sz="1333" spc="-78" dirty="0">
                <a:latin typeface="Tahoma"/>
                <a:cs typeface="Tahoma"/>
              </a:rPr>
              <a:t> </a:t>
            </a:r>
            <a:r>
              <a:rPr sz="1333" spc="139" dirty="0">
                <a:latin typeface="Tahoma"/>
                <a:cs typeface="Tahoma"/>
              </a:rPr>
              <a:t>планируемые </a:t>
            </a:r>
            <a:r>
              <a:rPr sz="1333" spc="-400" dirty="0">
                <a:latin typeface="Tahoma"/>
                <a:cs typeface="Tahoma"/>
              </a:rPr>
              <a:t> </a:t>
            </a:r>
            <a:r>
              <a:rPr sz="1333" spc="161" dirty="0">
                <a:latin typeface="Tahoma"/>
                <a:cs typeface="Tahoma"/>
              </a:rPr>
              <a:t>р</a:t>
            </a:r>
            <a:r>
              <a:rPr sz="1333" spc="133" dirty="0">
                <a:latin typeface="Tahoma"/>
                <a:cs typeface="Tahoma"/>
              </a:rPr>
              <a:t>е</a:t>
            </a:r>
            <a:r>
              <a:rPr sz="1333" spc="100" dirty="0">
                <a:latin typeface="Tahoma"/>
                <a:cs typeface="Tahoma"/>
              </a:rPr>
              <a:t>з</a:t>
            </a:r>
            <a:r>
              <a:rPr sz="1333" spc="67" dirty="0">
                <a:latin typeface="Tahoma"/>
                <a:cs typeface="Tahoma"/>
              </a:rPr>
              <a:t>у</a:t>
            </a:r>
            <a:r>
              <a:rPr sz="1333" spc="111" dirty="0">
                <a:latin typeface="Tahoma"/>
                <a:cs typeface="Tahoma"/>
              </a:rPr>
              <a:t>л</a:t>
            </a:r>
            <a:r>
              <a:rPr sz="1333" spc="28" dirty="0">
                <a:latin typeface="Tahoma"/>
                <a:cs typeface="Tahoma"/>
              </a:rPr>
              <a:t>ь</a:t>
            </a:r>
            <a:r>
              <a:rPr sz="1333" spc="72" dirty="0">
                <a:latin typeface="Tahoma"/>
                <a:cs typeface="Tahoma"/>
              </a:rPr>
              <a:t>таты</a:t>
            </a:r>
            <a:r>
              <a:rPr sz="1333" spc="-61" dirty="0">
                <a:latin typeface="Tahoma"/>
                <a:cs typeface="Tahoma"/>
              </a:rPr>
              <a:t> </a:t>
            </a:r>
            <a:r>
              <a:rPr sz="1333" spc="150" dirty="0">
                <a:latin typeface="Tahoma"/>
                <a:cs typeface="Tahoma"/>
              </a:rPr>
              <a:t>об</a:t>
            </a:r>
            <a:r>
              <a:rPr sz="1333" spc="139" dirty="0">
                <a:latin typeface="Tahoma"/>
                <a:cs typeface="Tahoma"/>
              </a:rPr>
              <a:t>р</a:t>
            </a:r>
            <a:r>
              <a:rPr sz="1333" spc="72" dirty="0">
                <a:latin typeface="Tahoma"/>
                <a:cs typeface="Tahoma"/>
              </a:rPr>
              <a:t>а</a:t>
            </a:r>
            <a:r>
              <a:rPr sz="1333" spc="94" dirty="0">
                <a:latin typeface="Tahoma"/>
                <a:cs typeface="Tahoma"/>
              </a:rPr>
              <a:t>зова</a:t>
            </a:r>
            <a:r>
              <a:rPr sz="1333" spc="56" dirty="0">
                <a:latin typeface="Tahoma"/>
                <a:cs typeface="Tahoma"/>
              </a:rPr>
              <a:t>т</a:t>
            </a:r>
            <a:r>
              <a:rPr sz="1333" spc="122" dirty="0">
                <a:latin typeface="Tahoma"/>
                <a:cs typeface="Tahoma"/>
              </a:rPr>
              <a:t>е</a:t>
            </a:r>
            <a:r>
              <a:rPr sz="1333" spc="100" dirty="0">
                <a:latin typeface="Tahoma"/>
                <a:cs typeface="Tahoma"/>
              </a:rPr>
              <a:t>льных  </a:t>
            </a:r>
            <a:r>
              <a:rPr sz="1333" spc="150" dirty="0">
                <a:latin typeface="Tahoma"/>
                <a:cs typeface="Tahoma"/>
              </a:rPr>
              <a:t>программ </a:t>
            </a:r>
            <a:r>
              <a:rPr sz="1333" spc="156" dirty="0">
                <a:latin typeface="Tahoma"/>
                <a:cs typeface="Tahoma"/>
              </a:rPr>
              <a:t>расширены </a:t>
            </a:r>
            <a:r>
              <a:rPr sz="1333" spc="139" dirty="0">
                <a:latin typeface="Tahoma"/>
                <a:cs typeface="Tahoma"/>
              </a:rPr>
              <a:t>по </a:t>
            </a:r>
            <a:r>
              <a:rPr sz="1333" spc="144" dirty="0">
                <a:latin typeface="Tahoma"/>
                <a:cs typeface="Tahoma"/>
              </a:rPr>
              <a:t> </a:t>
            </a:r>
            <a:r>
              <a:rPr sz="1333" spc="139" dirty="0">
                <a:latin typeface="Tahoma"/>
                <a:cs typeface="Tahoma"/>
              </a:rPr>
              <a:t>сравнению</a:t>
            </a:r>
            <a:r>
              <a:rPr sz="1333" spc="-67" dirty="0">
                <a:latin typeface="Tahoma"/>
                <a:cs typeface="Tahoma"/>
              </a:rPr>
              <a:t> </a:t>
            </a:r>
            <a:r>
              <a:rPr sz="1333" spc="144" dirty="0">
                <a:latin typeface="Tahoma"/>
                <a:cs typeface="Tahoma"/>
              </a:rPr>
              <a:t>с</a:t>
            </a:r>
            <a:r>
              <a:rPr sz="1333" spc="-61" dirty="0">
                <a:latin typeface="Tahoma"/>
                <a:cs typeface="Tahoma"/>
              </a:rPr>
              <a:t> </a:t>
            </a:r>
            <a:r>
              <a:rPr sz="1333" spc="127" dirty="0">
                <a:latin typeface="Tahoma"/>
                <a:cs typeface="Tahoma"/>
              </a:rPr>
              <a:t>ФОП.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0000" y="1097999"/>
            <a:ext cx="2980267" cy="2372302"/>
          </a:xfrm>
          <a:prstGeom prst="rect">
            <a:avLst/>
          </a:prstGeom>
          <a:solidFill>
            <a:srgbClr val="FFEDAB"/>
          </a:solidFill>
        </p:spPr>
        <p:txBody>
          <a:bodyPr vert="horz" wrap="square" lIns="0" tIns="176389" rIns="0" bIns="0" rtlCol="0">
            <a:spAutoFit/>
          </a:bodyPr>
          <a:lstStyle/>
          <a:p>
            <a:pPr marL="190498">
              <a:spcBef>
                <a:spcPts val="1389"/>
              </a:spcBef>
            </a:pPr>
            <a:r>
              <a:rPr sz="2778" b="1" spc="6" dirty="0">
                <a:solidFill>
                  <a:srgbClr val="800000"/>
                </a:solidFill>
                <a:latin typeface="Tahoma"/>
                <a:cs typeface="Tahoma"/>
              </a:rPr>
              <a:t>03</a:t>
            </a:r>
            <a:endParaRPr sz="2778" dirty="0">
              <a:solidFill>
                <a:srgbClr val="800000"/>
              </a:solidFill>
              <a:latin typeface="Tahoma"/>
              <a:cs typeface="Tahoma"/>
            </a:endParaRPr>
          </a:p>
          <a:p>
            <a:pPr marL="190498" marR="230009">
              <a:lnSpc>
                <a:spcPct val="114999"/>
              </a:lnSpc>
              <a:spcBef>
                <a:spcPts val="872"/>
              </a:spcBef>
            </a:pPr>
            <a:r>
              <a:rPr sz="1333" spc="122" dirty="0">
                <a:latin typeface="Tahoma"/>
                <a:cs typeface="Tahoma"/>
              </a:rPr>
              <a:t>Вариативность </a:t>
            </a:r>
            <a:r>
              <a:rPr sz="1333" spc="127" dirty="0">
                <a:latin typeface="Tahoma"/>
                <a:cs typeface="Tahoma"/>
              </a:rPr>
              <a:t> </a:t>
            </a:r>
            <a:r>
              <a:rPr sz="1333" spc="111" dirty="0">
                <a:latin typeface="Tahoma"/>
                <a:cs typeface="Tahoma"/>
              </a:rPr>
              <a:t>образовательных</a:t>
            </a:r>
            <a:r>
              <a:rPr sz="1333" spc="-94" dirty="0">
                <a:latin typeface="Tahoma"/>
                <a:cs typeface="Tahoma"/>
              </a:rPr>
              <a:t> </a:t>
            </a:r>
            <a:r>
              <a:rPr sz="1333" spc="150" dirty="0">
                <a:latin typeface="Tahoma"/>
                <a:cs typeface="Tahoma"/>
              </a:rPr>
              <a:t>программ </a:t>
            </a:r>
            <a:r>
              <a:rPr sz="1333" spc="-400" dirty="0">
                <a:latin typeface="Tahoma"/>
                <a:cs typeface="Tahoma"/>
              </a:rPr>
              <a:t> </a:t>
            </a:r>
            <a:r>
              <a:rPr sz="1333" spc="122" dirty="0">
                <a:latin typeface="Tahoma"/>
                <a:cs typeface="Tahoma"/>
              </a:rPr>
              <a:t>реализована через </a:t>
            </a:r>
            <a:r>
              <a:rPr sz="1333" spc="127" dirty="0">
                <a:latin typeface="Tahoma"/>
                <a:cs typeface="Tahoma"/>
              </a:rPr>
              <a:t> </a:t>
            </a:r>
            <a:r>
              <a:rPr sz="1333" spc="133" dirty="0">
                <a:latin typeface="Tahoma"/>
                <a:cs typeface="Tahoma"/>
              </a:rPr>
              <a:t>с</a:t>
            </a:r>
            <a:r>
              <a:rPr sz="1333" spc="117" dirty="0">
                <a:latin typeface="Tahoma"/>
                <a:cs typeface="Tahoma"/>
              </a:rPr>
              <a:t>оч</a:t>
            </a:r>
            <a:r>
              <a:rPr sz="1333" spc="78" dirty="0">
                <a:latin typeface="Tahoma"/>
                <a:cs typeface="Tahoma"/>
              </a:rPr>
              <a:t>е</a:t>
            </a:r>
            <a:r>
              <a:rPr sz="1333" spc="117" dirty="0">
                <a:latin typeface="Tahoma"/>
                <a:cs typeface="Tahoma"/>
              </a:rPr>
              <a:t>тание</a:t>
            </a:r>
            <a:r>
              <a:rPr sz="1333" spc="-61" dirty="0">
                <a:latin typeface="Tahoma"/>
                <a:cs typeface="Tahoma"/>
              </a:rPr>
              <a:t> </a:t>
            </a:r>
            <a:r>
              <a:rPr sz="1333" spc="150" dirty="0">
                <a:latin typeface="Tahoma"/>
                <a:cs typeface="Tahoma"/>
              </a:rPr>
              <a:t>об</a:t>
            </a:r>
            <a:r>
              <a:rPr sz="1333" spc="139" dirty="0">
                <a:latin typeface="Tahoma"/>
                <a:cs typeface="Tahoma"/>
              </a:rPr>
              <a:t>р</a:t>
            </a:r>
            <a:r>
              <a:rPr sz="1333" spc="72" dirty="0">
                <a:latin typeface="Tahoma"/>
                <a:cs typeface="Tahoma"/>
              </a:rPr>
              <a:t>а</a:t>
            </a:r>
            <a:r>
              <a:rPr sz="1333" spc="94" dirty="0">
                <a:latin typeface="Tahoma"/>
                <a:cs typeface="Tahoma"/>
              </a:rPr>
              <a:t>зова</a:t>
            </a:r>
            <a:r>
              <a:rPr sz="1333" spc="56" dirty="0">
                <a:latin typeface="Tahoma"/>
                <a:cs typeface="Tahoma"/>
              </a:rPr>
              <a:t>т</a:t>
            </a:r>
            <a:r>
              <a:rPr sz="1333" spc="122" dirty="0">
                <a:latin typeface="Tahoma"/>
                <a:cs typeface="Tahoma"/>
              </a:rPr>
              <a:t>е</a:t>
            </a:r>
            <a:r>
              <a:rPr sz="1333" spc="100" dirty="0">
                <a:latin typeface="Tahoma"/>
                <a:cs typeface="Tahoma"/>
              </a:rPr>
              <a:t>льных  </a:t>
            </a:r>
            <a:r>
              <a:rPr sz="1333" spc="94" dirty="0">
                <a:latin typeface="Tahoma"/>
                <a:cs typeface="Tahoma"/>
              </a:rPr>
              <a:t>технологий, </a:t>
            </a:r>
            <a:r>
              <a:rPr sz="1333" spc="117" dirty="0">
                <a:latin typeface="Tahoma"/>
                <a:cs typeface="Tahoma"/>
              </a:rPr>
              <a:t>модульность </a:t>
            </a:r>
            <a:r>
              <a:rPr sz="1333" spc="122" dirty="0">
                <a:latin typeface="Tahoma"/>
                <a:cs typeface="Tahoma"/>
              </a:rPr>
              <a:t> </a:t>
            </a:r>
            <a:r>
              <a:rPr sz="1333" spc="127" dirty="0">
                <a:latin typeface="Tahoma"/>
                <a:cs typeface="Tahoma"/>
              </a:rPr>
              <a:t>изучения </a:t>
            </a:r>
            <a:r>
              <a:rPr sz="1333" spc="106" dirty="0">
                <a:latin typeface="Tahoma"/>
                <a:cs typeface="Tahoma"/>
              </a:rPr>
              <a:t>предметов, </a:t>
            </a:r>
            <a:r>
              <a:rPr sz="1333" spc="111" dirty="0">
                <a:latin typeface="Tahoma"/>
                <a:cs typeface="Tahoma"/>
              </a:rPr>
              <a:t> </a:t>
            </a:r>
            <a:r>
              <a:rPr sz="1333" spc="139" dirty="0">
                <a:latin typeface="Tahoma"/>
                <a:cs typeface="Tahoma"/>
              </a:rPr>
              <a:t>деление</a:t>
            </a:r>
            <a:r>
              <a:rPr sz="1333" spc="-67" dirty="0">
                <a:latin typeface="Tahoma"/>
                <a:cs typeface="Tahoma"/>
              </a:rPr>
              <a:t> </a:t>
            </a:r>
            <a:r>
              <a:rPr sz="1333" spc="117" dirty="0">
                <a:latin typeface="Tahoma"/>
                <a:cs typeface="Tahoma"/>
              </a:rPr>
              <a:t>на</a:t>
            </a:r>
            <a:r>
              <a:rPr sz="1333" spc="-67" dirty="0">
                <a:latin typeface="Tahoma"/>
                <a:cs typeface="Tahoma"/>
              </a:rPr>
              <a:t> </a:t>
            </a:r>
            <a:r>
              <a:rPr sz="1333" spc="100" dirty="0">
                <a:latin typeface="Tahoma"/>
                <a:cs typeface="Tahoma"/>
              </a:rPr>
              <a:t>группы.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986" y="3971448"/>
            <a:ext cx="8494889" cy="219370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4111">
              <a:spcBef>
                <a:spcPts val="111"/>
              </a:spcBef>
            </a:pPr>
            <a:r>
              <a:rPr sz="1333" b="1" spc="39" dirty="0">
                <a:latin typeface="Tahoma"/>
                <a:cs typeface="Tahoma"/>
              </a:rPr>
              <a:t>Самостоятельность</a:t>
            </a:r>
            <a:r>
              <a:rPr sz="1333" b="1" spc="-17" dirty="0">
                <a:latin typeface="Tahoma"/>
                <a:cs typeface="Tahoma"/>
              </a:rPr>
              <a:t> </a:t>
            </a:r>
            <a:r>
              <a:rPr sz="1333" b="1" spc="33" dirty="0">
                <a:latin typeface="Tahoma"/>
                <a:cs typeface="Tahoma"/>
              </a:rPr>
              <a:t>школ</a:t>
            </a:r>
            <a:r>
              <a:rPr sz="1333" b="1" spc="-11" dirty="0">
                <a:latin typeface="Tahoma"/>
                <a:cs typeface="Tahoma"/>
              </a:rPr>
              <a:t> </a:t>
            </a:r>
            <a:r>
              <a:rPr sz="1333" b="1" spc="17" dirty="0">
                <a:latin typeface="Tahoma"/>
                <a:cs typeface="Tahoma"/>
              </a:rPr>
              <a:t>в</a:t>
            </a:r>
            <a:r>
              <a:rPr sz="1333" b="1" spc="-11" dirty="0">
                <a:latin typeface="Tahoma"/>
                <a:cs typeface="Tahoma"/>
              </a:rPr>
              <a:t> </a:t>
            </a:r>
            <a:r>
              <a:rPr sz="1333" b="1" spc="56" dirty="0">
                <a:latin typeface="Tahoma"/>
                <a:cs typeface="Tahoma"/>
              </a:rPr>
              <a:t>распределении</a:t>
            </a:r>
            <a:r>
              <a:rPr sz="1333" b="1" spc="-17" dirty="0">
                <a:latin typeface="Tahoma"/>
                <a:cs typeface="Tahoma"/>
              </a:rPr>
              <a:t> </a:t>
            </a:r>
            <a:r>
              <a:rPr sz="1333" b="1" spc="33" dirty="0">
                <a:latin typeface="Tahoma"/>
                <a:cs typeface="Tahoma"/>
              </a:rPr>
              <a:t>часов</a:t>
            </a:r>
            <a:r>
              <a:rPr sz="1333" b="1" spc="-11" dirty="0">
                <a:latin typeface="Tahoma"/>
                <a:cs typeface="Tahoma"/>
              </a:rPr>
              <a:t> </a:t>
            </a:r>
            <a:r>
              <a:rPr sz="1333" b="1" spc="39" dirty="0">
                <a:latin typeface="Tahoma"/>
                <a:cs typeface="Tahoma"/>
              </a:rPr>
              <a:t>учебного</a:t>
            </a:r>
            <a:r>
              <a:rPr sz="1333" b="1" spc="-11" dirty="0">
                <a:latin typeface="Tahoma"/>
                <a:cs typeface="Tahoma"/>
              </a:rPr>
              <a:t> </a:t>
            </a:r>
            <a:r>
              <a:rPr sz="1333" b="1" spc="33" dirty="0">
                <a:latin typeface="Tahoma"/>
                <a:cs typeface="Tahoma"/>
              </a:rPr>
              <a:t>план</a:t>
            </a:r>
            <a:r>
              <a:rPr sz="1333" b="1" spc="-11" dirty="0">
                <a:latin typeface="Tahoma"/>
                <a:cs typeface="Tahoma"/>
              </a:rPr>
              <a:t> </a:t>
            </a:r>
            <a:r>
              <a:rPr sz="1333" b="1" spc="33" dirty="0">
                <a:latin typeface="Tahoma"/>
                <a:cs typeface="Tahoma"/>
              </a:rPr>
              <a:t>ограничена,</a:t>
            </a:r>
            <a:r>
              <a:rPr sz="1333" b="1" spc="-17" dirty="0">
                <a:latin typeface="Tahoma"/>
                <a:cs typeface="Tahoma"/>
              </a:rPr>
              <a:t> </a:t>
            </a:r>
            <a:r>
              <a:rPr sz="1333" b="1" spc="50" dirty="0">
                <a:latin typeface="Tahoma"/>
                <a:cs typeface="Tahoma"/>
              </a:rPr>
              <a:t>но</a:t>
            </a:r>
            <a:r>
              <a:rPr sz="1333" b="1" spc="-11" dirty="0">
                <a:latin typeface="Tahoma"/>
                <a:cs typeface="Tahoma"/>
              </a:rPr>
              <a:t> </a:t>
            </a:r>
            <a:r>
              <a:rPr sz="1333" b="1" spc="39" dirty="0">
                <a:latin typeface="Tahoma"/>
                <a:cs typeface="Tahoma"/>
              </a:rPr>
              <a:t>сохранена</a:t>
            </a:r>
            <a:endParaRPr sz="1333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0021" y="3587608"/>
            <a:ext cx="2980267" cy="166511"/>
          </a:xfrm>
          <a:custGeom>
            <a:avLst/>
            <a:gdLst/>
            <a:ahLst/>
            <a:cxnLst/>
            <a:rect l="l" t="t" r="r" b="b"/>
            <a:pathLst>
              <a:path w="2682240" h="149860">
                <a:moveTo>
                  <a:pt x="268173" y="0"/>
                </a:moveTo>
                <a:lnTo>
                  <a:pt x="0" y="0"/>
                </a:lnTo>
                <a:lnTo>
                  <a:pt x="134086" y="149415"/>
                </a:lnTo>
                <a:lnTo>
                  <a:pt x="268173" y="0"/>
                </a:lnTo>
                <a:close/>
              </a:path>
              <a:path w="2682240" h="149860">
                <a:moveTo>
                  <a:pt x="536397" y="0"/>
                </a:moveTo>
                <a:lnTo>
                  <a:pt x="268224" y="0"/>
                </a:lnTo>
                <a:lnTo>
                  <a:pt x="402310" y="149415"/>
                </a:lnTo>
                <a:lnTo>
                  <a:pt x="536397" y="0"/>
                </a:lnTo>
                <a:close/>
              </a:path>
              <a:path w="2682240" h="149860">
                <a:moveTo>
                  <a:pt x="804621" y="0"/>
                </a:moveTo>
                <a:lnTo>
                  <a:pt x="536435" y="0"/>
                </a:lnTo>
                <a:lnTo>
                  <a:pt x="670521" y="149415"/>
                </a:lnTo>
                <a:lnTo>
                  <a:pt x="804621" y="0"/>
                </a:lnTo>
                <a:close/>
              </a:path>
              <a:path w="2682240" h="149860">
                <a:moveTo>
                  <a:pt x="1072832" y="0"/>
                </a:moveTo>
                <a:lnTo>
                  <a:pt x="804659" y="0"/>
                </a:lnTo>
                <a:lnTo>
                  <a:pt x="938745" y="149415"/>
                </a:lnTo>
                <a:lnTo>
                  <a:pt x="1072832" y="0"/>
                </a:lnTo>
                <a:close/>
              </a:path>
              <a:path w="2682240" h="149860">
                <a:moveTo>
                  <a:pt x="1341056" y="0"/>
                </a:moveTo>
                <a:lnTo>
                  <a:pt x="1072870" y="0"/>
                </a:lnTo>
                <a:lnTo>
                  <a:pt x="1206957" y="149415"/>
                </a:lnTo>
                <a:lnTo>
                  <a:pt x="1341056" y="0"/>
                </a:lnTo>
                <a:close/>
              </a:path>
              <a:path w="2682240" h="149860">
                <a:moveTo>
                  <a:pt x="1609267" y="0"/>
                </a:moveTo>
                <a:lnTo>
                  <a:pt x="1341094" y="0"/>
                </a:lnTo>
                <a:lnTo>
                  <a:pt x="1475181" y="149415"/>
                </a:lnTo>
                <a:lnTo>
                  <a:pt x="1609267" y="0"/>
                </a:lnTo>
                <a:close/>
              </a:path>
              <a:path w="2682240" h="149860">
                <a:moveTo>
                  <a:pt x="1877491" y="0"/>
                </a:moveTo>
                <a:lnTo>
                  <a:pt x="1609305" y="0"/>
                </a:lnTo>
                <a:lnTo>
                  <a:pt x="1743392" y="149415"/>
                </a:lnTo>
                <a:lnTo>
                  <a:pt x="1877491" y="0"/>
                </a:lnTo>
                <a:close/>
              </a:path>
              <a:path w="2682240" h="149860">
                <a:moveTo>
                  <a:pt x="2145703" y="0"/>
                </a:moveTo>
                <a:lnTo>
                  <a:pt x="1877529" y="0"/>
                </a:lnTo>
                <a:lnTo>
                  <a:pt x="2011616" y="149415"/>
                </a:lnTo>
                <a:lnTo>
                  <a:pt x="2145703" y="0"/>
                </a:lnTo>
                <a:close/>
              </a:path>
              <a:path w="2682240" h="149860">
                <a:moveTo>
                  <a:pt x="2413927" y="0"/>
                </a:moveTo>
                <a:lnTo>
                  <a:pt x="2145741" y="0"/>
                </a:lnTo>
                <a:lnTo>
                  <a:pt x="2279827" y="149415"/>
                </a:lnTo>
                <a:lnTo>
                  <a:pt x="2413927" y="0"/>
                </a:lnTo>
                <a:close/>
              </a:path>
              <a:path w="2682240" h="149860">
                <a:moveTo>
                  <a:pt x="2682138" y="0"/>
                </a:moveTo>
                <a:lnTo>
                  <a:pt x="2413965" y="0"/>
                </a:lnTo>
                <a:lnTo>
                  <a:pt x="2548051" y="149415"/>
                </a:lnTo>
                <a:lnTo>
                  <a:pt x="2682138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sz="1126"/>
          </a:p>
        </p:txBody>
      </p:sp>
      <p:sp>
        <p:nvSpPr>
          <p:cNvPr id="8" name="object 8"/>
          <p:cNvSpPr/>
          <p:nvPr/>
        </p:nvSpPr>
        <p:spPr>
          <a:xfrm>
            <a:off x="6780035" y="3587608"/>
            <a:ext cx="2980267" cy="166511"/>
          </a:xfrm>
          <a:custGeom>
            <a:avLst/>
            <a:gdLst/>
            <a:ahLst/>
            <a:cxnLst/>
            <a:rect l="l" t="t" r="r" b="b"/>
            <a:pathLst>
              <a:path w="2682240" h="149860">
                <a:moveTo>
                  <a:pt x="268173" y="0"/>
                </a:moveTo>
                <a:lnTo>
                  <a:pt x="0" y="0"/>
                </a:lnTo>
                <a:lnTo>
                  <a:pt x="134086" y="149415"/>
                </a:lnTo>
                <a:lnTo>
                  <a:pt x="268173" y="0"/>
                </a:lnTo>
                <a:close/>
              </a:path>
              <a:path w="2682240" h="149860">
                <a:moveTo>
                  <a:pt x="536397" y="0"/>
                </a:moveTo>
                <a:lnTo>
                  <a:pt x="268211" y="0"/>
                </a:lnTo>
                <a:lnTo>
                  <a:pt x="402297" y="149415"/>
                </a:lnTo>
                <a:lnTo>
                  <a:pt x="536397" y="0"/>
                </a:lnTo>
                <a:close/>
              </a:path>
              <a:path w="2682240" h="149860">
                <a:moveTo>
                  <a:pt x="804608" y="0"/>
                </a:moveTo>
                <a:lnTo>
                  <a:pt x="536435" y="0"/>
                </a:lnTo>
                <a:lnTo>
                  <a:pt x="670521" y="149415"/>
                </a:lnTo>
                <a:lnTo>
                  <a:pt x="804608" y="0"/>
                </a:lnTo>
                <a:close/>
              </a:path>
              <a:path w="2682240" h="149860">
                <a:moveTo>
                  <a:pt x="1072832" y="0"/>
                </a:moveTo>
                <a:lnTo>
                  <a:pt x="804646" y="0"/>
                </a:lnTo>
                <a:lnTo>
                  <a:pt x="938745" y="149415"/>
                </a:lnTo>
                <a:lnTo>
                  <a:pt x="1072832" y="0"/>
                </a:lnTo>
                <a:close/>
              </a:path>
              <a:path w="2682240" h="149860">
                <a:moveTo>
                  <a:pt x="1341043" y="0"/>
                </a:moveTo>
                <a:lnTo>
                  <a:pt x="1072870" y="0"/>
                </a:lnTo>
                <a:lnTo>
                  <a:pt x="1206957" y="149415"/>
                </a:lnTo>
                <a:lnTo>
                  <a:pt x="1341043" y="0"/>
                </a:lnTo>
                <a:close/>
              </a:path>
              <a:path w="2682240" h="149860">
                <a:moveTo>
                  <a:pt x="1609267" y="0"/>
                </a:moveTo>
                <a:lnTo>
                  <a:pt x="1341081" y="0"/>
                </a:lnTo>
                <a:lnTo>
                  <a:pt x="1475181" y="149415"/>
                </a:lnTo>
                <a:lnTo>
                  <a:pt x="1609267" y="0"/>
                </a:lnTo>
                <a:close/>
              </a:path>
              <a:path w="2682240" h="149860">
                <a:moveTo>
                  <a:pt x="1877479" y="0"/>
                </a:moveTo>
                <a:lnTo>
                  <a:pt x="1609305" y="0"/>
                </a:lnTo>
                <a:lnTo>
                  <a:pt x="1743392" y="149415"/>
                </a:lnTo>
                <a:lnTo>
                  <a:pt x="1877479" y="0"/>
                </a:lnTo>
                <a:close/>
              </a:path>
              <a:path w="2682240" h="149860">
                <a:moveTo>
                  <a:pt x="2145703" y="0"/>
                </a:moveTo>
                <a:lnTo>
                  <a:pt x="1877517" y="0"/>
                </a:lnTo>
                <a:lnTo>
                  <a:pt x="2011616" y="149415"/>
                </a:lnTo>
                <a:lnTo>
                  <a:pt x="2145703" y="0"/>
                </a:lnTo>
                <a:close/>
              </a:path>
              <a:path w="2682240" h="149860">
                <a:moveTo>
                  <a:pt x="2413914" y="0"/>
                </a:moveTo>
                <a:lnTo>
                  <a:pt x="2145741" y="0"/>
                </a:lnTo>
                <a:lnTo>
                  <a:pt x="2279827" y="149415"/>
                </a:lnTo>
                <a:lnTo>
                  <a:pt x="2413914" y="0"/>
                </a:lnTo>
                <a:close/>
              </a:path>
              <a:path w="2682240" h="149860">
                <a:moveTo>
                  <a:pt x="2682138" y="0"/>
                </a:moveTo>
                <a:lnTo>
                  <a:pt x="2413952" y="0"/>
                </a:lnTo>
                <a:lnTo>
                  <a:pt x="2548051" y="149415"/>
                </a:lnTo>
                <a:lnTo>
                  <a:pt x="2682138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sz="1126"/>
          </a:p>
        </p:txBody>
      </p:sp>
      <p:sp>
        <p:nvSpPr>
          <p:cNvPr id="9" name="object 9"/>
          <p:cNvSpPr/>
          <p:nvPr/>
        </p:nvSpPr>
        <p:spPr>
          <a:xfrm>
            <a:off x="3590021" y="3587608"/>
            <a:ext cx="2980267" cy="166511"/>
          </a:xfrm>
          <a:custGeom>
            <a:avLst/>
            <a:gdLst/>
            <a:ahLst/>
            <a:cxnLst/>
            <a:rect l="l" t="t" r="r" b="b"/>
            <a:pathLst>
              <a:path w="2682240" h="149860">
                <a:moveTo>
                  <a:pt x="268173" y="0"/>
                </a:moveTo>
                <a:lnTo>
                  <a:pt x="0" y="0"/>
                </a:lnTo>
                <a:lnTo>
                  <a:pt x="134086" y="149415"/>
                </a:lnTo>
                <a:lnTo>
                  <a:pt x="268173" y="0"/>
                </a:lnTo>
                <a:close/>
              </a:path>
              <a:path w="2682240" h="149860">
                <a:moveTo>
                  <a:pt x="536397" y="0"/>
                </a:moveTo>
                <a:lnTo>
                  <a:pt x="268211" y="0"/>
                </a:lnTo>
                <a:lnTo>
                  <a:pt x="402297" y="149415"/>
                </a:lnTo>
                <a:lnTo>
                  <a:pt x="536397" y="0"/>
                </a:lnTo>
                <a:close/>
              </a:path>
              <a:path w="2682240" h="149860">
                <a:moveTo>
                  <a:pt x="804608" y="0"/>
                </a:moveTo>
                <a:lnTo>
                  <a:pt x="536435" y="0"/>
                </a:lnTo>
                <a:lnTo>
                  <a:pt x="670521" y="149415"/>
                </a:lnTo>
                <a:lnTo>
                  <a:pt x="804608" y="0"/>
                </a:lnTo>
                <a:close/>
              </a:path>
              <a:path w="2682240" h="149860">
                <a:moveTo>
                  <a:pt x="1072832" y="0"/>
                </a:moveTo>
                <a:lnTo>
                  <a:pt x="804646" y="0"/>
                </a:lnTo>
                <a:lnTo>
                  <a:pt x="938733" y="149415"/>
                </a:lnTo>
                <a:lnTo>
                  <a:pt x="1072832" y="0"/>
                </a:lnTo>
                <a:close/>
              </a:path>
              <a:path w="2682240" h="149860">
                <a:moveTo>
                  <a:pt x="1341043" y="0"/>
                </a:moveTo>
                <a:lnTo>
                  <a:pt x="1072870" y="0"/>
                </a:lnTo>
                <a:lnTo>
                  <a:pt x="1206957" y="149415"/>
                </a:lnTo>
                <a:lnTo>
                  <a:pt x="1341043" y="0"/>
                </a:lnTo>
                <a:close/>
              </a:path>
              <a:path w="2682240" h="149860">
                <a:moveTo>
                  <a:pt x="1609267" y="0"/>
                </a:moveTo>
                <a:lnTo>
                  <a:pt x="1341081" y="0"/>
                </a:lnTo>
                <a:lnTo>
                  <a:pt x="1475181" y="149415"/>
                </a:lnTo>
                <a:lnTo>
                  <a:pt x="1609267" y="0"/>
                </a:lnTo>
                <a:close/>
              </a:path>
              <a:path w="2682240" h="149860">
                <a:moveTo>
                  <a:pt x="1877479" y="0"/>
                </a:moveTo>
                <a:lnTo>
                  <a:pt x="1609305" y="0"/>
                </a:lnTo>
                <a:lnTo>
                  <a:pt x="1743392" y="149415"/>
                </a:lnTo>
                <a:lnTo>
                  <a:pt x="1877479" y="0"/>
                </a:lnTo>
                <a:close/>
              </a:path>
              <a:path w="2682240" h="149860">
                <a:moveTo>
                  <a:pt x="2145703" y="0"/>
                </a:moveTo>
                <a:lnTo>
                  <a:pt x="1877517" y="0"/>
                </a:lnTo>
                <a:lnTo>
                  <a:pt x="2011616" y="149415"/>
                </a:lnTo>
                <a:lnTo>
                  <a:pt x="2145703" y="0"/>
                </a:lnTo>
                <a:close/>
              </a:path>
              <a:path w="2682240" h="149860">
                <a:moveTo>
                  <a:pt x="2413914" y="0"/>
                </a:moveTo>
                <a:lnTo>
                  <a:pt x="2145741" y="0"/>
                </a:lnTo>
                <a:lnTo>
                  <a:pt x="2279827" y="149415"/>
                </a:lnTo>
                <a:lnTo>
                  <a:pt x="2413914" y="0"/>
                </a:lnTo>
                <a:close/>
              </a:path>
              <a:path w="2682240" h="149860">
                <a:moveTo>
                  <a:pt x="2682138" y="0"/>
                </a:moveTo>
                <a:lnTo>
                  <a:pt x="2413952" y="0"/>
                </a:lnTo>
                <a:lnTo>
                  <a:pt x="2548051" y="149415"/>
                </a:lnTo>
                <a:lnTo>
                  <a:pt x="2682138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sz="1126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8"/>
          <a:stretch/>
        </p:blipFill>
        <p:spPr>
          <a:xfrm>
            <a:off x="13051" y="3185480"/>
            <a:ext cx="10159287" cy="27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9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5323</TotalTime>
  <Words>2677</Words>
  <Application>Microsoft Office PowerPoint</Application>
  <PresentationFormat>Произвольный</PresentationFormat>
  <Paragraphs>389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Tahoma</vt:lpstr>
      <vt:lpstr>-apple-system</vt:lpstr>
      <vt:lpstr>Arial MT</vt:lpstr>
      <vt:lpstr>Bahnschrift</vt:lpstr>
      <vt:lpstr>Calibri Light</vt:lpstr>
      <vt:lpstr>Calibri</vt:lpstr>
      <vt:lpstr>Druk Cyr</vt:lpstr>
      <vt:lpstr>Wingdings</vt:lpstr>
      <vt:lpstr>Microsoft Sans Serif</vt:lpstr>
      <vt:lpstr>Arial</vt:lpstr>
      <vt:lpstr>Cambria</vt:lpstr>
      <vt:lpstr>Times New Roman</vt:lpstr>
      <vt:lpstr>Office Theme</vt:lpstr>
      <vt:lpstr>1_Office Theme</vt:lpstr>
      <vt:lpstr>Презентация PowerPoint</vt:lpstr>
      <vt:lpstr>ФООП разработаны в соответствии с Порядком разработки и  утверждения федеральных основных общеобразовательных программ, утвержденным приказом Минпросвещения России от</vt:lpstr>
      <vt:lpstr>О введении федеральных основных  общеобразовательных программ, утвержденных  приказами Министерства просвещения  Российской Федерации</vt:lpstr>
      <vt:lpstr>Презентация PowerPoint</vt:lpstr>
      <vt:lpstr>Федеральная ООП</vt:lpstr>
      <vt:lpstr>Федеральная ООП</vt:lpstr>
      <vt:lpstr>Федеральная ООП</vt:lpstr>
      <vt:lpstr>Федеральная ООП</vt:lpstr>
      <vt:lpstr>МАКСИМАЛЬНЫЕ ИЗМЕНЕНИЯ В ТЕКСТЕ ФОП</vt:lpstr>
      <vt:lpstr>ФОП НОО, ООО, СОО в ООП ОО</vt:lpstr>
      <vt:lpstr>Презентация PowerPoint</vt:lpstr>
      <vt:lpstr>Презентация PowerPoint</vt:lpstr>
      <vt:lpstr>Рабочая программа воспитания в ОПП каждого уровня  Берем за основу ФРП Воспитания! </vt:lpstr>
      <vt:lpstr>Презентация PowerPoint</vt:lpstr>
      <vt:lpstr>Презентация PowerPoint</vt:lpstr>
      <vt:lpstr>Часть, рекомендуемая для всех обучающихся:</vt:lpstr>
      <vt:lpstr>Презентация PowerPoint</vt:lpstr>
      <vt:lpstr>Презентация PowerPoint</vt:lpstr>
      <vt:lpstr>По ФОП изучать вероятность и статистику должны все школьники с 7-го по 9-й класс</vt:lpstr>
      <vt:lpstr>УЧЕБНИКИ</vt:lpstr>
      <vt:lpstr>В положения, утвержденные локальными актами ОО: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Методист</dc:creator>
  <cp:lastModifiedBy>Анна Константиновна Злобина</cp:lastModifiedBy>
  <cp:revision>465</cp:revision>
  <dcterms:created xsi:type="dcterms:W3CDTF">2023-01-13T17:17:54Z</dcterms:created>
  <dcterms:modified xsi:type="dcterms:W3CDTF">2023-09-27T01:49:35Z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