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5" r:id="rId2"/>
  </p:sldMasterIdLst>
  <p:notesMasterIdLst>
    <p:notesMasterId r:id="rId18"/>
  </p:notesMasterIdLst>
  <p:sldIdLst>
    <p:sldId id="319" r:id="rId3"/>
    <p:sldId id="303" r:id="rId4"/>
    <p:sldId id="310" r:id="rId5"/>
    <p:sldId id="291" r:id="rId6"/>
    <p:sldId id="328" r:id="rId7"/>
    <p:sldId id="323" r:id="rId8"/>
    <p:sldId id="325" r:id="rId9"/>
    <p:sldId id="299" r:id="rId10"/>
    <p:sldId id="327" r:id="rId11"/>
    <p:sldId id="304" r:id="rId12"/>
    <p:sldId id="324" r:id="rId13"/>
    <p:sldId id="326" r:id="rId14"/>
    <p:sldId id="331" r:id="rId15"/>
    <p:sldId id="332" r:id="rId16"/>
    <p:sldId id="301" r:id="rId17"/>
  </p:sldIdLst>
  <p:sldSz cx="20104100" cy="11309350"/>
  <p:notesSz cx="20104100" cy="1130935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Druk Cyr" charset="-5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  <a:srgbClr val="6B1420"/>
    <a:srgbClr val="36321E"/>
    <a:srgbClr val="E9D8A3"/>
    <a:srgbClr val="B59552"/>
    <a:srgbClr val="F8F4EE"/>
    <a:srgbClr val="EEF0EB"/>
    <a:srgbClr val="017371"/>
    <a:srgbClr val="6E0512"/>
    <a:srgbClr val="E2D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5128" autoAdjust="0"/>
  </p:normalViewPr>
  <p:slideViewPr>
    <p:cSldViewPr>
      <p:cViewPr>
        <p:scale>
          <a:sx n="42" d="100"/>
          <a:sy n="42" d="100"/>
        </p:scale>
        <p:origin x="-42" y="3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121C4-E912-4DA6-BB21-141D2DC65E2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C6C54-3A1F-4353-8C1F-CAD89D6ED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72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354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651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351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381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0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777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03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84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554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4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56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74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318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2"/>
            <a:ext cx="8013199" cy="1211998"/>
          </a:xfrm>
        </p:spPr>
        <p:txBody>
          <a:bodyPr lIns="0" tIns="0" rIns="0" bIns="0"/>
          <a:lstStyle>
            <a:lvl1pPr>
              <a:defRPr sz="7876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8/23/2023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1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8/23/2023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7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8D7F492D-5576-4E65-8B3D-B0BDBA839CF1}" type="datetimeFigureOut">
              <a:rPr lang="ru-RU" smtClean="0"/>
              <a:t>23.08.2023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E0D2B5F6-A29D-4F0F-8014-4ECBE4077D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16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8" y="3505903"/>
            <a:ext cx="17088485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9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8/23/2023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2"/>
            <a:ext cx="8013199" cy="1211998"/>
          </a:xfrm>
        </p:spPr>
        <p:txBody>
          <a:bodyPr lIns="0" tIns="0" rIns="0" bIns="0"/>
          <a:lstStyle>
            <a:lvl1pPr>
              <a:defRPr sz="7876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8/23/2023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2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20" y="3332182"/>
            <a:ext cx="803982" cy="234015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" y="156094"/>
            <a:ext cx="20014122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2"/>
            <a:ext cx="11012608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2" y="973875"/>
            <a:ext cx="4690945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" y="9177459"/>
            <a:ext cx="20104098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" y="3"/>
            <a:ext cx="20104098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8" y="831970"/>
            <a:ext cx="4690945" cy="24920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2"/>
            <a:ext cx="8013199" cy="1211998"/>
          </a:xfrm>
        </p:spPr>
        <p:txBody>
          <a:bodyPr lIns="0" tIns="0" rIns="0" bIns="0"/>
          <a:lstStyle>
            <a:lvl1pPr>
              <a:defRPr sz="7876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6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6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8/23/2023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5"/>
            <a:ext cx="8013199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6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700"/>
            <a:ext cx="6433312" cy="308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700"/>
            <a:ext cx="4623943" cy="308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8/23/2023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4" y="10517700"/>
            <a:ext cx="4623943" cy="308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9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8">
        <a:defRPr>
          <a:latin typeface="+mn-lt"/>
          <a:ea typeface="+mn-ea"/>
          <a:cs typeface="+mn-cs"/>
        </a:defRPr>
      </a:lvl2pPr>
      <a:lvl3pPr marL="685814">
        <a:defRPr>
          <a:latin typeface="+mn-lt"/>
          <a:ea typeface="+mn-ea"/>
          <a:cs typeface="+mn-cs"/>
        </a:defRPr>
      </a:lvl3pPr>
      <a:lvl4pPr marL="1028721">
        <a:defRPr>
          <a:latin typeface="+mn-lt"/>
          <a:ea typeface="+mn-ea"/>
          <a:cs typeface="+mn-cs"/>
        </a:defRPr>
      </a:lvl4pPr>
      <a:lvl5pPr marL="1371629">
        <a:defRPr>
          <a:latin typeface="+mn-lt"/>
          <a:ea typeface="+mn-ea"/>
          <a:cs typeface="+mn-cs"/>
        </a:defRPr>
      </a:lvl5pPr>
      <a:lvl6pPr marL="1714537">
        <a:defRPr>
          <a:latin typeface="+mn-lt"/>
          <a:ea typeface="+mn-ea"/>
          <a:cs typeface="+mn-cs"/>
        </a:defRPr>
      </a:lvl6pPr>
      <a:lvl7pPr marL="2057443">
        <a:defRPr>
          <a:latin typeface="+mn-lt"/>
          <a:ea typeface="+mn-ea"/>
          <a:cs typeface="+mn-cs"/>
        </a:defRPr>
      </a:lvl7pPr>
      <a:lvl8pPr marL="2400350">
        <a:defRPr>
          <a:latin typeface="+mn-lt"/>
          <a:ea typeface="+mn-ea"/>
          <a:cs typeface="+mn-cs"/>
        </a:defRPr>
      </a:lvl8pPr>
      <a:lvl9pPr marL="274325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8">
        <a:defRPr>
          <a:latin typeface="+mn-lt"/>
          <a:ea typeface="+mn-ea"/>
          <a:cs typeface="+mn-cs"/>
        </a:defRPr>
      </a:lvl2pPr>
      <a:lvl3pPr marL="685814">
        <a:defRPr>
          <a:latin typeface="+mn-lt"/>
          <a:ea typeface="+mn-ea"/>
          <a:cs typeface="+mn-cs"/>
        </a:defRPr>
      </a:lvl3pPr>
      <a:lvl4pPr marL="1028721">
        <a:defRPr>
          <a:latin typeface="+mn-lt"/>
          <a:ea typeface="+mn-ea"/>
          <a:cs typeface="+mn-cs"/>
        </a:defRPr>
      </a:lvl4pPr>
      <a:lvl5pPr marL="1371629">
        <a:defRPr>
          <a:latin typeface="+mn-lt"/>
          <a:ea typeface="+mn-ea"/>
          <a:cs typeface="+mn-cs"/>
        </a:defRPr>
      </a:lvl5pPr>
      <a:lvl6pPr marL="1714537">
        <a:defRPr>
          <a:latin typeface="+mn-lt"/>
          <a:ea typeface="+mn-ea"/>
          <a:cs typeface="+mn-cs"/>
        </a:defRPr>
      </a:lvl6pPr>
      <a:lvl7pPr marL="2057443">
        <a:defRPr>
          <a:latin typeface="+mn-lt"/>
          <a:ea typeface="+mn-ea"/>
          <a:cs typeface="+mn-cs"/>
        </a:defRPr>
      </a:lvl7pPr>
      <a:lvl8pPr marL="2400350">
        <a:defRPr>
          <a:latin typeface="+mn-lt"/>
          <a:ea typeface="+mn-ea"/>
          <a:cs typeface="+mn-cs"/>
        </a:defRPr>
      </a:lvl8pPr>
      <a:lvl9pPr marL="274325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4.jpeg"/><Relationship Id="rId4" Type="http://schemas.openxmlformats.org/officeDocument/2006/relationships/image" Target="../media/image14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3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15.png"/><Relationship Id="rId10" Type="http://schemas.openxmlformats.org/officeDocument/2006/relationships/image" Target="../media/image49.png"/><Relationship Id="rId4" Type="http://schemas.openxmlformats.org/officeDocument/2006/relationships/image" Target="../media/image14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13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54.jfif"/><Relationship Id="rId4" Type="http://schemas.openxmlformats.org/officeDocument/2006/relationships/image" Target="../media/image14.jpeg"/><Relationship Id="rId9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4.jpe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14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35.jpe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14.jpe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81479"/>
          <a:stretch/>
        </p:blipFill>
        <p:spPr>
          <a:xfrm>
            <a:off x="0" y="8550073"/>
            <a:ext cx="20104100" cy="14242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82532"/>
          <a:stretch/>
        </p:blipFill>
        <p:spPr>
          <a:xfrm>
            <a:off x="0" y="7117656"/>
            <a:ext cx="20104100" cy="14690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79488"/>
          <a:stretch/>
        </p:blipFill>
        <p:spPr>
          <a:xfrm>
            <a:off x="0" y="5570705"/>
            <a:ext cx="20104100" cy="1591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80000"/>
          <a:stretch/>
        </p:blipFill>
        <p:spPr>
          <a:xfrm>
            <a:off x="0" y="397"/>
            <a:ext cx="20104100" cy="1432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80797"/>
          <a:stretch/>
        </p:blipFill>
        <p:spPr>
          <a:xfrm>
            <a:off x="0" y="1414475"/>
            <a:ext cx="20104100" cy="1414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79488"/>
          <a:stretch/>
        </p:blipFill>
        <p:spPr>
          <a:xfrm>
            <a:off x="0" y="2828553"/>
            <a:ext cx="20104100" cy="1469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79922"/>
          <a:stretch/>
        </p:blipFill>
        <p:spPr>
          <a:xfrm>
            <a:off x="0" y="4280793"/>
            <a:ext cx="20104100" cy="147440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3879883"/>
            <a:ext cx="185220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solidFill>
                  <a:srgbClr val="61111D"/>
                </a:solidFill>
                <a:latin typeface="Cambria" panose="02040503050406030204" pitchFamily="18" charset="0"/>
              </a:rPr>
              <a:t>«Формирование профессиональных компетенций </a:t>
            </a:r>
            <a:r>
              <a:rPr lang="ru-RU" sz="54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педагогов-психологов </a:t>
            </a:r>
          </a:p>
          <a:p>
            <a:pPr lvl="0" algn="ctr"/>
            <a:r>
              <a:rPr lang="ru-RU" sz="54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в </a:t>
            </a:r>
            <a:r>
              <a:rPr lang="ru-RU" sz="5400" b="1" dirty="0">
                <a:solidFill>
                  <a:srgbClr val="61111D"/>
                </a:solidFill>
                <a:latin typeface="Cambria" panose="02040503050406030204" pitchFamily="18" charset="0"/>
              </a:rPr>
              <a:t>вопросах профилактики деструктивного поведения детей и подростков»</a:t>
            </a:r>
            <a:endParaRPr lang="ru-RU" sz="5400" b="1" dirty="0">
              <a:solidFill>
                <a:srgbClr val="A16A2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4424" y="425008"/>
            <a:ext cx="18244471" cy="155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749" b="1" dirty="0">
                <a:solidFill>
                  <a:srgbClr val="63121E"/>
                </a:solidFill>
                <a:latin typeface="Cambria" panose="02040503050406030204" pitchFamily="18" charset="0"/>
              </a:rPr>
              <a:t>Августовская сессия педагогических </a:t>
            </a:r>
          </a:p>
          <a:p>
            <a:pPr lvl="0" algn="ctr"/>
            <a:r>
              <a:rPr lang="ru-RU" sz="4749" b="1" dirty="0">
                <a:solidFill>
                  <a:srgbClr val="63121E"/>
                </a:solidFill>
                <a:latin typeface="Cambria" panose="02040503050406030204" pitchFamily="18" charset="0"/>
              </a:rPr>
              <a:t>и руководящих работников города Томска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t="-12940" b="-2"/>
          <a:stretch/>
        </p:blipFill>
        <p:spPr>
          <a:xfrm>
            <a:off x="0" y="2488279"/>
            <a:ext cx="20305141" cy="3361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81479"/>
          <a:stretch/>
        </p:blipFill>
        <p:spPr>
          <a:xfrm>
            <a:off x="0" y="9976932"/>
            <a:ext cx="20104100" cy="14242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0" t="21875"/>
          <a:stretch/>
        </p:blipFill>
        <p:spPr>
          <a:xfrm>
            <a:off x="16245089" y="6873875"/>
            <a:ext cx="3769519" cy="42835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8"/>
          <a:stretch/>
        </p:blipFill>
        <p:spPr>
          <a:xfrm>
            <a:off x="0" y="4807198"/>
            <a:ext cx="20250426" cy="60356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5" y="306986"/>
            <a:ext cx="1701418" cy="2120723"/>
          </a:xfrm>
          <a:prstGeom prst="rect">
            <a:avLst/>
          </a:prstGeom>
        </p:spPr>
      </p:pic>
      <p:pic>
        <p:nvPicPr>
          <p:cNvPr id="1026" name="Picture 2" descr="Файл:Герб Томска 2019.png — Википед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849" y="264187"/>
            <a:ext cx="1119828" cy="20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0226675"/>
            <a:ext cx="11118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solidFill>
                  <a:srgbClr val="96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Пимахова</a:t>
            </a:r>
            <a:r>
              <a:rPr lang="ru-RU" sz="3600" dirty="0" smtClean="0">
                <a:solidFill>
                  <a:srgbClr val="96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Александра Владимировна, </a:t>
            </a:r>
          </a:p>
          <a:p>
            <a:r>
              <a:rPr lang="ru-RU" sz="3600" dirty="0" smtClean="0">
                <a:solidFill>
                  <a:srgbClr val="96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методист по профилактической работе МАУ ИМЦ</a:t>
            </a:r>
            <a:endParaRPr lang="ru-RU" sz="3600" dirty="0">
              <a:solidFill>
                <a:srgbClr val="96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4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0" y="0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15767051" y="8510809"/>
              <a:ext cx="2520244" cy="144780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" y="2980730"/>
            <a:ext cx="10946050" cy="81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050" y="11642"/>
            <a:ext cx="9100718" cy="67098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6875"/>
            <a:ext cx="9975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</a:t>
            </a:r>
            <a:r>
              <a:rPr lang="ru-RU" sz="40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роектная площадка </a:t>
            </a:r>
          </a:p>
          <a:p>
            <a:pPr algn="r"/>
            <a:r>
              <a:rPr lang="ru-RU" sz="40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40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Практики </a:t>
            </a:r>
            <a:r>
              <a:rPr lang="ru-RU" sz="4000" dirty="0" err="1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антибуллинговой</a:t>
            </a:r>
            <a:r>
              <a:rPr lang="ru-RU" sz="40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профилактической работы и решения ситуаций травли»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3318" y="4670338"/>
            <a:ext cx="5486400" cy="64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1589" y="1"/>
            <a:ext cx="20104101" cy="11309349"/>
          </a:xfrm>
          <a:prstGeom prst="rect">
            <a:avLst/>
          </a:prstGeom>
          <a:ln w="28575">
            <a:noFill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>
            <a:off x="-1588" y="10981631"/>
            <a:ext cx="20104100" cy="13889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-1588" y="11186086"/>
            <a:ext cx="20104100" cy="123264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925607" y="448002"/>
            <a:ext cx="8717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Игровая лаборатория </a:t>
            </a:r>
            <a:endParaRPr lang="ru-RU" sz="4400" dirty="0" smtClean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</a:t>
            </a:r>
            <a:r>
              <a:rPr lang="en-US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</a:t>
            </a:r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играй»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106" y="-791833"/>
            <a:ext cx="4968250" cy="3907544"/>
          </a:xfrm>
          <a:prstGeom prst="rect">
            <a:avLst/>
          </a:prstGeom>
        </p:spPr>
      </p:pic>
      <p:sp>
        <p:nvSpPr>
          <p:cNvPr id="20" name="object 18"/>
          <p:cNvSpPr/>
          <p:nvPr/>
        </p:nvSpPr>
        <p:spPr>
          <a:xfrm>
            <a:off x="2472418" y="3359221"/>
            <a:ext cx="13161" cy="7083956"/>
          </a:xfrm>
          <a:custGeom>
            <a:avLst/>
            <a:gdLst/>
            <a:ahLst/>
            <a:cxnLst/>
            <a:rect l="l" t="t" r="r" b="b"/>
            <a:pathLst>
              <a:path w="8890" h="5144134">
                <a:moveTo>
                  <a:pt x="8509" y="0"/>
                </a:moveTo>
                <a:lnTo>
                  <a:pt x="0" y="5143626"/>
                </a:lnTo>
              </a:path>
            </a:pathLst>
          </a:custGeom>
          <a:ln w="76200">
            <a:solidFill>
              <a:srgbClr val="C69D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1"/>
          <p:cNvSpPr/>
          <p:nvPr/>
        </p:nvSpPr>
        <p:spPr>
          <a:xfrm>
            <a:off x="284691" y="3807508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7320" y="5448005"/>
            <a:ext cx="601626" cy="336209"/>
          </a:xfrm>
          <a:prstGeom prst="rect">
            <a:avLst/>
          </a:prstGeom>
        </p:spPr>
      </p:pic>
      <p:pic>
        <p:nvPicPr>
          <p:cNvPr id="42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7320" y="6536701"/>
            <a:ext cx="601626" cy="336209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84689" y="2595508"/>
            <a:ext cx="3227156" cy="769441"/>
            <a:chOff x="1036786" y="2568049"/>
            <a:chExt cx="3227156" cy="769441"/>
          </a:xfrm>
        </p:grpSpPr>
        <p:sp>
          <p:nvSpPr>
            <p:cNvPr id="54" name="object 42"/>
            <p:cNvSpPr/>
            <p:nvPr/>
          </p:nvSpPr>
          <p:spPr>
            <a:xfrm>
              <a:off x="1036786" y="2696454"/>
              <a:ext cx="3227156" cy="596378"/>
            </a:xfrm>
            <a:custGeom>
              <a:avLst/>
              <a:gdLst/>
              <a:ahLst/>
              <a:cxnLst/>
              <a:rect l="l" t="t" r="r" b="b"/>
              <a:pathLst>
                <a:path w="2179955" h="433069">
                  <a:moveTo>
                    <a:pt x="0" y="216280"/>
                  </a:moveTo>
                  <a:lnTo>
                    <a:pt x="5713" y="166711"/>
                  </a:lnTo>
                  <a:lnTo>
                    <a:pt x="21986" y="121196"/>
                  </a:lnTo>
                  <a:lnTo>
                    <a:pt x="47522" y="81037"/>
                  </a:lnTo>
                  <a:lnTo>
                    <a:pt x="81020" y="47536"/>
                  </a:lnTo>
                  <a:lnTo>
                    <a:pt x="121183" y="21995"/>
                  </a:lnTo>
                  <a:lnTo>
                    <a:pt x="166711" y="5715"/>
                  </a:lnTo>
                  <a:lnTo>
                    <a:pt x="216306" y="0"/>
                  </a:lnTo>
                  <a:lnTo>
                    <a:pt x="1963559" y="0"/>
                  </a:lnTo>
                  <a:lnTo>
                    <a:pt x="2013169" y="5715"/>
                  </a:lnTo>
                  <a:lnTo>
                    <a:pt x="2058700" y="21995"/>
                  </a:lnTo>
                  <a:lnTo>
                    <a:pt x="2098856" y="47536"/>
                  </a:lnTo>
                  <a:lnTo>
                    <a:pt x="2132344" y="81037"/>
                  </a:lnTo>
                  <a:lnTo>
                    <a:pt x="2157867" y="121196"/>
                  </a:lnTo>
                  <a:lnTo>
                    <a:pt x="2174131" y="166711"/>
                  </a:lnTo>
                  <a:lnTo>
                    <a:pt x="2179840" y="216280"/>
                  </a:lnTo>
                  <a:lnTo>
                    <a:pt x="2174131" y="265897"/>
                  </a:lnTo>
                  <a:lnTo>
                    <a:pt x="2157867" y="311446"/>
                  </a:lnTo>
                  <a:lnTo>
                    <a:pt x="2132344" y="351628"/>
                  </a:lnTo>
                  <a:lnTo>
                    <a:pt x="2098856" y="385142"/>
                  </a:lnTo>
                  <a:lnTo>
                    <a:pt x="2058700" y="410690"/>
                  </a:lnTo>
                  <a:lnTo>
                    <a:pt x="2013169" y="426972"/>
                  </a:lnTo>
                  <a:lnTo>
                    <a:pt x="1963559" y="432688"/>
                  </a:lnTo>
                  <a:lnTo>
                    <a:pt x="216306" y="432688"/>
                  </a:lnTo>
                  <a:lnTo>
                    <a:pt x="166711" y="426972"/>
                  </a:lnTo>
                  <a:lnTo>
                    <a:pt x="121183" y="410690"/>
                  </a:lnTo>
                  <a:lnTo>
                    <a:pt x="81020" y="385142"/>
                  </a:lnTo>
                  <a:lnTo>
                    <a:pt x="47522" y="351628"/>
                  </a:lnTo>
                  <a:lnTo>
                    <a:pt x="21986" y="311446"/>
                  </a:lnTo>
                  <a:lnTo>
                    <a:pt x="5713" y="265897"/>
                  </a:lnTo>
                  <a:lnTo>
                    <a:pt x="0" y="216280"/>
                  </a:lnTo>
                  <a:close/>
                </a:path>
              </a:pathLst>
            </a:custGeom>
            <a:ln w="28575">
              <a:solidFill>
                <a:srgbClr val="C69D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212850" y="2568049"/>
              <a:ext cx="305109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dirty="0" smtClean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2022-2023 </a:t>
              </a:r>
              <a:endParaRPr lang="ru-RU" dirty="0"/>
            </a:p>
          </p:txBody>
        </p:sp>
      </p:grpSp>
      <p:sp>
        <p:nvSpPr>
          <p:cNvPr id="58" name="object 21"/>
          <p:cNvSpPr/>
          <p:nvPr/>
        </p:nvSpPr>
        <p:spPr>
          <a:xfrm>
            <a:off x="284691" y="4972036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1"/>
          <p:cNvSpPr/>
          <p:nvPr/>
        </p:nvSpPr>
        <p:spPr>
          <a:xfrm>
            <a:off x="284692" y="6192375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21"/>
          <p:cNvSpPr/>
          <p:nvPr/>
        </p:nvSpPr>
        <p:spPr>
          <a:xfrm>
            <a:off x="284690" y="7410197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Группа 61"/>
          <p:cNvGrpSpPr/>
          <p:nvPr/>
        </p:nvGrpSpPr>
        <p:grpSpPr>
          <a:xfrm>
            <a:off x="2224004" y="3818508"/>
            <a:ext cx="510409" cy="491159"/>
            <a:chOff x="9656434" y="5448005"/>
            <a:chExt cx="569367" cy="600469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64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2242995" y="4982671"/>
            <a:ext cx="510409" cy="491159"/>
            <a:chOff x="9656434" y="5448005"/>
            <a:chExt cx="569367" cy="600469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67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2217213" y="6157303"/>
            <a:ext cx="510409" cy="491159"/>
            <a:chOff x="9656434" y="5448005"/>
            <a:chExt cx="569367" cy="600469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0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2221802" y="7428751"/>
            <a:ext cx="510409" cy="491159"/>
            <a:chOff x="9656434" y="5448005"/>
            <a:chExt cx="569367" cy="600469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3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2217213" y="8700199"/>
            <a:ext cx="510409" cy="491159"/>
            <a:chOff x="9656434" y="5448005"/>
            <a:chExt cx="569367" cy="600469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6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3239051" y="3668595"/>
            <a:ext cx="8355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ЗНАКОМСТВО С ПСИХОЛОГИЧЕСКИМИ И СОЦИАЛЬНО-ОРИЕНТИРОВАННЫМИ ИГРАМИ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84690" y="3812363"/>
            <a:ext cx="175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СЕНТЯБРЬ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8725" y="4979989"/>
            <a:ext cx="159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ОКТЯБРЬ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5097" y="6202956"/>
            <a:ext cx="159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НОЯБРЬ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45097" y="7450479"/>
            <a:ext cx="159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ДЕКАБРЬ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316921" y="4930749"/>
            <a:ext cx="834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ПРОВЕДЕНИЕ ИГРОВЫХ ТРЕНИНГОВ НА БАЗЕ ОУ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64087" y="6137260"/>
            <a:ext cx="834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АПРОБАЦИЯ И РАЗРАБОТКА ИГР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364086" y="7450478"/>
            <a:ext cx="834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ПРОВЕДЕНИЕ ФЕСТИВАЛЯ ИГР «НЕ 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PRO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ИГРАЙ»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642850" y="1952311"/>
            <a:ext cx="6582448" cy="8807763"/>
          </a:xfrm>
          <a:prstGeom prst="rect">
            <a:avLst/>
          </a:prstGeom>
          <a:solidFill>
            <a:srgbClr val="B59552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94345" y="172026"/>
            <a:ext cx="6450440" cy="45537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36328" r="20803" b="11577"/>
          <a:stretch/>
        </p:blipFill>
        <p:spPr>
          <a:xfrm>
            <a:off x="14935716" y="4587336"/>
            <a:ext cx="5010501" cy="28631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910" y="6872910"/>
            <a:ext cx="6201388" cy="380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9" y="-74515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0456" y="1764544"/>
            <a:ext cx="6572058" cy="4249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6028" y="6384488"/>
            <a:ext cx="6346486" cy="4511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04450" y="448002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«Голоса в голове подростка»</a:t>
            </a:r>
            <a:endParaRPr lang="ru-RU" sz="4400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4038" y="1661715"/>
            <a:ext cx="3354641" cy="44378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3227" y="6687007"/>
            <a:ext cx="3621622" cy="42089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9589" y="4787485"/>
            <a:ext cx="5943989" cy="41330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9589" y="3091778"/>
            <a:ext cx="8044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</a:t>
            </a:r>
            <a:r>
              <a:rPr lang="ru-RU" sz="4400" dirty="0" err="1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Антибуллинговая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команда»</a:t>
            </a:r>
            <a:endParaRPr lang="ru-RU" sz="4400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5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1589" y="1"/>
            <a:ext cx="20104101" cy="11309349"/>
          </a:xfrm>
          <a:prstGeom prst="rect">
            <a:avLst/>
          </a:prstGeom>
          <a:ln w="28575">
            <a:noFill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>
            <a:off x="-1588" y="10981631"/>
            <a:ext cx="20104100" cy="13889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-1588" y="11186086"/>
            <a:ext cx="20104100" cy="123264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798123" y="448002"/>
            <a:ext cx="159313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ДОРОЖНАЯ КАРТА</a:t>
            </a:r>
          </a:p>
          <a:p>
            <a:pPr algn="ctr"/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«Организация работы по профилактике деструктивного поведения детей и подростков </a:t>
            </a:r>
          </a:p>
          <a:p>
            <a:pPr algn="ctr"/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муниципальном уровне» на 2022-2023 учебный год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106" y="-791833"/>
            <a:ext cx="4968250" cy="3907544"/>
          </a:xfrm>
          <a:prstGeom prst="rect">
            <a:avLst/>
          </a:prstGeom>
        </p:spPr>
      </p:pic>
      <p:sp>
        <p:nvSpPr>
          <p:cNvPr id="20" name="object 18"/>
          <p:cNvSpPr/>
          <p:nvPr/>
        </p:nvSpPr>
        <p:spPr>
          <a:xfrm>
            <a:off x="2472418" y="3359221"/>
            <a:ext cx="13161" cy="7083956"/>
          </a:xfrm>
          <a:custGeom>
            <a:avLst/>
            <a:gdLst/>
            <a:ahLst/>
            <a:cxnLst/>
            <a:rect l="l" t="t" r="r" b="b"/>
            <a:pathLst>
              <a:path w="8890" h="5144134">
                <a:moveTo>
                  <a:pt x="8509" y="0"/>
                </a:moveTo>
                <a:lnTo>
                  <a:pt x="0" y="5143626"/>
                </a:lnTo>
              </a:path>
            </a:pathLst>
          </a:custGeom>
          <a:ln w="76200">
            <a:solidFill>
              <a:srgbClr val="C69D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7320" y="5448005"/>
            <a:ext cx="601626" cy="336209"/>
          </a:xfrm>
          <a:prstGeom prst="rect">
            <a:avLst/>
          </a:prstGeom>
        </p:spPr>
      </p:pic>
      <p:pic>
        <p:nvPicPr>
          <p:cNvPr id="42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7320" y="6536701"/>
            <a:ext cx="601626" cy="336209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84689" y="2595508"/>
            <a:ext cx="3227156" cy="769441"/>
            <a:chOff x="1036786" y="2568049"/>
            <a:chExt cx="3227156" cy="769441"/>
          </a:xfrm>
        </p:grpSpPr>
        <p:sp>
          <p:nvSpPr>
            <p:cNvPr id="54" name="object 42"/>
            <p:cNvSpPr/>
            <p:nvPr/>
          </p:nvSpPr>
          <p:spPr>
            <a:xfrm>
              <a:off x="1036786" y="2696454"/>
              <a:ext cx="3227156" cy="596378"/>
            </a:xfrm>
            <a:custGeom>
              <a:avLst/>
              <a:gdLst/>
              <a:ahLst/>
              <a:cxnLst/>
              <a:rect l="l" t="t" r="r" b="b"/>
              <a:pathLst>
                <a:path w="2179955" h="433069">
                  <a:moveTo>
                    <a:pt x="0" y="216280"/>
                  </a:moveTo>
                  <a:lnTo>
                    <a:pt x="5713" y="166711"/>
                  </a:lnTo>
                  <a:lnTo>
                    <a:pt x="21986" y="121196"/>
                  </a:lnTo>
                  <a:lnTo>
                    <a:pt x="47522" y="81037"/>
                  </a:lnTo>
                  <a:lnTo>
                    <a:pt x="81020" y="47536"/>
                  </a:lnTo>
                  <a:lnTo>
                    <a:pt x="121183" y="21995"/>
                  </a:lnTo>
                  <a:lnTo>
                    <a:pt x="166711" y="5715"/>
                  </a:lnTo>
                  <a:lnTo>
                    <a:pt x="216306" y="0"/>
                  </a:lnTo>
                  <a:lnTo>
                    <a:pt x="1963559" y="0"/>
                  </a:lnTo>
                  <a:lnTo>
                    <a:pt x="2013169" y="5715"/>
                  </a:lnTo>
                  <a:lnTo>
                    <a:pt x="2058700" y="21995"/>
                  </a:lnTo>
                  <a:lnTo>
                    <a:pt x="2098856" y="47536"/>
                  </a:lnTo>
                  <a:lnTo>
                    <a:pt x="2132344" y="81037"/>
                  </a:lnTo>
                  <a:lnTo>
                    <a:pt x="2157867" y="121196"/>
                  </a:lnTo>
                  <a:lnTo>
                    <a:pt x="2174131" y="166711"/>
                  </a:lnTo>
                  <a:lnTo>
                    <a:pt x="2179840" y="216280"/>
                  </a:lnTo>
                  <a:lnTo>
                    <a:pt x="2174131" y="265897"/>
                  </a:lnTo>
                  <a:lnTo>
                    <a:pt x="2157867" y="311446"/>
                  </a:lnTo>
                  <a:lnTo>
                    <a:pt x="2132344" y="351628"/>
                  </a:lnTo>
                  <a:lnTo>
                    <a:pt x="2098856" y="385142"/>
                  </a:lnTo>
                  <a:lnTo>
                    <a:pt x="2058700" y="410690"/>
                  </a:lnTo>
                  <a:lnTo>
                    <a:pt x="2013169" y="426972"/>
                  </a:lnTo>
                  <a:lnTo>
                    <a:pt x="1963559" y="432688"/>
                  </a:lnTo>
                  <a:lnTo>
                    <a:pt x="216306" y="432688"/>
                  </a:lnTo>
                  <a:lnTo>
                    <a:pt x="166711" y="426972"/>
                  </a:lnTo>
                  <a:lnTo>
                    <a:pt x="121183" y="410690"/>
                  </a:lnTo>
                  <a:lnTo>
                    <a:pt x="81020" y="385142"/>
                  </a:lnTo>
                  <a:lnTo>
                    <a:pt x="47522" y="351628"/>
                  </a:lnTo>
                  <a:lnTo>
                    <a:pt x="21986" y="311446"/>
                  </a:lnTo>
                  <a:lnTo>
                    <a:pt x="5713" y="265897"/>
                  </a:lnTo>
                  <a:lnTo>
                    <a:pt x="0" y="216280"/>
                  </a:lnTo>
                  <a:close/>
                </a:path>
              </a:pathLst>
            </a:custGeom>
            <a:ln w="28575">
              <a:solidFill>
                <a:srgbClr val="C69D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212850" y="2568049"/>
              <a:ext cx="305109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dirty="0" smtClean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2022-2023 </a:t>
              </a:r>
              <a:endParaRPr lang="ru-RU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2224004" y="3818508"/>
            <a:ext cx="510409" cy="491159"/>
            <a:chOff x="9656434" y="5448005"/>
            <a:chExt cx="569367" cy="600469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64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2242995" y="4982671"/>
            <a:ext cx="510409" cy="491159"/>
            <a:chOff x="9656434" y="5448005"/>
            <a:chExt cx="569367" cy="600469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67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2217213" y="6157303"/>
            <a:ext cx="510409" cy="491159"/>
            <a:chOff x="9656434" y="5448005"/>
            <a:chExt cx="569367" cy="600469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0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2221802" y="7428751"/>
            <a:ext cx="510409" cy="491159"/>
            <a:chOff x="9656434" y="5448005"/>
            <a:chExt cx="569367" cy="600469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3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2217213" y="8700199"/>
            <a:ext cx="510409" cy="491159"/>
            <a:chOff x="9656434" y="5448005"/>
            <a:chExt cx="569367" cy="600469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6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3239051" y="3668595"/>
            <a:ext cx="8355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ПРОФИЛАКТИКА ДЕСТРУКТИВНОГО ПОВЕДЕНИЯ ОБУЧАЮЩИХСЯ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316921" y="4930749"/>
            <a:ext cx="834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ПРОФИЛАКТИКА СУИЦИДАЛЬНОГО ПОВЕДЕНИЯ ОБУЧАЮЩИХСЯ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64087" y="6137260"/>
            <a:ext cx="834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ПРОФИЛАКТИКА БУЛЛИНГА В ШКОЛЬНОЙ СРЕДЕ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364086" y="7450478"/>
            <a:ext cx="834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ПРОФИЛАКТИКА УПОТРЕБЛЕНИЯ ПАВ И НАРКОТИЧЕЧСКИХ ВЕЩЕСТВ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642850" y="3359221"/>
            <a:ext cx="7239000" cy="7400853"/>
          </a:xfrm>
          <a:prstGeom prst="rect">
            <a:avLst/>
          </a:prstGeom>
          <a:solidFill>
            <a:srgbClr val="B59552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3429000" y="8644797"/>
            <a:ext cx="828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ПРОФИЛАКТИКА ИНТЕРНЕТ-РИСКОВ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2041" y="9976658"/>
            <a:ext cx="591363" cy="56697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534290" y="10017862"/>
            <a:ext cx="8178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ПРОФИЛАКТИКА ДЕЛИНКВЕНТНОГО ПОВЕДЕНИЯ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064611" y="4048209"/>
            <a:ext cx="666484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Лекторий для родителей </a:t>
            </a:r>
          </a:p>
          <a:p>
            <a:pPr lvl="0"/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Порог жизненного пути. Выбор ребенка. Как поддержать его?»</a:t>
            </a:r>
          </a:p>
          <a:p>
            <a:pPr lvl="0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«Как воспитать ребенка без наказания?»</a:t>
            </a:r>
          </a:p>
          <a:p>
            <a:pPr lvl="0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Климат в семье или «Погода в доме»</a:t>
            </a:r>
          </a:p>
          <a:p>
            <a:pPr lvl="0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Двадцать способов воспитательного влияния на ребенка» </a:t>
            </a:r>
          </a:p>
          <a:p>
            <a:pPr lvl="0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«Конфликт отцов и детей. Как договариваться со своим подростком»</a:t>
            </a:r>
          </a:p>
          <a:p>
            <a:pPr lvl="0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«Плохие и хорошие эмоции»: миф или реальность?»</a:t>
            </a:r>
          </a:p>
          <a:p>
            <a:pPr lvl="0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«Детско-родительские отношения. Особенности стилей воспитания»</a:t>
            </a:r>
          </a:p>
          <a:p>
            <a:pPr lvl="0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Переходный возраст в контексте триады − школа, подростки, родители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  <a:p>
            <a:pPr lvl="0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Причины и особенности подростковых суицидов»</a:t>
            </a:r>
          </a:p>
          <a:p>
            <a:pPr lvl="0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Ранняя профилактика зависимого поведения»</a:t>
            </a:r>
          </a:p>
          <a:p>
            <a:pPr lvl="0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Буллинг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. Как распознать и что делать?» 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7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429000" y="448002"/>
            <a:ext cx="162242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ГРУППА ЭКСТРЕННОГО РЕАГИРОВАНИЯ</a:t>
            </a:r>
          </a:p>
          <a:p>
            <a:pPr algn="just"/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фактам </a:t>
            </a:r>
            <a:r>
              <a:rPr lang="ru-RU" sz="4400" dirty="0" err="1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аутоагрессивного</a:t>
            </a:r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поведения </a:t>
            </a:r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несовершеннолетних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97950" y="-8632825"/>
            <a:ext cx="3360000" cy="252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557249" y="2149476"/>
            <a:ext cx="6523567" cy="7404694"/>
          </a:xfrm>
          <a:prstGeom prst="rect">
            <a:avLst/>
          </a:prstGeom>
          <a:solidFill>
            <a:srgbClr val="B59552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354105" y="2598898"/>
            <a:ext cx="53753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Методические и восстановительные десанты</a:t>
            </a:r>
            <a:endParaRPr lang="ru-RU" sz="3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/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/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/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ctr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ПРОВЕДЕНИЕ 25 ВЫХОДОВ </a:t>
            </a:r>
          </a:p>
          <a:p>
            <a:pPr lvl="0" algn="ctr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11 ОБРАЗОВАТЕЛЬНЫХ УЧРЕЖДЕНИЙ В 2022-2023 УЧЕБНОМ ГОДУ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60" y="2606306"/>
            <a:ext cx="6281574" cy="4711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99867" y="5808855"/>
            <a:ext cx="4555029" cy="6068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4822"/>
            <a:ext cx="7920567" cy="59404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2" y="2606765"/>
            <a:ext cx="4880602" cy="366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1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-227899"/>
            <a:ext cx="20104101" cy="11309349"/>
          </a:xfrm>
          <a:prstGeom prst="rect">
            <a:avLst/>
          </a:prstGeom>
          <a:ln w="28575">
            <a:noFill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>
            <a:off x="-1588" y="10981631"/>
            <a:ext cx="20104100" cy="13889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-1588" y="11186086"/>
            <a:ext cx="20104100" cy="123264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212850" y="1516061"/>
            <a:ext cx="899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Пимахова</a:t>
            </a:r>
            <a:r>
              <a:rPr lang="ru-RU" sz="4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Александра Владимировна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 </a:t>
            </a:r>
          </a:p>
          <a:p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методист МАУ ИМЦ</a:t>
            </a:r>
            <a:endParaRPr lang="ru-RU" sz="4400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2850" y="300775"/>
            <a:ext cx="4076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КОНТАКТЫ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441450" y="4843630"/>
            <a:ext cx="5289550" cy="769441"/>
            <a:chOff x="7658099" y="4899364"/>
            <a:chExt cx="5289550" cy="76944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8099" y="4971515"/>
              <a:ext cx="756079" cy="629728"/>
            </a:xfrm>
            <a:prstGeom prst="rect">
              <a:avLst/>
            </a:prstGeom>
            <a:solidFill>
              <a:srgbClr val="B59552"/>
            </a:solidFill>
          </p:spPr>
        </p:pic>
        <p:sp>
          <p:nvSpPr>
            <p:cNvPr id="12" name="TextBox 11"/>
            <p:cNvSpPr txBox="1"/>
            <p:nvPr/>
          </p:nvSpPr>
          <p:spPr>
            <a:xfrm>
              <a:off x="8599632" y="4899364"/>
              <a:ext cx="43480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 smtClean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8-906-848-32-41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463174" y="6030012"/>
            <a:ext cx="9579474" cy="769441"/>
            <a:chOff x="7573242" y="5985170"/>
            <a:chExt cx="6874202" cy="76944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3242" y="6037625"/>
              <a:ext cx="564205" cy="664532"/>
            </a:xfrm>
            <a:prstGeom prst="rect">
              <a:avLst/>
            </a:prstGeom>
            <a:solidFill>
              <a:srgbClr val="B59552"/>
            </a:solidFill>
          </p:spPr>
        </p:pic>
        <p:sp>
          <p:nvSpPr>
            <p:cNvPr id="13" name="TextBox 12"/>
            <p:cNvSpPr txBox="1"/>
            <p:nvPr/>
          </p:nvSpPr>
          <p:spPr>
            <a:xfrm>
              <a:off x="8271666" y="5985170"/>
              <a:ext cx="61757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aleksandra.pimakhova@gmail.com</a:t>
              </a:r>
              <a:endPara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25182" r="14433" b="22166"/>
          <a:stretch/>
        </p:blipFill>
        <p:spPr>
          <a:xfrm>
            <a:off x="17062450" y="168275"/>
            <a:ext cx="2520244" cy="1447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0445" y="7137082"/>
            <a:ext cx="998272" cy="79603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436457" y="7122683"/>
            <a:ext cx="6553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http://</a:t>
            </a:r>
            <a:r>
              <a:rPr lang="en-US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imc.tomsk.ru</a:t>
            </a:r>
            <a:endParaRPr lang="ru-RU" sz="4400" dirty="0" smtClean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1450" y="8384286"/>
            <a:ext cx="787084" cy="668688"/>
          </a:xfrm>
          <a:prstGeom prst="roundRect">
            <a:avLst>
              <a:gd name="adj" fmla="val 35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436457" y="8476921"/>
            <a:ext cx="98066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</a:t>
            </a:r>
            <a:r>
              <a:rPr lang="en-US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://web.vk.me/convo/2000000008</a:t>
            </a:r>
            <a:endParaRPr lang="ru-RU" sz="4400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1589" y="10709"/>
            <a:ext cx="20104101" cy="11395749"/>
          </a:xfrm>
          <a:prstGeom prst="rect">
            <a:avLst/>
          </a:prstGeom>
          <a:ln w="28575">
            <a:noFill/>
          </a:ln>
        </p:spPr>
      </p:pic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>
            <a:off x="-1588" y="10981631"/>
            <a:ext cx="20104100" cy="13889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-1588" y="11186086"/>
            <a:ext cx="20104100" cy="123264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41850" y="530008"/>
            <a:ext cx="9906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НОРМАТИВНО-ПРАВОВАЯ БАЗА</a:t>
            </a:r>
          </a:p>
          <a:p>
            <a:pPr algn="ctr"/>
            <a:r>
              <a:rPr lang="ru-RU" sz="3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</a:t>
            </a:r>
            <a:r>
              <a:rPr lang="ru-RU" sz="3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рофилактики </a:t>
            </a:r>
            <a:r>
              <a:rPr lang="ru-RU" sz="3600" b="1" dirty="0" err="1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девиантного</a:t>
            </a:r>
            <a:r>
              <a:rPr lang="ru-RU" sz="3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поведения обучающихся</a:t>
            </a:r>
            <a:endParaRPr lang="ru-RU" sz="3600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16163" y="2550463"/>
            <a:ext cx="4325688" cy="1656412"/>
            <a:chOff x="316163" y="2550463"/>
            <a:chExt cx="6515100" cy="1656412"/>
          </a:xfrm>
        </p:grpSpPr>
        <p:sp>
          <p:nvSpPr>
            <p:cNvPr id="21" name="TextBox 20"/>
            <p:cNvSpPr txBox="1"/>
            <p:nvPr/>
          </p:nvSpPr>
          <p:spPr>
            <a:xfrm>
              <a:off x="316163" y="2779412"/>
              <a:ext cx="6515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Федерального уровня</a:t>
              </a:r>
              <a:endParaRPr lang="ru-RU" sz="40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Скругленный прямоугольник 2"/>
            <p:cNvSpPr/>
            <p:nvPr/>
          </p:nvSpPr>
          <p:spPr>
            <a:xfrm>
              <a:off x="316163" y="2550463"/>
              <a:ext cx="6515098" cy="1656412"/>
            </a:xfrm>
            <a:prstGeom prst="roundRect">
              <a:avLst/>
            </a:prstGeom>
            <a:noFill/>
            <a:ln w="38100">
              <a:solidFill>
                <a:srgbClr val="B595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34962" y="5574187"/>
            <a:ext cx="4306888" cy="1948139"/>
            <a:chOff x="304042" y="2460707"/>
            <a:chExt cx="6342106" cy="1948139"/>
          </a:xfrm>
        </p:grpSpPr>
        <p:sp>
          <p:nvSpPr>
            <p:cNvPr id="26" name="TextBox 25"/>
            <p:cNvSpPr txBox="1"/>
            <p:nvPr/>
          </p:nvSpPr>
          <p:spPr>
            <a:xfrm>
              <a:off x="304042" y="2713693"/>
              <a:ext cx="60054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Регионального уровня</a:t>
              </a:r>
              <a:endParaRPr lang="ru-RU" sz="40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316163" y="2460707"/>
              <a:ext cx="6329985" cy="1948139"/>
            </a:xfrm>
            <a:prstGeom prst="roundRect">
              <a:avLst/>
            </a:prstGeom>
            <a:noFill/>
            <a:ln w="38100">
              <a:solidFill>
                <a:srgbClr val="B595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82802" y="8760874"/>
            <a:ext cx="4559048" cy="1770601"/>
            <a:chOff x="-61956" y="2550463"/>
            <a:chExt cx="7387091" cy="2762836"/>
          </a:xfrm>
        </p:grpSpPr>
        <p:sp>
          <p:nvSpPr>
            <p:cNvPr id="37" name="TextBox 36"/>
            <p:cNvSpPr txBox="1"/>
            <p:nvPr/>
          </p:nvSpPr>
          <p:spPr>
            <a:xfrm>
              <a:off x="-61956" y="2799067"/>
              <a:ext cx="7387089" cy="206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Муниципального уровня</a:t>
              </a:r>
              <a:endParaRPr lang="ru-RU" sz="40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-61956" y="2550463"/>
              <a:ext cx="7387091" cy="2762836"/>
            </a:xfrm>
            <a:prstGeom prst="roundRect">
              <a:avLst/>
            </a:prstGeom>
            <a:noFill/>
            <a:ln w="38100">
              <a:solidFill>
                <a:srgbClr val="B595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175250" y="2580929"/>
            <a:ext cx="1455419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Федеральный закон от 29.12.2010 г. № 436-ФЗ «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 защите детей от информации, причиняющей вред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их здоровью и развитию» </a:t>
            </a:r>
          </a:p>
          <a:p>
            <a:pPr algn="just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План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основных мероприятий, проводимых в рамках Десятилетия детства на период до 2027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года (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распоряжение Правительства РФ от 23 января 2021 г. № 122-р)</a:t>
            </a:r>
          </a:p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Федеральный закон от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24.06.1999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г. № 120 «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 основах системы профилактики безнадзорности и правонарушений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несовершеннолетних»</a:t>
            </a:r>
          </a:p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Концепция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развития системы профилактики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безнадзорности и правонарушений несовершеннолетних на период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 2025 года </a:t>
            </a:r>
          </a:p>
          <a:p>
            <a:pPr algn="just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(распоряжение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Правительства 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РФ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от 22 марта 2017 г. № 520-р 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Стратегия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развития воспитания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в Российской Федерации на период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 2025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(распоряжение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Правительства 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РФ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от 29 мая 2015 г. № 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996-р)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Комплекс мер до 2025 года по совершенствованию системы профилактики суицидов среди несовершеннолетних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(распоряжение Правительства 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РФ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от 26 апреля 2021 г. № 1058-р) </a:t>
            </a:r>
          </a:p>
          <a:p>
            <a:pPr algn="just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Концепция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информационной безопасности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детей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(распоряжение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Правительства 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РФ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от 02.12.2015 г. № 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2471-р)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68900" y="7716564"/>
            <a:ext cx="145605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Распоряжение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департамента образования администрации г Томска от 30.12.2021 г. № 1424р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«О мерах по противодействию </a:t>
            </a:r>
            <a:r>
              <a:rPr lang="ru-RU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буллинга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в муниципальных общеобразовательных учреждениях города Томска»;</a:t>
            </a:r>
          </a:p>
          <a:p>
            <a:pPr algn="just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Распоряжение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департамента образования администрации г Томска от 29.12.2021 № 1417-р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«О мерах по профилактике употребления алкоголя, наркотических средств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и других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психоактивных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веществ среди обучающихся муниципальных общеобразовательных учреждений города Томска</a:t>
            </a:r>
          </a:p>
          <a:p>
            <a:pPr algn="just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Распоряжение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департамента образования администрации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 Томска от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08.09.2021 № 487 «Об утверждении муниципального проекта «Методическое сопровождение ОУ в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вопросах обеспечения психологической безопасности образовательной среды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Распоряжение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департамента образования администрации г Томска от 09.09.2022 г. № 850-р «Об организации работы, направленной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профилактику и противодействие травли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в общеобразовательных организациях г. Томска»</a:t>
            </a:r>
          </a:p>
          <a:p>
            <a:pPr algn="just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Распоряжение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департамента образования администрации г Томска от 29.08.2022 г.№ 57-4184 «О направлении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типовой формы индивидуальной программы сопровождения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19993" y="5866750"/>
            <a:ext cx="14509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Распоряжение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департамента общего образования Томской Области № 535-ра от 17.09.2021 Об утверждении Межведомственной программы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профилактике суицидального поведения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у несовершеннолетних в Томской области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</a:p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Распоряжение департамента общего образования Томской Области №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434-р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от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25.03.2022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Об утверждении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дорожной карты по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профилактике </a:t>
            </a:r>
            <a:r>
              <a:rPr lang="ru-RU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аутодеструктивного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поведения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у несовершеннолетних в образовательных организациях системы общего образования Томской области до 2025 года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у несовершеннолетних в Томской области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</a:p>
          <a:p>
            <a:pPr algn="just"/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25182" r="14433" b="22166"/>
          <a:stretch/>
        </p:blipFill>
        <p:spPr>
          <a:xfrm>
            <a:off x="603250" y="320675"/>
            <a:ext cx="252024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4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blob:https://web.telegram.org/24df83d2-7aa0-4b2b-85a6-ea4c8c79e9b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" y="7937"/>
            <a:ext cx="20104101" cy="11432613"/>
            <a:chOff x="-11113" y="-17463"/>
            <a:chExt cx="20104101" cy="11432613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-11113" y="-17463"/>
              <a:ext cx="20104101" cy="11432613"/>
            </a:xfrm>
            <a:prstGeom prst="rect">
              <a:avLst/>
            </a:prstGeom>
            <a:solidFill>
              <a:srgbClr val="6E0512"/>
            </a:solidFill>
            <a:ln w="28575">
              <a:noFill/>
            </a:ln>
          </p:spPr>
        </p:pic>
        <p:sp>
          <p:nvSpPr>
            <p:cNvPr id="22" name="object 2"/>
            <p:cNvSpPr/>
            <p:nvPr/>
          </p:nvSpPr>
          <p:spPr>
            <a:xfrm>
              <a:off x="28745" y="10836275"/>
              <a:ext cx="20064243" cy="536672"/>
            </a:xfrm>
            <a:prstGeom prst="rect">
              <a:avLst/>
            </a:prstGeom>
            <a:solidFill>
              <a:srgbClr val="6E0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</p:spPr>
        </p:pic>
      </p:grpSp>
      <p:sp>
        <p:nvSpPr>
          <p:cNvPr id="10" name="Заголовок 1"/>
          <p:cNvSpPr txBox="1">
            <a:spLocks/>
          </p:cNvSpPr>
          <p:nvPr/>
        </p:nvSpPr>
        <p:spPr>
          <a:xfrm>
            <a:off x="3429000" y="42182"/>
            <a:ext cx="14700250" cy="1211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76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r>
              <a:rPr lang="ru-RU" kern="0" dirty="0" smtClean="0">
                <a:solidFill>
                  <a:srgbClr val="960000"/>
                </a:solidFill>
              </a:rPr>
              <a:t>Школьный климат</a:t>
            </a:r>
            <a:endParaRPr lang="ru-RU" kern="0" dirty="0">
              <a:solidFill>
                <a:srgbClr val="96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366358" y="1299274"/>
            <a:ext cx="12681573" cy="120511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kern="0" dirty="0" smtClean="0">
                <a:solidFill>
                  <a:srgbClr val="960000"/>
                </a:solidFill>
              </a:rPr>
              <a:t>Важней всего погода в школе!</a:t>
            </a:r>
            <a:endParaRPr lang="ru-RU" sz="6600" kern="0" dirty="0">
              <a:solidFill>
                <a:srgbClr val="96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4003" y="541920"/>
            <a:ext cx="4787844" cy="3924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9739" t="6026" r="-392" b="5842"/>
          <a:stretch/>
        </p:blipFill>
        <p:spPr>
          <a:xfrm>
            <a:off x="12720" y="2729523"/>
            <a:ext cx="10078308" cy="8132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24002" y="7483475"/>
            <a:ext cx="5041021" cy="31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48182" y="-107378"/>
            <a:ext cx="20104101" cy="11309349"/>
          </a:xfrm>
          <a:prstGeom prst="rect">
            <a:avLst/>
          </a:prstGeom>
          <a:ln w="28575"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450849" y="163623"/>
            <a:ext cx="16611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ПРОФИЛАКТИЧЕСКАЯ РАБОТА</a:t>
            </a:r>
            <a:endParaRPr lang="ru-RU" sz="8000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949" y="1891039"/>
            <a:ext cx="6115644" cy="3687435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038738" y="1923378"/>
            <a:ext cx="6181945" cy="3655094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3548222" y="1922745"/>
            <a:ext cx="5731094" cy="3687433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50849" y="2280461"/>
            <a:ext cx="5867401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ПРОЕКТ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«Методическое сопровождение в 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вопросах </a:t>
            </a:r>
            <a:r>
              <a:rPr lang="ru-RU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обеспечения 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психологической безопасности </a:t>
            </a:r>
            <a:r>
              <a:rPr lang="ru-RU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образовательной среды» </a:t>
            </a:r>
            <a:endParaRPr lang="ru-RU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85050" y="2264452"/>
            <a:ext cx="556926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ДОРОЖНАЯ КАРТА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«Организация 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работы по профилактике деструктивного поведения детей и подростков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муниципальном уровне» на 2022-2023 учебный год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814586" y="2264452"/>
            <a:ext cx="51438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ГРУППА ЭКСТРЕННОГО РЕАГИРОВАНИЯ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фактам </a:t>
            </a:r>
            <a:r>
              <a:rPr lang="ru-RU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аутоагрессивного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(в т</a:t>
            </a:r>
            <a:r>
              <a:rPr lang="ru-RU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ч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суицидального) поведения несовершеннолетних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57250" y="6181029"/>
            <a:ext cx="5745264" cy="4198046"/>
          </a:xfrm>
          <a:prstGeom prst="rect">
            <a:avLst/>
          </a:prstGeom>
          <a:noFill/>
          <a:ln>
            <a:solidFill>
              <a:srgbClr val="B59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878638" y="6181029"/>
            <a:ext cx="6234906" cy="4198045"/>
          </a:xfrm>
          <a:prstGeom prst="rect">
            <a:avLst/>
          </a:prstGeom>
          <a:noFill/>
          <a:ln>
            <a:solidFill>
              <a:srgbClr val="B59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450849" y="6181030"/>
            <a:ext cx="6122989" cy="4224806"/>
          </a:xfrm>
          <a:prstGeom prst="rect">
            <a:avLst/>
          </a:prstGeom>
          <a:noFill/>
          <a:ln>
            <a:solidFill>
              <a:srgbClr val="B59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>
            <a:off x="-1588" y="10981631"/>
            <a:ext cx="20104100" cy="13889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-1588" y="11186086"/>
            <a:ext cx="20104100" cy="123264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>
            <a:off x="-1588" y="1686585"/>
            <a:ext cx="20104100" cy="1388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25182" r="14433" b="22166"/>
          <a:stretch/>
        </p:blipFill>
        <p:spPr>
          <a:xfrm>
            <a:off x="17323153" y="140888"/>
            <a:ext cx="2520244" cy="1447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0849" y="6413358"/>
            <a:ext cx="50292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3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ПТГ</a:t>
            </a:r>
            <a:endParaRPr lang="ru-RU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3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ИГРОВАЯ ЛАБОРАТОРИЯ</a:t>
            </a:r>
            <a:endParaRPr lang="ru-RU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83438" y="6413358"/>
            <a:ext cx="64277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3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СПТ</a:t>
            </a:r>
            <a:endParaRPr lang="ru-RU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3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РОДИТЕЛЬСКИЙ ВСЕОБУЧ</a:t>
            </a:r>
            <a:endParaRPr lang="ru-RU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570495" y="6518358"/>
            <a:ext cx="5387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3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МЕТОДИЧЕСКИЕ ДЕСАНТЫ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3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ВОССТАНОВИТЕЛЬНЫЕ ДЕСАНТЫ</a:t>
            </a:r>
            <a:endParaRPr lang="ru-RU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1588" y="-135376"/>
            <a:ext cx="20153871" cy="11337347"/>
          </a:xfrm>
          <a:prstGeom prst="rect">
            <a:avLst/>
          </a:prstGeom>
          <a:ln w="28575"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-51360" y="489856"/>
            <a:ext cx="1848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ПРОЕКТ</a:t>
            </a:r>
            <a:r>
              <a:rPr lang="ru-RU" sz="72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40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«ПСИХОЛОГИЧЕСКАЯ БЕЗОПАСНОСТЬ ОБРАЗОВАТЕЛЬНОЙ СРЕДЫ»</a:t>
            </a:r>
            <a:r>
              <a:rPr lang="ru-RU" sz="72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8000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949" y="1891040"/>
            <a:ext cx="6122988" cy="2275730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038739" y="1923378"/>
            <a:ext cx="6122988" cy="2243392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3571420" y="1891040"/>
            <a:ext cx="6122988" cy="2275730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755650" y="2163528"/>
            <a:ext cx="5041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ПТГ </a:t>
            </a:r>
            <a:r>
              <a:rPr lang="ru-RU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«Профилактика и преодоление </a:t>
            </a:r>
            <a:r>
              <a:rPr lang="ru-RU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буллинга</a:t>
            </a:r>
            <a:endParaRPr lang="ru-RU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08850" y="1923378"/>
            <a:ext cx="56454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ПТГ 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«Психолого-педагогическое сопровождение детей и подростков, склонных к суицидальному поведению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931564" y="2277114"/>
            <a:ext cx="5402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Игровая 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лаборатория </a:t>
            </a:r>
            <a:endParaRPr lang="ru-RU" sz="28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играй</a:t>
            </a:r>
            <a:r>
              <a:rPr lang="ru-RU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ru-RU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57250" y="4816475"/>
            <a:ext cx="6122988" cy="5562600"/>
          </a:xfrm>
          <a:prstGeom prst="rect">
            <a:avLst/>
          </a:prstGeom>
          <a:noFill/>
          <a:ln>
            <a:solidFill>
              <a:srgbClr val="B59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990556" y="4816475"/>
            <a:ext cx="6122988" cy="5562600"/>
          </a:xfrm>
          <a:prstGeom prst="rect">
            <a:avLst/>
          </a:prstGeom>
          <a:noFill/>
          <a:ln>
            <a:solidFill>
              <a:srgbClr val="B59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450850" y="4843236"/>
            <a:ext cx="6122988" cy="5562600"/>
          </a:xfrm>
          <a:prstGeom prst="rect">
            <a:avLst/>
          </a:prstGeom>
          <a:noFill/>
          <a:ln>
            <a:solidFill>
              <a:srgbClr val="B59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>
            <a:off x="-1588" y="10981631"/>
            <a:ext cx="20104100" cy="13889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-1588" y="11186086"/>
            <a:ext cx="20104100" cy="123264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>
            <a:off x="-1588" y="1686585"/>
            <a:ext cx="20104100" cy="1388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25182" r="14433" b="22166"/>
          <a:stretch/>
        </p:blipFill>
        <p:spPr>
          <a:xfrm>
            <a:off x="17367145" y="-86067"/>
            <a:ext cx="2520244" cy="1447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851" y="4996763"/>
            <a:ext cx="5829222" cy="527139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D396D58-D65E-816F-4472-B102692F3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804" y="4897056"/>
            <a:ext cx="5945464" cy="5470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67" y="4934702"/>
            <a:ext cx="5901344" cy="547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3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181" y="-262888"/>
            <a:ext cx="20104101" cy="11309349"/>
          </a:xfrm>
          <a:prstGeom prst="rect">
            <a:avLst/>
          </a:prstGeom>
          <a:ln w="28575">
            <a:noFill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>
            <a:off x="-1588" y="10981631"/>
            <a:ext cx="20104100" cy="13889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-1588" y="11186086"/>
            <a:ext cx="20104100" cy="123264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925607" y="448002"/>
            <a:ext cx="84337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ПТГ 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«Психолого-педагогическое </a:t>
            </a:r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сопровождение детей 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подростков, склонных 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</a:t>
            </a:r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суицидальному 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поведению»</a:t>
            </a:r>
            <a:endParaRPr lang="ru-RU" sz="4400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106" y="-791833"/>
            <a:ext cx="4968250" cy="3907544"/>
          </a:xfrm>
          <a:prstGeom prst="rect">
            <a:avLst/>
          </a:prstGeom>
        </p:spPr>
      </p:pic>
      <p:sp>
        <p:nvSpPr>
          <p:cNvPr id="20" name="object 18"/>
          <p:cNvSpPr/>
          <p:nvPr/>
        </p:nvSpPr>
        <p:spPr>
          <a:xfrm>
            <a:off x="2472418" y="3359221"/>
            <a:ext cx="13161" cy="7083956"/>
          </a:xfrm>
          <a:custGeom>
            <a:avLst/>
            <a:gdLst/>
            <a:ahLst/>
            <a:cxnLst/>
            <a:rect l="l" t="t" r="r" b="b"/>
            <a:pathLst>
              <a:path w="8890" h="5144134">
                <a:moveTo>
                  <a:pt x="8509" y="0"/>
                </a:moveTo>
                <a:lnTo>
                  <a:pt x="0" y="5143626"/>
                </a:lnTo>
              </a:path>
            </a:pathLst>
          </a:custGeom>
          <a:ln w="76200">
            <a:solidFill>
              <a:srgbClr val="C69D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1"/>
          <p:cNvSpPr/>
          <p:nvPr/>
        </p:nvSpPr>
        <p:spPr>
          <a:xfrm>
            <a:off x="284691" y="3807508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7320" y="5448005"/>
            <a:ext cx="601626" cy="336209"/>
          </a:xfrm>
          <a:prstGeom prst="rect">
            <a:avLst/>
          </a:prstGeom>
        </p:spPr>
      </p:pic>
      <p:pic>
        <p:nvPicPr>
          <p:cNvPr id="42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7320" y="6536701"/>
            <a:ext cx="601626" cy="336209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84689" y="2595508"/>
            <a:ext cx="3227156" cy="769441"/>
            <a:chOff x="1036786" y="2568049"/>
            <a:chExt cx="3227156" cy="769441"/>
          </a:xfrm>
        </p:grpSpPr>
        <p:sp>
          <p:nvSpPr>
            <p:cNvPr id="54" name="object 42"/>
            <p:cNvSpPr/>
            <p:nvPr/>
          </p:nvSpPr>
          <p:spPr>
            <a:xfrm>
              <a:off x="1036786" y="2696454"/>
              <a:ext cx="3227156" cy="596378"/>
            </a:xfrm>
            <a:custGeom>
              <a:avLst/>
              <a:gdLst/>
              <a:ahLst/>
              <a:cxnLst/>
              <a:rect l="l" t="t" r="r" b="b"/>
              <a:pathLst>
                <a:path w="2179955" h="433069">
                  <a:moveTo>
                    <a:pt x="0" y="216280"/>
                  </a:moveTo>
                  <a:lnTo>
                    <a:pt x="5713" y="166711"/>
                  </a:lnTo>
                  <a:lnTo>
                    <a:pt x="21986" y="121196"/>
                  </a:lnTo>
                  <a:lnTo>
                    <a:pt x="47522" y="81037"/>
                  </a:lnTo>
                  <a:lnTo>
                    <a:pt x="81020" y="47536"/>
                  </a:lnTo>
                  <a:lnTo>
                    <a:pt x="121183" y="21995"/>
                  </a:lnTo>
                  <a:lnTo>
                    <a:pt x="166711" y="5715"/>
                  </a:lnTo>
                  <a:lnTo>
                    <a:pt x="216306" y="0"/>
                  </a:lnTo>
                  <a:lnTo>
                    <a:pt x="1963559" y="0"/>
                  </a:lnTo>
                  <a:lnTo>
                    <a:pt x="2013169" y="5715"/>
                  </a:lnTo>
                  <a:lnTo>
                    <a:pt x="2058700" y="21995"/>
                  </a:lnTo>
                  <a:lnTo>
                    <a:pt x="2098856" y="47536"/>
                  </a:lnTo>
                  <a:lnTo>
                    <a:pt x="2132344" y="81037"/>
                  </a:lnTo>
                  <a:lnTo>
                    <a:pt x="2157867" y="121196"/>
                  </a:lnTo>
                  <a:lnTo>
                    <a:pt x="2174131" y="166711"/>
                  </a:lnTo>
                  <a:lnTo>
                    <a:pt x="2179840" y="216280"/>
                  </a:lnTo>
                  <a:lnTo>
                    <a:pt x="2174131" y="265897"/>
                  </a:lnTo>
                  <a:lnTo>
                    <a:pt x="2157867" y="311446"/>
                  </a:lnTo>
                  <a:lnTo>
                    <a:pt x="2132344" y="351628"/>
                  </a:lnTo>
                  <a:lnTo>
                    <a:pt x="2098856" y="385142"/>
                  </a:lnTo>
                  <a:lnTo>
                    <a:pt x="2058700" y="410690"/>
                  </a:lnTo>
                  <a:lnTo>
                    <a:pt x="2013169" y="426972"/>
                  </a:lnTo>
                  <a:lnTo>
                    <a:pt x="1963559" y="432688"/>
                  </a:lnTo>
                  <a:lnTo>
                    <a:pt x="216306" y="432688"/>
                  </a:lnTo>
                  <a:lnTo>
                    <a:pt x="166711" y="426972"/>
                  </a:lnTo>
                  <a:lnTo>
                    <a:pt x="121183" y="410690"/>
                  </a:lnTo>
                  <a:lnTo>
                    <a:pt x="81020" y="385142"/>
                  </a:lnTo>
                  <a:lnTo>
                    <a:pt x="47522" y="351628"/>
                  </a:lnTo>
                  <a:lnTo>
                    <a:pt x="21986" y="311446"/>
                  </a:lnTo>
                  <a:lnTo>
                    <a:pt x="5713" y="265897"/>
                  </a:lnTo>
                  <a:lnTo>
                    <a:pt x="0" y="216280"/>
                  </a:lnTo>
                  <a:close/>
                </a:path>
              </a:pathLst>
            </a:custGeom>
            <a:ln w="28575">
              <a:solidFill>
                <a:srgbClr val="C69D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212850" y="2568049"/>
              <a:ext cx="305109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dirty="0" smtClean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2022-2023 </a:t>
              </a:r>
              <a:endParaRPr lang="ru-RU" dirty="0"/>
            </a:p>
          </p:txBody>
        </p:sp>
      </p:grpSp>
      <p:sp>
        <p:nvSpPr>
          <p:cNvPr id="58" name="object 21"/>
          <p:cNvSpPr/>
          <p:nvPr/>
        </p:nvSpPr>
        <p:spPr>
          <a:xfrm>
            <a:off x="284691" y="4972036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1"/>
          <p:cNvSpPr/>
          <p:nvPr/>
        </p:nvSpPr>
        <p:spPr>
          <a:xfrm>
            <a:off x="284692" y="6192375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21"/>
          <p:cNvSpPr/>
          <p:nvPr/>
        </p:nvSpPr>
        <p:spPr>
          <a:xfrm>
            <a:off x="284690" y="7410197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21"/>
          <p:cNvSpPr/>
          <p:nvPr/>
        </p:nvSpPr>
        <p:spPr>
          <a:xfrm>
            <a:off x="284689" y="8714502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Группа 61"/>
          <p:cNvGrpSpPr/>
          <p:nvPr/>
        </p:nvGrpSpPr>
        <p:grpSpPr>
          <a:xfrm>
            <a:off x="2224004" y="3818508"/>
            <a:ext cx="510409" cy="491159"/>
            <a:chOff x="9656434" y="5448005"/>
            <a:chExt cx="569367" cy="600469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64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2242995" y="4982671"/>
            <a:ext cx="510409" cy="491159"/>
            <a:chOff x="9656434" y="5448005"/>
            <a:chExt cx="569367" cy="600469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67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2217213" y="6157303"/>
            <a:ext cx="510409" cy="491159"/>
            <a:chOff x="9656434" y="5448005"/>
            <a:chExt cx="569367" cy="600469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0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2221802" y="7428751"/>
            <a:ext cx="510409" cy="491159"/>
            <a:chOff x="9656434" y="5448005"/>
            <a:chExt cx="569367" cy="600469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3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2217213" y="8700199"/>
            <a:ext cx="510409" cy="491159"/>
            <a:chOff x="9656434" y="5448005"/>
            <a:chExt cx="569367" cy="600469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6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3429000" y="3770527"/>
            <a:ext cx="8165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ИЗМЕНЕНИЯ В НОРМАТИВНОЙ БАЗЕ (ТИПОВАЯ ФОРМА СОПРОВОЖДЕНИЯ)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84690" y="3812363"/>
            <a:ext cx="175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СЕНТЯБРЬ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8725" y="4979989"/>
            <a:ext cx="159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ОКТЯБРЬ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5097" y="6202956"/>
            <a:ext cx="159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НОЯБРЬ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45097" y="7450479"/>
            <a:ext cx="159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ДЕКАБРЬ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429000" y="8589207"/>
            <a:ext cx="834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ПРОВЕДЕНИЕ ПРАКТИКО-ОРИЕНТИРОВАННОГО СЕМИНАРА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88841" y="5984522"/>
            <a:ext cx="8192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РАБОТА С РОДИТЕЛЯМИ КАК ПРОФИЛАКТИЧЕСКИЙ РЕСУРС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456665" y="4795322"/>
            <a:ext cx="8552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РАЗРАБОТКА ТРЕНИНГОВ, ПРАКТИЧЕСКИХ МАТЕРИАЛОВ, ПРОФИЛАКТИЧЕСКИХ ПРОГРАММ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504253" y="7402051"/>
            <a:ext cx="8543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ВЫРАБОТКА АЛГОРИТМА  РАБОТЫ В ПОСТВЕНЦИИ СУИЦИДА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642850" y="1952311"/>
            <a:ext cx="6582448" cy="8807763"/>
          </a:xfrm>
          <a:prstGeom prst="rect">
            <a:avLst/>
          </a:prstGeom>
          <a:solidFill>
            <a:srgbClr val="B59552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650" y="59441"/>
            <a:ext cx="4609886" cy="4420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41152" y="81516"/>
            <a:ext cx="4223638" cy="32152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3"/>
          <a:stretch/>
        </p:blipFill>
        <p:spPr>
          <a:xfrm>
            <a:off x="12692650" y="4701334"/>
            <a:ext cx="7097935" cy="59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371677" y="448002"/>
            <a:ext cx="908172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Профилактика суицидального поведения обучающихся» </a:t>
            </a:r>
            <a:r>
              <a:rPr lang="ru-RU" sz="36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методическое пособие</a:t>
            </a:r>
            <a:endParaRPr lang="ru-RU" sz="3600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97950" y="-8632825"/>
            <a:ext cx="336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003" y="2835275"/>
            <a:ext cx="6248400" cy="8104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36" y="3606517"/>
            <a:ext cx="5465249" cy="7292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1584" y="1429610"/>
            <a:ext cx="7124700" cy="943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0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1589" y="1"/>
            <a:ext cx="20104101" cy="11309349"/>
          </a:xfrm>
          <a:prstGeom prst="rect">
            <a:avLst/>
          </a:prstGeom>
          <a:ln w="28575">
            <a:noFill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>
            <a:off x="-1588" y="10981631"/>
            <a:ext cx="20104100" cy="13889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-1588" y="11186086"/>
            <a:ext cx="20104100" cy="123264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925607" y="448002"/>
            <a:ext cx="8717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ПТГ «Профилактика и преодоление </a:t>
            </a:r>
            <a:r>
              <a:rPr lang="ru-RU" sz="4400" dirty="0" err="1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буллинга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ru-RU" sz="4400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106" y="-791833"/>
            <a:ext cx="4968250" cy="3907544"/>
          </a:xfrm>
          <a:prstGeom prst="rect">
            <a:avLst/>
          </a:prstGeom>
        </p:spPr>
      </p:pic>
      <p:sp>
        <p:nvSpPr>
          <p:cNvPr id="20" name="object 18"/>
          <p:cNvSpPr/>
          <p:nvPr/>
        </p:nvSpPr>
        <p:spPr>
          <a:xfrm>
            <a:off x="2472418" y="3359221"/>
            <a:ext cx="13161" cy="7083956"/>
          </a:xfrm>
          <a:custGeom>
            <a:avLst/>
            <a:gdLst/>
            <a:ahLst/>
            <a:cxnLst/>
            <a:rect l="l" t="t" r="r" b="b"/>
            <a:pathLst>
              <a:path w="8890" h="5144134">
                <a:moveTo>
                  <a:pt x="8509" y="0"/>
                </a:moveTo>
                <a:lnTo>
                  <a:pt x="0" y="5143626"/>
                </a:lnTo>
              </a:path>
            </a:pathLst>
          </a:custGeom>
          <a:ln w="76200">
            <a:solidFill>
              <a:srgbClr val="C69D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1"/>
          <p:cNvSpPr/>
          <p:nvPr/>
        </p:nvSpPr>
        <p:spPr>
          <a:xfrm>
            <a:off x="284691" y="3807508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7320" y="5448005"/>
            <a:ext cx="601626" cy="336209"/>
          </a:xfrm>
          <a:prstGeom prst="rect">
            <a:avLst/>
          </a:prstGeom>
        </p:spPr>
      </p:pic>
      <p:pic>
        <p:nvPicPr>
          <p:cNvPr id="42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7320" y="6536701"/>
            <a:ext cx="601626" cy="336209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84689" y="2595508"/>
            <a:ext cx="3227156" cy="769441"/>
            <a:chOff x="1036786" y="2568049"/>
            <a:chExt cx="3227156" cy="769441"/>
          </a:xfrm>
        </p:grpSpPr>
        <p:sp>
          <p:nvSpPr>
            <p:cNvPr id="54" name="object 42"/>
            <p:cNvSpPr/>
            <p:nvPr/>
          </p:nvSpPr>
          <p:spPr>
            <a:xfrm>
              <a:off x="1036786" y="2696454"/>
              <a:ext cx="3227156" cy="596378"/>
            </a:xfrm>
            <a:custGeom>
              <a:avLst/>
              <a:gdLst/>
              <a:ahLst/>
              <a:cxnLst/>
              <a:rect l="l" t="t" r="r" b="b"/>
              <a:pathLst>
                <a:path w="2179955" h="433069">
                  <a:moveTo>
                    <a:pt x="0" y="216280"/>
                  </a:moveTo>
                  <a:lnTo>
                    <a:pt x="5713" y="166711"/>
                  </a:lnTo>
                  <a:lnTo>
                    <a:pt x="21986" y="121196"/>
                  </a:lnTo>
                  <a:lnTo>
                    <a:pt x="47522" y="81037"/>
                  </a:lnTo>
                  <a:lnTo>
                    <a:pt x="81020" y="47536"/>
                  </a:lnTo>
                  <a:lnTo>
                    <a:pt x="121183" y="21995"/>
                  </a:lnTo>
                  <a:lnTo>
                    <a:pt x="166711" y="5715"/>
                  </a:lnTo>
                  <a:lnTo>
                    <a:pt x="216306" y="0"/>
                  </a:lnTo>
                  <a:lnTo>
                    <a:pt x="1963559" y="0"/>
                  </a:lnTo>
                  <a:lnTo>
                    <a:pt x="2013169" y="5715"/>
                  </a:lnTo>
                  <a:lnTo>
                    <a:pt x="2058700" y="21995"/>
                  </a:lnTo>
                  <a:lnTo>
                    <a:pt x="2098856" y="47536"/>
                  </a:lnTo>
                  <a:lnTo>
                    <a:pt x="2132344" y="81037"/>
                  </a:lnTo>
                  <a:lnTo>
                    <a:pt x="2157867" y="121196"/>
                  </a:lnTo>
                  <a:lnTo>
                    <a:pt x="2174131" y="166711"/>
                  </a:lnTo>
                  <a:lnTo>
                    <a:pt x="2179840" y="216280"/>
                  </a:lnTo>
                  <a:lnTo>
                    <a:pt x="2174131" y="265897"/>
                  </a:lnTo>
                  <a:lnTo>
                    <a:pt x="2157867" y="311446"/>
                  </a:lnTo>
                  <a:lnTo>
                    <a:pt x="2132344" y="351628"/>
                  </a:lnTo>
                  <a:lnTo>
                    <a:pt x="2098856" y="385142"/>
                  </a:lnTo>
                  <a:lnTo>
                    <a:pt x="2058700" y="410690"/>
                  </a:lnTo>
                  <a:lnTo>
                    <a:pt x="2013169" y="426972"/>
                  </a:lnTo>
                  <a:lnTo>
                    <a:pt x="1963559" y="432688"/>
                  </a:lnTo>
                  <a:lnTo>
                    <a:pt x="216306" y="432688"/>
                  </a:lnTo>
                  <a:lnTo>
                    <a:pt x="166711" y="426972"/>
                  </a:lnTo>
                  <a:lnTo>
                    <a:pt x="121183" y="410690"/>
                  </a:lnTo>
                  <a:lnTo>
                    <a:pt x="81020" y="385142"/>
                  </a:lnTo>
                  <a:lnTo>
                    <a:pt x="47522" y="351628"/>
                  </a:lnTo>
                  <a:lnTo>
                    <a:pt x="21986" y="311446"/>
                  </a:lnTo>
                  <a:lnTo>
                    <a:pt x="5713" y="265897"/>
                  </a:lnTo>
                  <a:lnTo>
                    <a:pt x="0" y="216280"/>
                  </a:lnTo>
                  <a:close/>
                </a:path>
              </a:pathLst>
            </a:custGeom>
            <a:ln w="28575">
              <a:solidFill>
                <a:srgbClr val="C69D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212850" y="2568049"/>
              <a:ext cx="305109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dirty="0" smtClean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2022-2023 </a:t>
              </a:r>
              <a:endParaRPr lang="ru-RU" dirty="0"/>
            </a:p>
          </p:txBody>
        </p:sp>
      </p:grpSp>
      <p:sp>
        <p:nvSpPr>
          <p:cNvPr id="58" name="object 21"/>
          <p:cNvSpPr/>
          <p:nvPr/>
        </p:nvSpPr>
        <p:spPr>
          <a:xfrm>
            <a:off x="284691" y="4972036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1"/>
          <p:cNvSpPr/>
          <p:nvPr/>
        </p:nvSpPr>
        <p:spPr>
          <a:xfrm>
            <a:off x="284692" y="6192375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21"/>
          <p:cNvSpPr/>
          <p:nvPr/>
        </p:nvSpPr>
        <p:spPr>
          <a:xfrm>
            <a:off x="284690" y="7410197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21"/>
          <p:cNvSpPr/>
          <p:nvPr/>
        </p:nvSpPr>
        <p:spPr>
          <a:xfrm>
            <a:off x="284689" y="8714502"/>
            <a:ext cx="1786303" cy="512430"/>
          </a:xfrm>
          <a:custGeom>
            <a:avLst/>
            <a:gdLst/>
            <a:ahLst/>
            <a:cxnLst/>
            <a:rect l="l" t="t" r="r" b="b"/>
            <a:pathLst>
              <a:path w="1000760" h="372110">
                <a:moveTo>
                  <a:pt x="814095" y="0"/>
                </a:moveTo>
                <a:lnTo>
                  <a:pt x="186067" y="0"/>
                </a:lnTo>
                <a:lnTo>
                  <a:pt x="136605" y="6646"/>
                </a:lnTo>
                <a:lnTo>
                  <a:pt x="92158" y="25404"/>
                </a:lnTo>
                <a:lnTo>
                  <a:pt x="54500" y="54498"/>
                </a:lnTo>
                <a:lnTo>
                  <a:pt x="25405" y="92154"/>
                </a:lnTo>
                <a:lnTo>
                  <a:pt x="6646" y="136598"/>
                </a:lnTo>
                <a:lnTo>
                  <a:pt x="0" y="186054"/>
                </a:lnTo>
                <a:lnTo>
                  <a:pt x="6646" y="235511"/>
                </a:lnTo>
                <a:lnTo>
                  <a:pt x="25405" y="279955"/>
                </a:lnTo>
                <a:lnTo>
                  <a:pt x="54500" y="317611"/>
                </a:lnTo>
                <a:lnTo>
                  <a:pt x="92158" y="346705"/>
                </a:lnTo>
                <a:lnTo>
                  <a:pt x="136605" y="365463"/>
                </a:lnTo>
                <a:lnTo>
                  <a:pt x="186067" y="372110"/>
                </a:lnTo>
                <a:lnTo>
                  <a:pt x="814095" y="372110"/>
                </a:lnTo>
                <a:lnTo>
                  <a:pt x="863561" y="365463"/>
                </a:lnTo>
                <a:lnTo>
                  <a:pt x="908010" y="346705"/>
                </a:lnTo>
                <a:lnTo>
                  <a:pt x="945667" y="317611"/>
                </a:lnTo>
                <a:lnTo>
                  <a:pt x="974760" y="279955"/>
                </a:lnTo>
                <a:lnTo>
                  <a:pt x="993517" y="235511"/>
                </a:lnTo>
                <a:lnTo>
                  <a:pt x="1000163" y="186054"/>
                </a:lnTo>
                <a:lnTo>
                  <a:pt x="993517" y="136598"/>
                </a:lnTo>
                <a:lnTo>
                  <a:pt x="974760" y="92154"/>
                </a:lnTo>
                <a:lnTo>
                  <a:pt x="945667" y="54498"/>
                </a:lnTo>
                <a:lnTo>
                  <a:pt x="908010" y="25404"/>
                </a:lnTo>
                <a:lnTo>
                  <a:pt x="863561" y="6646"/>
                </a:lnTo>
                <a:lnTo>
                  <a:pt x="814095" y="0"/>
                </a:lnTo>
                <a:close/>
              </a:path>
            </a:pathLst>
          </a:custGeom>
          <a:solidFill>
            <a:srgbClr val="C69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Группа 61"/>
          <p:cNvGrpSpPr/>
          <p:nvPr/>
        </p:nvGrpSpPr>
        <p:grpSpPr>
          <a:xfrm>
            <a:off x="2224004" y="3818508"/>
            <a:ext cx="510409" cy="491159"/>
            <a:chOff x="9656434" y="5448005"/>
            <a:chExt cx="569367" cy="600469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64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2242995" y="4982671"/>
            <a:ext cx="510409" cy="491159"/>
            <a:chOff x="9656434" y="5448005"/>
            <a:chExt cx="569367" cy="600469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67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2217213" y="6157303"/>
            <a:ext cx="510409" cy="491159"/>
            <a:chOff x="9656434" y="5448005"/>
            <a:chExt cx="569367" cy="600469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0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2221802" y="7428751"/>
            <a:ext cx="510409" cy="491159"/>
            <a:chOff x="9656434" y="5448005"/>
            <a:chExt cx="569367" cy="600469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3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2217213" y="8700199"/>
            <a:ext cx="510409" cy="491159"/>
            <a:chOff x="9656434" y="5448005"/>
            <a:chExt cx="569367" cy="600469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7619" y="5477875"/>
              <a:ext cx="548182" cy="557800"/>
            </a:xfrm>
            <a:prstGeom prst="rect">
              <a:avLst/>
            </a:prstGeom>
          </p:spPr>
        </p:pic>
        <p:sp>
          <p:nvSpPr>
            <p:cNvPr id="76" name="object 48"/>
            <p:cNvSpPr/>
            <p:nvPr/>
          </p:nvSpPr>
          <p:spPr>
            <a:xfrm>
              <a:off x="9656434" y="5448005"/>
              <a:ext cx="569367" cy="600469"/>
            </a:xfrm>
            <a:custGeom>
              <a:avLst/>
              <a:gdLst/>
              <a:ahLst/>
              <a:cxnLst/>
              <a:rect l="l" t="t" r="r" b="b"/>
              <a:pathLst>
                <a:path w="344170" h="350520">
                  <a:moveTo>
                    <a:pt x="0" y="175260"/>
                  </a:moveTo>
                  <a:lnTo>
                    <a:pt x="6140" y="128666"/>
                  </a:lnTo>
                  <a:lnTo>
                    <a:pt x="23471" y="86800"/>
                  </a:lnTo>
                  <a:lnTo>
                    <a:pt x="50355" y="51330"/>
                  </a:lnTo>
                  <a:lnTo>
                    <a:pt x="85155" y="23926"/>
                  </a:lnTo>
                  <a:lnTo>
                    <a:pt x="126235" y="6260"/>
                  </a:lnTo>
                  <a:lnTo>
                    <a:pt x="171957" y="0"/>
                  </a:lnTo>
                  <a:lnTo>
                    <a:pt x="217680" y="6260"/>
                  </a:lnTo>
                  <a:lnTo>
                    <a:pt x="258760" y="23926"/>
                  </a:lnTo>
                  <a:lnTo>
                    <a:pt x="293560" y="51330"/>
                  </a:lnTo>
                  <a:lnTo>
                    <a:pt x="320444" y="86800"/>
                  </a:lnTo>
                  <a:lnTo>
                    <a:pt x="337775" y="128666"/>
                  </a:lnTo>
                  <a:lnTo>
                    <a:pt x="343915" y="175260"/>
                  </a:lnTo>
                  <a:lnTo>
                    <a:pt x="337775" y="221848"/>
                  </a:lnTo>
                  <a:lnTo>
                    <a:pt x="320444" y="263714"/>
                  </a:lnTo>
                  <a:lnTo>
                    <a:pt x="293560" y="299185"/>
                  </a:lnTo>
                  <a:lnTo>
                    <a:pt x="258760" y="326590"/>
                  </a:lnTo>
                  <a:lnTo>
                    <a:pt x="217680" y="344259"/>
                  </a:lnTo>
                  <a:lnTo>
                    <a:pt x="171957" y="350520"/>
                  </a:lnTo>
                  <a:lnTo>
                    <a:pt x="126235" y="344259"/>
                  </a:lnTo>
                  <a:lnTo>
                    <a:pt x="85155" y="326590"/>
                  </a:lnTo>
                  <a:lnTo>
                    <a:pt x="50355" y="299185"/>
                  </a:lnTo>
                  <a:lnTo>
                    <a:pt x="23471" y="263714"/>
                  </a:lnTo>
                  <a:lnTo>
                    <a:pt x="6140" y="221848"/>
                  </a:lnTo>
                  <a:lnTo>
                    <a:pt x="0" y="175260"/>
                  </a:lnTo>
                  <a:close/>
                </a:path>
              </a:pathLst>
            </a:custGeom>
            <a:ln w="76200">
              <a:solidFill>
                <a:srgbClr val="B59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3239051" y="3668595"/>
            <a:ext cx="8355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ИЗМЕНЕНИЯ В НОРМАТИВНОЙ БАЗЕ (Карта действий по организации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работы по профилактике…)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84690" y="3812363"/>
            <a:ext cx="175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СЕНТЯБРЬ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8725" y="4979989"/>
            <a:ext cx="159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ДЕКАБРЬ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5097" y="6202956"/>
            <a:ext cx="159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ЯНВАРЬ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45097" y="7450479"/>
            <a:ext cx="159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МАРТ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26756" y="8739884"/>
            <a:ext cx="159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АПРЕЛЬ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232699" y="4797416"/>
            <a:ext cx="834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ЗНАКОМСТВО С МЕТОДАМИ ДИАГНОСТИКИ БУЛЛИНГА И ЭМОЦИОНАЛЬНОГО КЛИМАТА В КОЛЛЕКТИВЕ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232699" y="5984522"/>
            <a:ext cx="834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РАЗРАБОТКА  РАЗНЫХ ФОРМАТОВ ПЕДАГОГИЧЕСКОГО СОВЕТА, ПРАКТИЧЕСКИХ МАТЕРИАЛОВ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362794" y="7502360"/>
            <a:ext cx="8228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СОТРУДНИЧЕСТВО С КЛАССНЫМИ РУКОВОДИТЕЛЯМИ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370787" y="8673616"/>
            <a:ext cx="839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ВЫРАБОТКА АЛГОРИТМА  РАБОТЫ В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СЛУЧАЕ ТРАВЛИ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642850" y="1952311"/>
            <a:ext cx="6582448" cy="8807763"/>
          </a:xfrm>
          <a:prstGeom prst="rect">
            <a:avLst/>
          </a:prstGeom>
          <a:solidFill>
            <a:srgbClr val="B59552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8621" y="237508"/>
            <a:ext cx="6435224" cy="471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57642" y="4557089"/>
            <a:ext cx="4466478" cy="4116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t="24720" r="2882" b="-1521"/>
          <a:stretch/>
        </p:blipFill>
        <p:spPr>
          <a:xfrm>
            <a:off x="14945076" y="8055916"/>
            <a:ext cx="4778305" cy="2791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120" y="5317367"/>
            <a:ext cx="3107148" cy="218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5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39145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1728" y="2209952"/>
            <a:ext cx="6610855" cy="79759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936" y="762916"/>
            <a:ext cx="4774017" cy="5244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31886" y="5688309"/>
            <a:ext cx="4970628" cy="4056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692" y="3245228"/>
            <a:ext cx="618851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Школьный </a:t>
            </a: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буллинг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как 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определить и что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делать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Психологические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портреты 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участников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буллинга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Антибуллинговая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команда 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(внедрение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восстановительного подхода 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в школы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Томска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Использование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социально-ориентированных 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игр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профилактике </a:t>
            </a:r>
            <a:r>
              <a:rPr lang="ru-RU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буллинга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Список литературы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 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профилактике </a:t>
            </a:r>
            <a:r>
              <a:rPr lang="ru-RU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буллинга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Кинофильмы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о 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подростковой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жестокости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3722" y="2188248"/>
            <a:ext cx="6520115" cy="7975911"/>
          </a:xfrm>
          <a:prstGeom prst="rect">
            <a:avLst/>
          </a:prstGeom>
          <a:noFill/>
          <a:ln>
            <a:solidFill>
              <a:srgbClr val="B59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879850" y="-99099"/>
            <a:ext cx="101615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Выпуск </a:t>
            </a:r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газеты 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«ИМЦ.RU» </a:t>
            </a:r>
          </a:p>
          <a:p>
            <a:pPr algn="ctr"/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рофилактика </a:t>
            </a:r>
            <a:r>
              <a:rPr lang="ru-RU" sz="440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преодоление </a:t>
            </a:r>
            <a:r>
              <a:rPr lang="ru-RU" sz="4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школьного </a:t>
            </a:r>
            <a:r>
              <a:rPr lang="ru-RU" sz="4400" dirty="0" err="1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буллинга</a:t>
            </a:r>
            <a:endParaRPr lang="ru-RU" sz="4400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4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8490</TotalTime>
  <Words>944</Words>
  <Application>Microsoft Office PowerPoint</Application>
  <PresentationFormat>Произвольный</PresentationFormat>
  <Paragraphs>152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Cambria</vt:lpstr>
      <vt:lpstr>Druk Cyr</vt:lpstr>
      <vt:lpstr>Calibri</vt:lpstr>
      <vt:lpstr>Wingdings</vt:lpstr>
      <vt:lpstr>Times New Roman</vt:lpstr>
      <vt:lpstr>Cambria Math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Методист</dc:creator>
  <cp:lastModifiedBy>metodist38</cp:lastModifiedBy>
  <cp:revision>300</cp:revision>
  <dcterms:created xsi:type="dcterms:W3CDTF">2023-01-13T17:17:54Z</dcterms:created>
  <dcterms:modified xsi:type="dcterms:W3CDTF">2023-08-23T07:50:14Z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