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75" r:id="rId2"/>
    <p:sldMasterId id="2147483682" r:id="rId3"/>
  </p:sldMasterIdLst>
  <p:notesMasterIdLst>
    <p:notesMasterId r:id="rId15"/>
  </p:notesMasterIdLst>
  <p:sldIdLst>
    <p:sldId id="317" r:id="rId4"/>
    <p:sldId id="260" r:id="rId5"/>
    <p:sldId id="258" r:id="rId6"/>
    <p:sldId id="270" r:id="rId7"/>
    <p:sldId id="271" r:id="rId8"/>
    <p:sldId id="318" r:id="rId9"/>
    <p:sldId id="275" r:id="rId10"/>
    <p:sldId id="273" r:id="rId11"/>
    <p:sldId id="277" r:id="rId12"/>
    <p:sldId id="319" r:id="rId13"/>
    <p:sldId id="305" r:id="rId14"/>
  </p:sldIdLst>
  <p:sldSz cx="20104100" cy="11309350"/>
  <p:notesSz cx="20104100" cy="1130935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mbria" panose="02040503050406030204" pitchFamily="18" charset="0"/>
      <p:regular r:id="rId20"/>
      <p:bold r:id="rId21"/>
      <p:italic r:id="rId22"/>
      <p:boldItalic r:id="rId23"/>
    </p:embeddedFont>
    <p:embeddedFont>
      <p:font typeface="Druk Cyr" charset="-52"/>
      <p:regular r:id="rId2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  <a:srgbClr val="EEF0EB"/>
    <a:srgbClr val="B59552"/>
    <a:srgbClr val="6B1420"/>
    <a:srgbClr val="017371"/>
    <a:srgbClr val="6E0512"/>
    <a:srgbClr val="F8F4EE"/>
    <a:srgbClr val="E2D7C5"/>
    <a:srgbClr val="E9D8A3"/>
    <a:srgbClr val="3632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5128" autoAdjust="0"/>
  </p:normalViewPr>
  <p:slideViewPr>
    <p:cSldViewPr>
      <p:cViewPr varScale="1">
        <p:scale>
          <a:sx n="43" d="100"/>
          <a:sy n="43" d="100"/>
        </p:scale>
        <p:origin x="66" y="3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9.fntdata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121C4-E912-4DA6-BB21-141D2DC65E2D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C6C54-3A1F-4353-8C1F-CAD89D6EDD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725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88BA8D-E3D3-469D-B36D-6DFAE6469B7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34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8C6C54-3A1F-4353-8C1F-CAD89D6EDD5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0368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6C54-3A1F-4353-8C1F-CAD89D6EDD5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447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6C54-3A1F-4353-8C1F-CAD89D6EDD5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037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45452" y="955972"/>
            <a:ext cx="8013199" cy="1211998"/>
          </a:xfrm>
        </p:spPr>
        <p:txBody>
          <a:bodyPr lIns="0" tIns="0" rIns="0" bIns="0"/>
          <a:lstStyle>
            <a:lvl1pPr>
              <a:defRPr sz="7876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8700"/>
            <a:endParaRPr lang="ru-RU" sz="200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8700"/>
            <a:fld id="{1D8BD707-D9CF-40AE-B4C6-C98DA3205C09}" type="datetimeFigureOut">
              <a:rPr lang="en-US" sz="2005" smtClean="0">
                <a:solidFill>
                  <a:prstClr val="black">
                    <a:tint val="75000"/>
                  </a:prstClr>
                </a:solidFill>
              </a:rPr>
              <a:pPr defTabSz="1018700"/>
              <a:t>8/23/2023</a:t>
            </a:fld>
            <a:endParaRPr lang="en-US" sz="200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8700"/>
            <a:fld id="{B6F15528-21DE-4FAA-801E-634DDDAF4B2B}" type="slidenum">
              <a:rPr lang="ru-RU" sz="2005" smtClean="0">
                <a:solidFill>
                  <a:prstClr val="black">
                    <a:tint val="75000"/>
                  </a:prstClr>
                </a:solidFill>
              </a:rPr>
              <a:pPr defTabSz="1018700"/>
              <a:t>‹#›</a:t>
            </a:fld>
            <a:endParaRPr lang="ru-RU" sz="200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912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8700"/>
            <a:endParaRPr lang="ru-RU" sz="200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8700"/>
            <a:fld id="{1D8BD707-D9CF-40AE-B4C6-C98DA3205C09}" type="datetimeFigureOut">
              <a:rPr lang="en-US" sz="2005" smtClean="0">
                <a:solidFill>
                  <a:prstClr val="black">
                    <a:tint val="75000"/>
                  </a:prstClr>
                </a:solidFill>
              </a:rPr>
              <a:pPr defTabSz="1018700"/>
              <a:t>8/23/2023</a:t>
            </a:fld>
            <a:endParaRPr lang="en-US" sz="200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8700"/>
            <a:fld id="{B6F15528-21DE-4FAA-801E-634DDDAF4B2B}" type="slidenum">
              <a:rPr lang="ru-RU" sz="2005" smtClean="0">
                <a:solidFill>
                  <a:prstClr val="black">
                    <a:tint val="75000"/>
                  </a:prstClr>
                </a:solidFill>
              </a:rPr>
              <a:pPr defTabSz="1018700"/>
              <a:t>‹#›</a:t>
            </a:fld>
            <a:endParaRPr lang="ru-RU" sz="200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778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05205" y="10517698"/>
            <a:ext cx="4623943" cy="308546"/>
          </a:xfrm>
        </p:spPr>
        <p:txBody>
          <a:bodyPr/>
          <a:lstStyle/>
          <a:p>
            <a:pPr defTabSz="1018700"/>
            <a:fld id="{8D7F492D-5576-4E65-8B3D-B0BDBA839CF1}" type="datetimeFigureOut">
              <a:rPr lang="ru-RU" sz="2005" smtClean="0">
                <a:solidFill>
                  <a:prstClr val="black">
                    <a:tint val="75000"/>
                  </a:prstClr>
                </a:solidFill>
              </a:rPr>
              <a:pPr defTabSz="1018700"/>
              <a:t>23.08.2023</a:t>
            </a:fld>
            <a:endParaRPr lang="ru-RU" sz="2005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35394" y="10517698"/>
            <a:ext cx="6433312" cy="308546"/>
          </a:xfrm>
        </p:spPr>
        <p:txBody>
          <a:bodyPr/>
          <a:lstStyle/>
          <a:p>
            <a:pPr defTabSz="1018700"/>
            <a:endParaRPr lang="ru-RU" sz="2005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4474954" y="10517698"/>
            <a:ext cx="4623943" cy="308546"/>
          </a:xfrm>
        </p:spPr>
        <p:txBody>
          <a:bodyPr/>
          <a:lstStyle/>
          <a:p>
            <a:pPr defTabSz="1018700"/>
            <a:fld id="{E0D2B5F6-A29D-4F0F-8014-4ECBE4077DAF}" type="slidenum">
              <a:rPr lang="ru-RU" sz="2005" smtClean="0">
                <a:solidFill>
                  <a:prstClr val="black">
                    <a:tint val="75000"/>
                  </a:prstClr>
                </a:solidFill>
              </a:rPr>
              <a:pPr defTabSz="1018700"/>
              <a:t>‹#›</a:t>
            </a:fld>
            <a:endParaRPr lang="ru-RU" sz="2005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464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/>
            <a:lvl1pPr lvl="0"/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2"/>
          </p:nvPr>
        </p:nvSpPr>
        <p:spPr>
          <a:xfrm>
            <a:off x="3015615" y="6333236"/>
            <a:ext cx="14072870" cy="28273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/>
            <a:lvl1pPr lvl="0"/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t>6/21/2023</a:t>
            </a:r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954992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t>6/21/2023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812099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Group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>
              <a:defRPr sz="10500" b="0" i="0">
                <a:solidFill>
                  <a:srgbClr val="524641"/>
                </a:solidFill>
                <a:latin typeface="Druk Cyr"/>
                <a:ea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t>6/21/2023</a:t>
            </a:r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771376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устой слайд">
    <p:spTree>
      <p:nvGrpSpPr>
        <p:cNvPr id="1" name="Group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276999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21.06.2023</a:t>
            </a:r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6835393" y="10517696"/>
            <a:ext cx="6433312" cy="276999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14474954" y="10517696"/>
            <a:ext cx="4623942" cy="276999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4045845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wo Content">
    <p:bg>
      <p:bgPr>
        <a:solidFill>
          <a:schemeClr val="bg1"/>
        </a:solidFill>
        <a:effectLst/>
      </p:bgPr>
    </p:bg>
    <p:spTree>
      <p:nvGrpSpPr>
        <p:cNvPr id="1" name="Group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4"/>
          <p:cNvPicPr/>
          <p:nvPr/>
        </p:nvPicPr>
        <p:blipFill>
          <a:blip r:embed="rId2"/>
          <a:stretch/>
        </p:blipFill>
        <p:spPr>
          <a:xfrm>
            <a:off x="19300118" y="3332182"/>
            <a:ext cx="803980" cy="2340158"/>
          </a:xfrm>
          <a:prstGeom prst="rect">
            <a:avLst/>
          </a:prstGeom>
        </p:spPr>
      </p:pic>
      <p:pic>
        <p:nvPicPr>
          <p:cNvPr id="26" name="Picture 26"/>
          <p:cNvPicPr/>
          <p:nvPr/>
        </p:nvPicPr>
        <p:blipFill>
          <a:blip r:embed="rId3"/>
          <a:stretch/>
        </p:blipFill>
        <p:spPr>
          <a:xfrm>
            <a:off x="0" y="156091"/>
            <a:ext cx="20014124" cy="10862064"/>
          </a:xfrm>
          <a:prstGeom prst="rect">
            <a:avLst/>
          </a:prstGeom>
        </p:spPr>
      </p:pic>
      <p:pic>
        <p:nvPicPr>
          <p:cNvPr id="28" name="Picture 28"/>
          <p:cNvPicPr/>
          <p:nvPr/>
        </p:nvPicPr>
        <p:blipFill>
          <a:blip r:embed="rId4"/>
          <a:stretch/>
        </p:blipFill>
        <p:spPr>
          <a:xfrm>
            <a:off x="0" y="0"/>
            <a:ext cx="11012607" cy="11277949"/>
          </a:xfrm>
          <a:prstGeom prst="rect">
            <a:avLst/>
          </a:prstGeom>
        </p:spPr>
      </p:pic>
      <p:pic>
        <p:nvPicPr>
          <p:cNvPr id="30" name="Picture 30"/>
          <p:cNvPicPr/>
          <p:nvPr/>
        </p:nvPicPr>
        <p:blipFill>
          <a:blip r:embed="rId5"/>
          <a:stretch/>
        </p:blipFill>
        <p:spPr>
          <a:xfrm>
            <a:off x="1207251" y="973874"/>
            <a:ext cx="4690946" cy="2492062"/>
          </a:xfrm>
          <a:prstGeom prst="rect">
            <a:avLst/>
          </a:prstGeom>
        </p:spPr>
      </p:pic>
      <p:pic>
        <p:nvPicPr>
          <p:cNvPr id="32" name="Picture 32"/>
          <p:cNvPicPr/>
          <p:nvPr/>
        </p:nvPicPr>
        <p:blipFill>
          <a:blip r:embed="rId6"/>
          <a:stretch/>
        </p:blipFill>
        <p:spPr>
          <a:xfrm>
            <a:off x="0" y="9177458"/>
            <a:ext cx="20104100" cy="2131097"/>
          </a:xfrm>
          <a:prstGeom prst="rect">
            <a:avLst/>
          </a:prstGeom>
        </p:spPr>
      </p:pic>
      <p:pic>
        <p:nvPicPr>
          <p:cNvPr id="34" name="Picture 34"/>
          <p:cNvPicPr/>
          <p:nvPr/>
        </p:nvPicPr>
        <p:blipFill>
          <a:blip r:embed="rId7"/>
          <a:stretch/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pic>
        <p:nvPicPr>
          <p:cNvPr id="36" name="Picture 36"/>
          <p:cNvPicPr/>
          <p:nvPr/>
        </p:nvPicPr>
        <p:blipFill>
          <a:blip r:embed="rId5"/>
          <a:stretch/>
        </p:blipFill>
        <p:spPr>
          <a:xfrm>
            <a:off x="852476" y="831965"/>
            <a:ext cx="4690946" cy="2492068"/>
          </a:xfrm>
          <a:prstGeom prst="rect">
            <a:avLst/>
          </a:prstGeom>
        </p:spPr>
      </p:pic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>
              <a:defRPr sz="10500" b="0" i="0">
                <a:solidFill>
                  <a:srgbClr val="524641"/>
                </a:solidFill>
                <a:latin typeface="Druk Cyr"/>
                <a:ea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3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/>
            <a:lvl1pPr lvl="0"/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4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/>
            <a:lvl1pPr lvl="0"/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t>6/21/2023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645072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Group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>
              <a:defRPr sz="10500" b="0" i="0">
                <a:solidFill>
                  <a:srgbClr val="524641"/>
                </a:solidFill>
                <a:latin typeface="Druk Cyr"/>
                <a:ea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/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t>6/21/2023</a:t>
            </a:r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165776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00118" y="3332182"/>
            <a:ext cx="803981" cy="234015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56091"/>
            <a:ext cx="20014123" cy="1086206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1012607" cy="1127794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07251" y="973874"/>
            <a:ext cx="4690946" cy="249206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9177458"/>
            <a:ext cx="20104099" cy="213109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2476" y="831965"/>
            <a:ext cx="4690946" cy="249206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05205" y="10517696"/>
            <a:ext cx="4623943" cy="276999"/>
          </a:xfrm>
        </p:spPr>
        <p:txBody>
          <a:bodyPr/>
          <a:lstStyle/>
          <a:p>
            <a:fld id="{8D7F492D-5576-4E65-8B3D-B0BDBA839CF1}" type="datetimeFigureOut">
              <a:rPr lang="ru-RU" smtClean="0"/>
              <a:t>23.08.2023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35394" y="10517696"/>
            <a:ext cx="6433312" cy="2769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4474953" y="10517696"/>
            <a:ext cx="4623943" cy="276999"/>
          </a:xfrm>
        </p:spPr>
        <p:txBody>
          <a:bodyPr/>
          <a:lstStyle/>
          <a:p>
            <a:fld id="{E0D2B5F6-A29D-4F0F-8014-4ECBE4077DA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9167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8" y="3505903"/>
            <a:ext cx="17088485" cy="16158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9"/>
            <a:ext cx="1407287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8700"/>
            <a:endParaRPr lang="ru-RU" sz="200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8700"/>
            <a:fld id="{1D8BD707-D9CF-40AE-B4C6-C98DA3205C09}" type="datetimeFigureOut">
              <a:rPr lang="en-US" sz="2005" smtClean="0">
                <a:solidFill>
                  <a:prstClr val="black">
                    <a:tint val="75000"/>
                  </a:prstClr>
                </a:solidFill>
              </a:rPr>
              <a:pPr defTabSz="1018700"/>
              <a:t>8/23/2023</a:t>
            </a:fld>
            <a:endParaRPr lang="en-US" sz="200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8700"/>
            <a:fld id="{B6F15528-21DE-4FAA-801E-634DDDAF4B2B}" type="slidenum">
              <a:rPr lang="ru-RU" sz="2005" smtClean="0">
                <a:solidFill>
                  <a:prstClr val="black">
                    <a:tint val="75000"/>
                  </a:prstClr>
                </a:solidFill>
              </a:rPr>
              <a:pPr defTabSz="1018700"/>
              <a:t>‹#›</a:t>
            </a:fld>
            <a:endParaRPr lang="ru-RU" sz="200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55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45452" y="955972"/>
            <a:ext cx="8013199" cy="1211998"/>
          </a:xfrm>
        </p:spPr>
        <p:txBody>
          <a:bodyPr lIns="0" tIns="0" rIns="0" bIns="0"/>
          <a:lstStyle>
            <a:lvl1pPr>
              <a:defRPr sz="7876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8700"/>
            <a:endParaRPr lang="ru-RU" sz="200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8700"/>
            <a:fld id="{1D8BD707-D9CF-40AE-B4C6-C98DA3205C09}" type="datetimeFigureOut">
              <a:rPr lang="en-US" sz="2005" smtClean="0">
                <a:solidFill>
                  <a:prstClr val="black">
                    <a:tint val="75000"/>
                  </a:prstClr>
                </a:solidFill>
              </a:rPr>
              <a:pPr defTabSz="1018700"/>
              <a:t>8/23/2023</a:t>
            </a:fld>
            <a:endParaRPr lang="en-US" sz="200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8700"/>
            <a:fld id="{B6F15528-21DE-4FAA-801E-634DDDAF4B2B}" type="slidenum">
              <a:rPr lang="ru-RU" sz="2005" smtClean="0">
                <a:solidFill>
                  <a:prstClr val="black">
                    <a:tint val="75000"/>
                  </a:prstClr>
                </a:solidFill>
              </a:rPr>
              <a:pPr defTabSz="1018700"/>
              <a:t>‹#›</a:t>
            </a:fld>
            <a:endParaRPr lang="ru-RU" sz="200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922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00120" y="3332182"/>
            <a:ext cx="803982" cy="234015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" y="156094"/>
            <a:ext cx="20014122" cy="1086206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" y="2"/>
            <a:ext cx="11012608" cy="1127794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07252" y="973875"/>
            <a:ext cx="4690945" cy="249206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" y="9177459"/>
            <a:ext cx="20104098" cy="213109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" y="3"/>
            <a:ext cx="20104098" cy="11308556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2478" y="831970"/>
            <a:ext cx="4690945" cy="249206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45452" y="955972"/>
            <a:ext cx="8013199" cy="1211998"/>
          </a:xfrm>
        </p:spPr>
        <p:txBody>
          <a:bodyPr lIns="0" tIns="0" rIns="0" bIns="0"/>
          <a:lstStyle>
            <a:lvl1pPr>
              <a:defRPr sz="7876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6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6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8700"/>
            <a:endParaRPr lang="ru-RU" sz="200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8700"/>
            <a:fld id="{1D8BD707-D9CF-40AE-B4C6-C98DA3205C09}" type="datetimeFigureOut">
              <a:rPr lang="en-US" sz="2005" smtClean="0">
                <a:solidFill>
                  <a:prstClr val="black">
                    <a:tint val="75000"/>
                  </a:prstClr>
                </a:solidFill>
              </a:rPr>
              <a:pPr defTabSz="1018700"/>
              <a:t>8/23/2023</a:t>
            </a:fld>
            <a:endParaRPr lang="en-US" sz="200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8700"/>
            <a:fld id="{B6F15528-21DE-4FAA-801E-634DDDAF4B2B}" type="slidenum">
              <a:rPr lang="ru-RU" sz="2005" smtClean="0">
                <a:solidFill>
                  <a:prstClr val="black">
                    <a:tint val="75000"/>
                  </a:prstClr>
                </a:solidFill>
              </a:rPr>
              <a:pPr defTabSz="1018700"/>
              <a:t>‹#›</a:t>
            </a:fld>
            <a:endParaRPr lang="ru-RU" sz="200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75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45450" y="955972"/>
            <a:ext cx="8013199" cy="1624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45452" y="955975"/>
            <a:ext cx="8013199" cy="16158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6"/>
            <a:ext cx="1809369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700"/>
            <a:ext cx="6433312" cy="3085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8700"/>
            <a:endParaRPr lang="ru-RU" sz="200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700"/>
            <a:ext cx="4623943" cy="3085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8700"/>
            <a:fld id="{1D8BD707-D9CF-40AE-B4C6-C98DA3205C09}" type="datetimeFigureOut">
              <a:rPr lang="en-US" sz="2005" smtClean="0">
                <a:solidFill>
                  <a:prstClr val="black">
                    <a:tint val="75000"/>
                  </a:prstClr>
                </a:solidFill>
              </a:rPr>
              <a:pPr defTabSz="1018700"/>
              <a:t>8/23/2023</a:t>
            </a:fld>
            <a:endParaRPr lang="en-US" sz="200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4" y="10517700"/>
            <a:ext cx="4623943" cy="3085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8700"/>
            <a:fld id="{B6F15528-21DE-4FAA-801E-634DDDAF4B2B}" type="slidenum">
              <a:rPr lang="ru-RU" sz="2005" smtClean="0">
                <a:solidFill>
                  <a:prstClr val="black">
                    <a:tint val="75000"/>
                  </a:prstClr>
                </a:solidFill>
              </a:rPr>
              <a:pPr defTabSz="1018700"/>
              <a:t>‹#›</a:t>
            </a:fld>
            <a:endParaRPr lang="ru-RU" sz="200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094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908">
        <a:defRPr>
          <a:latin typeface="+mn-lt"/>
          <a:ea typeface="+mn-ea"/>
          <a:cs typeface="+mn-cs"/>
        </a:defRPr>
      </a:lvl2pPr>
      <a:lvl3pPr marL="685814">
        <a:defRPr>
          <a:latin typeface="+mn-lt"/>
          <a:ea typeface="+mn-ea"/>
          <a:cs typeface="+mn-cs"/>
        </a:defRPr>
      </a:lvl3pPr>
      <a:lvl4pPr marL="1028721">
        <a:defRPr>
          <a:latin typeface="+mn-lt"/>
          <a:ea typeface="+mn-ea"/>
          <a:cs typeface="+mn-cs"/>
        </a:defRPr>
      </a:lvl4pPr>
      <a:lvl5pPr marL="1371629">
        <a:defRPr>
          <a:latin typeface="+mn-lt"/>
          <a:ea typeface="+mn-ea"/>
          <a:cs typeface="+mn-cs"/>
        </a:defRPr>
      </a:lvl5pPr>
      <a:lvl6pPr marL="1714537">
        <a:defRPr>
          <a:latin typeface="+mn-lt"/>
          <a:ea typeface="+mn-ea"/>
          <a:cs typeface="+mn-cs"/>
        </a:defRPr>
      </a:lvl6pPr>
      <a:lvl7pPr marL="2057443">
        <a:defRPr>
          <a:latin typeface="+mn-lt"/>
          <a:ea typeface="+mn-ea"/>
          <a:cs typeface="+mn-cs"/>
        </a:defRPr>
      </a:lvl7pPr>
      <a:lvl8pPr marL="2400350">
        <a:defRPr>
          <a:latin typeface="+mn-lt"/>
          <a:ea typeface="+mn-ea"/>
          <a:cs typeface="+mn-cs"/>
        </a:defRPr>
      </a:lvl8pPr>
      <a:lvl9pPr marL="274325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908">
        <a:defRPr>
          <a:latin typeface="+mn-lt"/>
          <a:ea typeface="+mn-ea"/>
          <a:cs typeface="+mn-cs"/>
        </a:defRPr>
      </a:lvl2pPr>
      <a:lvl3pPr marL="685814">
        <a:defRPr>
          <a:latin typeface="+mn-lt"/>
          <a:ea typeface="+mn-ea"/>
          <a:cs typeface="+mn-cs"/>
        </a:defRPr>
      </a:lvl3pPr>
      <a:lvl4pPr marL="1028721">
        <a:defRPr>
          <a:latin typeface="+mn-lt"/>
          <a:ea typeface="+mn-ea"/>
          <a:cs typeface="+mn-cs"/>
        </a:defRPr>
      </a:lvl4pPr>
      <a:lvl5pPr marL="1371629">
        <a:defRPr>
          <a:latin typeface="+mn-lt"/>
          <a:ea typeface="+mn-ea"/>
          <a:cs typeface="+mn-cs"/>
        </a:defRPr>
      </a:lvl5pPr>
      <a:lvl6pPr marL="1714537">
        <a:defRPr>
          <a:latin typeface="+mn-lt"/>
          <a:ea typeface="+mn-ea"/>
          <a:cs typeface="+mn-cs"/>
        </a:defRPr>
      </a:lvl6pPr>
      <a:lvl7pPr marL="2057443">
        <a:defRPr>
          <a:latin typeface="+mn-lt"/>
          <a:ea typeface="+mn-ea"/>
          <a:cs typeface="+mn-cs"/>
        </a:defRPr>
      </a:lvl7pPr>
      <a:lvl8pPr marL="2400350">
        <a:defRPr>
          <a:latin typeface="+mn-lt"/>
          <a:ea typeface="+mn-ea"/>
          <a:cs typeface="+mn-cs"/>
        </a:defRPr>
      </a:lvl8pPr>
      <a:lvl9pPr marL="2743258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Group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title"/>
          </p:nvPr>
        </p:nvSpPr>
        <p:spPr>
          <a:xfrm>
            <a:off x="6045450" y="955972"/>
            <a:ext cx="8013199" cy="162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ftr" idx="3"/>
          </p:nvPr>
        </p:nvSpPr>
        <p:spPr>
          <a:xfrm>
            <a:off x="6835393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/>
            <a:lvl1pPr marL="0" lvl="0" indent="0" algn="ctr"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5" name="Shape 5"/>
          <p:cNvSpPr txBox="1">
            <a:spLocks noGrp="1"/>
          </p:cNvSpPr>
          <p:nvPr>
            <p:ph type="dt" idx="2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/>
            <a:lvl1pPr marL="0" lvl="0" indent="0" algn="l"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6/21/2023</a:t>
            </a:r>
          </a:p>
        </p:txBody>
      </p:sp>
      <p:sp>
        <p:nvSpPr>
          <p:cNvPr id="6" name="Shape 6"/>
          <p:cNvSpPr txBox="1">
            <a:spLocks noGrp="1"/>
          </p:cNvSpPr>
          <p:nvPr>
            <p:ph type="sldNum" idx="4"/>
          </p:nvPr>
        </p:nvSpPr>
        <p:spPr>
          <a:xfrm>
            <a:off x="14474954" y="10517696"/>
            <a:ext cx="462394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/>
            <a:lvl1pPr marL="0" lvl="0" indent="0" algn="r"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850130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</p:sldLayoutIdLst>
  <p:txStyles>
    <p:titleStyle>
      <a:defPPr/>
      <a:lvl1pPr lvl="0">
        <a:defRPr sz="10500" b="0" i="0">
          <a:solidFill>
            <a:srgbClr val="524641"/>
          </a:solidFill>
          <a:latin typeface="Druk Cyr"/>
          <a:ea typeface="Druk Cyr"/>
          <a:cs typeface="Druk Cyr"/>
        </a:defRPr>
      </a:lvl1pPr>
    </p:titleStyle>
    <p:bodyStyle>
      <a:defPPr/>
      <a:lvl1pPr marL="0" lvl="0" indent="0">
        <a:defRPr>
          <a:latin typeface="+mn-lt"/>
          <a:ea typeface="+mn-ea"/>
          <a:cs typeface="+mn-cs"/>
        </a:defRPr>
      </a:lvl1pPr>
      <a:lvl2pPr marL="457200" lvl="1" indent="0">
        <a:defRPr>
          <a:latin typeface="+mn-lt"/>
          <a:ea typeface="+mn-ea"/>
          <a:cs typeface="+mn-cs"/>
        </a:defRPr>
      </a:lvl2pPr>
      <a:lvl3pPr marL="914400" lvl="2" indent="0">
        <a:defRPr>
          <a:latin typeface="+mn-lt"/>
          <a:ea typeface="+mn-ea"/>
          <a:cs typeface="+mn-cs"/>
        </a:defRPr>
      </a:lvl3pPr>
      <a:lvl4pPr marL="1371600" lvl="3" indent="0">
        <a:defRPr>
          <a:latin typeface="+mn-lt"/>
          <a:ea typeface="+mn-ea"/>
          <a:cs typeface="+mn-cs"/>
        </a:defRPr>
      </a:lvl4pPr>
      <a:lvl5pPr marL="1828800" lvl="4" indent="0">
        <a:defRPr>
          <a:latin typeface="+mn-lt"/>
          <a:ea typeface="+mn-ea"/>
          <a:cs typeface="+mn-cs"/>
        </a:defRPr>
      </a:lvl5pPr>
      <a:lvl6pPr marL="2286000" lvl="5" indent="0">
        <a:defRPr>
          <a:latin typeface="+mn-lt"/>
          <a:ea typeface="+mn-ea"/>
          <a:cs typeface="+mn-cs"/>
        </a:defRPr>
      </a:lvl6pPr>
      <a:lvl7pPr marL="2743200" lvl="6" indent="0">
        <a:defRPr>
          <a:latin typeface="+mn-lt"/>
          <a:ea typeface="+mn-ea"/>
          <a:cs typeface="+mn-cs"/>
        </a:defRPr>
      </a:lvl7pPr>
      <a:lvl8pPr marL="3200400" lvl="7" indent="0">
        <a:defRPr>
          <a:latin typeface="+mn-lt"/>
          <a:ea typeface="+mn-ea"/>
          <a:cs typeface="+mn-cs"/>
        </a:defRPr>
      </a:lvl8pPr>
      <a:lvl9pPr marL="3657600" lvl="8" indent="0">
        <a:defRPr>
          <a:latin typeface="+mn-lt"/>
          <a:ea typeface="+mn-ea"/>
          <a:cs typeface="+mn-cs"/>
        </a:defRPr>
      </a:lvl9pPr>
    </p:bodyStyle>
    <p:otherStyle>
      <a:defPPr/>
      <a:lvl1pPr marL="0" lvl="0" indent="0">
        <a:defRPr>
          <a:latin typeface="+mn-lt"/>
          <a:ea typeface="+mn-ea"/>
          <a:cs typeface="+mn-cs"/>
        </a:defRPr>
      </a:lvl1pPr>
      <a:lvl2pPr marL="457200" lvl="1" indent="0">
        <a:defRPr>
          <a:latin typeface="+mn-lt"/>
          <a:ea typeface="+mn-ea"/>
          <a:cs typeface="+mn-cs"/>
        </a:defRPr>
      </a:lvl2pPr>
      <a:lvl3pPr marL="914400" lvl="2" indent="0">
        <a:defRPr>
          <a:latin typeface="+mn-lt"/>
          <a:ea typeface="+mn-ea"/>
          <a:cs typeface="+mn-cs"/>
        </a:defRPr>
      </a:lvl3pPr>
      <a:lvl4pPr marL="1371600" lvl="3" indent="0">
        <a:defRPr>
          <a:latin typeface="+mn-lt"/>
          <a:ea typeface="+mn-ea"/>
          <a:cs typeface="+mn-cs"/>
        </a:defRPr>
      </a:lvl4pPr>
      <a:lvl5pPr marL="1828800" lvl="4" indent="0">
        <a:defRPr>
          <a:latin typeface="+mn-lt"/>
          <a:ea typeface="+mn-ea"/>
          <a:cs typeface="+mn-cs"/>
        </a:defRPr>
      </a:lvl5pPr>
      <a:lvl6pPr marL="2286000" lvl="5" indent="0">
        <a:defRPr>
          <a:latin typeface="+mn-lt"/>
          <a:ea typeface="+mn-ea"/>
          <a:cs typeface="+mn-cs"/>
        </a:defRPr>
      </a:lvl6pPr>
      <a:lvl7pPr marL="2743200" lvl="6" indent="0">
        <a:defRPr>
          <a:latin typeface="+mn-lt"/>
          <a:ea typeface="+mn-ea"/>
          <a:cs typeface="+mn-cs"/>
        </a:defRPr>
      </a:lvl7pPr>
      <a:lvl8pPr marL="3200400" lvl="7" indent="0">
        <a:defRPr>
          <a:latin typeface="+mn-lt"/>
          <a:ea typeface="+mn-ea"/>
          <a:cs typeface="+mn-cs"/>
        </a:defRPr>
      </a:lvl8pPr>
      <a:lvl9pPr marL="3657600" lvl="8" indent="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2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8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hyperlink" Target="https://bvbinfo.ru/" TargetMode="External"/><Relationship Id="rId10" Type="http://schemas.openxmlformats.org/officeDocument/2006/relationships/image" Target="../media/image29.png"/><Relationship Id="rId4" Type="http://schemas.openxmlformats.org/officeDocument/2006/relationships/image" Target="../media/image12.pn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rcrpk.ru/" TargetMode="External"/><Relationship Id="rId5" Type="http://schemas.openxmlformats.org/officeDocument/2006/relationships/hyperlink" Target="https://tomsk.pfdo.ru/" TargetMode="Externa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vk.com/public221708123" TargetMode="External"/><Relationship Id="rId5" Type="http://schemas.openxmlformats.org/officeDocument/2006/relationships/hyperlink" Target="https://bvbinfo.ru/" TargetMode="Externa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PNG"/><Relationship Id="rId5" Type="http://schemas.openxmlformats.org/officeDocument/2006/relationships/hyperlink" Target="https://school.profilum.ru/" TargetMode="Externa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7.PNG"/><Relationship Id="rId5" Type="http://schemas.openxmlformats.org/officeDocument/2006/relationships/hyperlink" Target="https://new-acc-space-1353.ispring.ru/app/preview/a8249a0c-f336-11ed-acb9-62e7befe400a" TargetMode="External"/><Relationship Id="rId4" Type="http://schemas.openxmlformats.org/officeDocument/2006/relationships/hyperlink" Target="https://bc-nark.ru/abou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2835275"/>
            <a:ext cx="20104100" cy="3746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18700">
              <a:defRPr/>
            </a:pPr>
            <a:endParaRPr lang="ru-RU" sz="5936" b="1" dirty="0">
              <a:solidFill>
                <a:srgbClr val="61111D"/>
              </a:solidFill>
              <a:latin typeface="Cambria" panose="02040503050406030204" pitchFamily="18" charset="0"/>
            </a:endParaRPr>
          </a:p>
          <a:p>
            <a:pPr algn="ctr" defTabSz="1018700">
              <a:defRPr/>
            </a:pPr>
            <a:r>
              <a:rPr lang="ru-RU" sz="5936" b="1" dirty="0">
                <a:solidFill>
                  <a:srgbClr val="61111D"/>
                </a:solidFill>
                <a:latin typeface="Cambria" panose="02040503050406030204" pitchFamily="18" charset="0"/>
              </a:rPr>
              <a:t>"Психолого-педагогическое сопровождение профессионального самоопределения обучающихся: инструменты, ресурсы, возможности"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584450" y="846819"/>
            <a:ext cx="182444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18700">
              <a:defRPr/>
            </a:pPr>
            <a:r>
              <a:rPr lang="ru-RU" sz="3600" dirty="0">
                <a:solidFill>
                  <a:srgbClr val="63121E"/>
                </a:solidFill>
                <a:latin typeface="Cambria" panose="02040503050406030204" pitchFamily="18" charset="0"/>
              </a:rPr>
              <a:t>Августовское мероприятие для педагогов-психологов ООУ и УДО г. Томска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4" t="-12940" b="-2"/>
          <a:stretch/>
        </p:blipFill>
        <p:spPr>
          <a:xfrm>
            <a:off x="0" y="2225675"/>
            <a:ext cx="20305141" cy="17364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7" t="20355" r="10945" b="55390"/>
          <a:stretch/>
        </p:blipFill>
        <p:spPr>
          <a:xfrm>
            <a:off x="33042604" y="580320"/>
            <a:ext cx="2532596" cy="2438950"/>
          </a:xfrm>
          <a:prstGeom prst="ellipse">
            <a:avLst/>
          </a:prstGeom>
          <a:ln>
            <a:solidFill>
              <a:srgbClr val="6B1420"/>
            </a:solidFill>
          </a:ln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4" t="-12940" b="-2"/>
          <a:stretch/>
        </p:blipFill>
        <p:spPr>
          <a:xfrm>
            <a:off x="-1" y="10469504"/>
            <a:ext cx="20305141" cy="336138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 flipV="1">
            <a:off x="0" y="10266197"/>
            <a:ext cx="20104100" cy="36678"/>
          </a:xfrm>
          <a:prstGeom prst="line">
            <a:avLst/>
          </a:prstGeom>
          <a:ln w="38100">
            <a:solidFill>
              <a:srgbClr val="9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450" y="174055"/>
            <a:ext cx="3524050" cy="197541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292FF61-3E3D-4BD8-8351-D6D6749A3F1C}"/>
              </a:ext>
            </a:extLst>
          </p:cNvPr>
          <p:cNvSpPr/>
          <p:nvPr/>
        </p:nvSpPr>
        <p:spPr>
          <a:xfrm>
            <a:off x="7461250" y="8702675"/>
            <a:ext cx="118872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Трофимова А.А.</a:t>
            </a:r>
          </a:p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МАОУ «Планирование карьеры»</a:t>
            </a:r>
          </a:p>
        </p:txBody>
      </p:sp>
    </p:spTree>
    <p:extLst>
      <p:ext uri="{BB962C8B-B14F-4D97-AF65-F5344CB8AC3E}">
        <p14:creationId xmlns:p14="http://schemas.microsoft.com/office/powerpoint/2010/main" val="892972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3899814" y="2598898"/>
            <a:ext cx="540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КООРДИНАТОРЫ ПО ОВЗ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0" y="0"/>
            <a:ext cx="20104100" cy="11373455"/>
            <a:chOff x="0" y="0"/>
            <a:chExt cx="20104100" cy="11373455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20104100" cy="11373455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80" t="25182" r="14433" b="22166"/>
            <a:stretch/>
          </p:blipFill>
          <p:spPr>
            <a:xfrm>
              <a:off x="17138650" y="244475"/>
              <a:ext cx="2520244" cy="1447800"/>
            </a:xfrm>
            <a:prstGeom prst="rect">
              <a:avLst/>
            </a:prstGeom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8D54C2D2-E0C3-43CE-BBD4-4430447A2317}"/>
              </a:ext>
            </a:extLst>
          </p:cNvPr>
          <p:cNvSpPr txBox="1"/>
          <p:nvPr/>
        </p:nvSpPr>
        <p:spPr>
          <a:xfrm>
            <a:off x="1593850" y="1707002"/>
            <a:ext cx="174800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/>
          </a:p>
          <a:p>
            <a:endParaRPr lang="ru-RU" sz="3600" dirty="0"/>
          </a:p>
          <a:p>
            <a:endParaRPr lang="ru-RU" sz="3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EDAB07-9F42-4533-827A-3C7B947EF6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0639" y="651670"/>
            <a:ext cx="2809658" cy="280965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5D76313-E3FA-42B4-A584-702C62073B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72980" y="651670"/>
            <a:ext cx="2987636" cy="3245659"/>
          </a:xfrm>
          <a:prstGeom prst="rect">
            <a:avLst/>
          </a:prstGeom>
        </p:spPr>
      </p:pic>
      <p:pic>
        <p:nvPicPr>
          <p:cNvPr id="1026" name="Picture 2" descr="https://sun9-23.userapi.com/impg/UOnr76gYDl9Y5KV-1JgEdPWKzsnqQw_Ors7uOQ/fbWFSfzBlHA.jpg?size=645x584&amp;quality=96&amp;sign=2c918ff2a44225fd0912e01bc47a1aca&amp;type=album">
            <a:extLst>
              <a:ext uri="{FF2B5EF4-FFF2-40B4-BE49-F238E27FC236}">
                <a16:creationId xmlns:a16="http://schemas.microsoft.com/office/drawing/2014/main" id="{37516E0E-8AB0-4FAF-8B17-E1F76FD4B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246" y="3793777"/>
            <a:ext cx="3081790" cy="279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3E69955-EED6-4D08-90EC-6273FCD295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9036" y="3793777"/>
            <a:ext cx="3101814" cy="307056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B83F77C-9AC6-4692-B3EB-2EFDD5A086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24224" y="7376969"/>
            <a:ext cx="2809658" cy="280965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01FE479-81AE-4515-B9FE-4194A624D67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29391" y="7376969"/>
            <a:ext cx="2809658" cy="280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938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3899814" y="2598898"/>
            <a:ext cx="540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КООРДИНАТОРЫ ПО ОВЗ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-25400" y="5319"/>
            <a:ext cx="20104100" cy="11373455"/>
            <a:chOff x="-25400" y="5319"/>
            <a:chExt cx="20104100" cy="11373455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5400" y="5319"/>
              <a:ext cx="20104100" cy="11373455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80" t="25182" r="14433" b="22166"/>
            <a:stretch/>
          </p:blipFill>
          <p:spPr>
            <a:xfrm>
              <a:off x="17138650" y="244475"/>
              <a:ext cx="2520244" cy="1447800"/>
            </a:xfrm>
            <a:prstGeom prst="rect">
              <a:avLst/>
            </a:prstGeom>
          </p:spPr>
        </p:pic>
      </p:grp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60052FEE-D560-40A7-B6F2-76B6BCD57256}"/>
              </a:ext>
            </a:extLst>
          </p:cNvPr>
          <p:cNvSpPr/>
          <p:nvPr/>
        </p:nvSpPr>
        <p:spPr>
          <a:xfrm>
            <a:off x="8861521" y="7155584"/>
            <a:ext cx="71030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https://vk.com/cpc.tomsk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F70CE057-D2AB-49FF-BC23-9A406FF2B539}"/>
              </a:ext>
            </a:extLst>
          </p:cNvPr>
          <p:cNvSpPr/>
          <p:nvPr/>
        </p:nvSpPr>
        <p:spPr>
          <a:xfrm>
            <a:off x="8861521" y="8403721"/>
            <a:ext cx="52148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cpc@education70.ru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A93DD9A1-F9BE-4573-B234-CA250D551831}"/>
              </a:ext>
            </a:extLst>
          </p:cNvPr>
          <p:cNvSpPr/>
          <p:nvPr/>
        </p:nvSpPr>
        <p:spPr>
          <a:xfrm>
            <a:off x="8861521" y="5619413"/>
            <a:ext cx="42244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cpc.tomsk.ru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cpcgame.ru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EC1CD940-285F-4619-B67E-C64FDDA48057}"/>
              </a:ext>
            </a:extLst>
          </p:cNvPr>
          <p:cNvSpPr/>
          <p:nvPr/>
        </p:nvSpPr>
        <p:spPr>
          <a:xfrm>
            <a:off x="8861521" y="9651860"/>
            <a:ext cx="43612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90-11-7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3,90-11-78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46E9F4C-E799-4D5E-8316-E6356BCA25B1}"/>
              </a:ext>
            </a:extLst>
          </p:cNvPr>
          <p:cNvSpPr txBox="1"/>
          <p:nvPr/>
        </p:nvSpPr>
        <p:spPr>
          <a:xfrm>
            <a:off x="8861521" y="4500495"/>
            <a:ext cx="7103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Томск, ул. Смирнова 28 с.1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D54C2D2-E0C3-43CE-BBD4-4430447A2317}"/>
              </a:ext>
            </a:extLst>
          </p:cNvPr>
          <p:cNvSpPr txBox="1"/>
          <p:nvPr/>
        </p:nvSpPr>
        <p:spPr>
          <a:xfrm>
            <a:off x="3574961" y="1131096"/>
            <a:ext cx="149343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Презентация подготовлена на основании материалов Федерального оператора реализации профминимума-Фонда Гуманитарных Проектов 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https://bvbinfo.ru/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(Билет в будущее -профориентационной проект, направленный на раскрытие талантов и осознанный выбор карьеры).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943743E-F3C4-4872-99DD-2C581BE6DF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1807" y="4509429"/>
            <a:ext cx="1424909" cy="949939"/>
          </a:xfrm>
          <a:prstGeom prst="rect">
            <a:avLst/>
          </a:prstGeom>
        </p:spPr>
      </p:pic>
      <p:pic>
        <p:nvPicPr>
          <p:cNvPr id="33" name="Picture 4">
            <a:extLst>
              <a:ext uri="{FF2B5EF4-FFF2-40B4-BE49-F238E27FC236}">
                <a16:creationId xmlns:a16="http://schemas.microsoft.com/office/drawing/2014/main" id="{06A4D48F-1643-4A61-B48A-A1A48F924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85166" y="5712165"/>
            <a:ext cx="980465" cy="92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A13154DB-0728-40EC-BA19-888B6783925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156" y="6822831"/>
            <a:ext cx="1116416" cy="1116416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724D145-C17D-4777-80C4-FB15A0CCF8F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340" y="8236333"/>
            <a:ext cx="1068483" cy="1042662"/>
          </a:xfrm>
          <a:prstGeom prst="rect">
            <a:avLst/>
          </a:prstGeom>
        </p:spPr>
      </p:pic>
      <p:pic>
        <p:nvPicPr>
          <p:cNvPr id="36" name="Picture 2" descr="C:\Users\asdf\Downloads\telefone.png">
            <a:extLst>
              <a:ext uri="{FF2B5EF4-FFF2-40B4-BE49-F238E27FC236}">
                <a16:creationId xmlns:a16="http://schemas.microsoft.com/office/drawing/2014/main" id="{2286EABE-5C1C-418B-8989-7C8144A4F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13586" y="9479957"/>
            <a:ext cx="984237" cy="8999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4195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Picture 162"/>
          <p:cNvPicPr/>
          <p:nvPr/>
        </p:nvPicPr>
        <p:blipFill>
          <a:blip r:embed="rId2"/>
          <a:srcRect l="28189" t="141" r="39475" b="15073"/>
          <a:stretch/>
        </p:blipFill>
        <p:spPr>
          <a:xfrm>
            <a:off x="155575" y="-562212"/>
            <a:ext cx="20104100" cy="11432613"/>
          </a:xfrm>
          <a:prstGeom prst="rect">
            <a:avLst/>
          </a:prstGeom>
          <a:ln w="28575">
            <a:noFill/>
          </a:ln>
        </p:spPr>
      </p:pic>
      <p:sp>
        <p:nvSpPr>
          <p:cNvPr id="163" name="Shape 16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5" name="Picture 165"/>
          <p:cNvPicPr/>
          <p:nvPr/>
        </p:nvPicPr>
        <p:blipFill>
          <a:blip r:embed="rId3"/>
          <a:srcRect l="13480" t="25182" r="14433" b="22166"/>
          <a:stretch/>
        </p:blipFill>
        <p:spPr>
          <a:xfrm>
            <a:off x="603250" y="320675"/>
            <a:ext cx="2520244" cy="1447800"/>
          </a:xfrm>
          <a:prstGeom prst="rect">
            <a:avLst/>
          </a:prstGeom>
        </p:spPr>
      </p:pic>
      <p:sp>
        <p:nvSpPr>
          <p:cNvPr id="166" name="Shape 166"/>
          <p:cNvSpPr/>
          <p:nvPr/>
        </p:nvSpPr>
        <p:spPr>
          <a:xfrm>
            <a:off x="5428034" y="327008"/>
            <a:ext cx="10953345" cy="1255109"/>
          </a:xfrm>
          <a:prstGeom prst="rect">
            <a:avLst/>
          </a:prstGeom>
          <a:solidFill>
            <a:srgbClr val="B59552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ea typeface="Cambria"/>
                <a:cs typeface="Cambria"/>
              </a:rPr>
              <a:t>Профориентационный минимум</a:t>
            </a:r>
            <a:endParaRPr kumimoji="0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/>
              <a:ea typeface="Cambria"/>
              <a:cs typeface="Cambria"/>
            </a:endParaRPr>
          </a:p>
        </p:txBody>
      </p:sp>
      <p:sp>
        <p:nvSpPr>
          <p:cNvPr id="170" name="Shape 170"/>
          <p:cNvSpPr txBox="1"/>
          <p:nvPr/>
        </p:nvSpPr>
        <p:spPr>
          <a:xfrm>
            <a:off x="431334" y="7380930"/>
            <a:ext cx="11092178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Cambria"/>
                <a:cs typeface="Cambria"/>
              </a:rPr>
              <a:t>*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Cambria"/>
                <a:cs typeface="Cambria"/>
              </a:rPr>
              <a:t>Решение о реализации профминимума в организации, осуществляющей образовательную деятельность по адаптированным основным общеобразовательным программам, принимается самой организацией по согласованию с органом исполнительной власти субъекта Российской Федерации, осуществляющим государственное управление в сфере образования.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/>
              <a:ea typeface="Cambria"/>
              <a:cs typeface="Cambria"/>
            </a:endParaRPr>
          </a:p>
        </p:txBody>
      </p:sp>
      <p:sp>
        <p:nvSpPr>
          <p:cNvPr id="171" name="Shape 171"/>
          <p:cNvSpPr/>
          <p:nvPr/>
        </p:nvSpPr>
        <p:spPr>
          <a:xfrm>
            <a:off x="11551725" y="1531745"/>
            <a:ext cx="8409206" cy="9622856"/>
          </a:xfrm>
          <a:prstGeom prst="rect">
            <a:avLst/>
          </a:prstGeom>
          <a:solidFill>
            <a:srgbClr val="F0E4BE">
              <a:alpha val="52000"/>
            </a:srgbClr>
          </a:solidFill>
          <a:ln>
            <a:noFill/>
          </a:ln>
        </p:spPr>
        <p:txBody>
          <a:bodyPr lIns="91440" tIns="45720" rIns="91440" bIns="4572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-это единственный универсальный набор профориентационных практик и инструментов для проведения мероприятий по профессиональной ориентации обучающихся</a:t>
            </a:r>
            <a:endParaRPr kumimoji="0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2" name="Shape 172"/>
          <p:cNvSpPr/>
          <p:nvPr/>
        </p:nvSpPr>
        <p:spPr>
          <a:xfrm>
            <a:off x="12997014" y="2859704"/>
            <a:ext cx="5518627" cy="685800"/>
          </a:xfrm>
          <a:prstGeom prst="rect">
            <a:avLst/>
          </a:prstGeom>
          <a:solidFill>
            <a:srgbClr val="6B1420"/>
          </a:solidFill>
          <a:ln w="25400">
            <a:solidFill>
              <a:srgbClr val="B59552"/>
            </a:solidFill>
            <a:prstDash val="solid"/>
          </a:ln>
        </p:spPr>
        <p:txBody>
          <a:bodyPr lIns="91440" tIns="45720" rIns="91440" bIns="4572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ea typeface="Cambria"/>
                <a:cs typeface="Cambria"/>
              </a:rPr>
              <a:t>Профминимум</a:t>
            </a:r>
            <a:endParaRPr kumimoji="0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/>
              <a:ea typeface="Cambria"/>
              <a:cs typeface="Cambria"/>
            </a:endParaRPr>
          </a:p>
        </p:txBody>
      </p:sp>
      <p:sp>
        <p:nvSpPr>
          <p:cNvPr id="173" name="Shape 173"/>
          <p:cNvSpPr/>
          <p:nvPr/>
        </p:nvSpPr>
        <p:spPr>
          <a:xfrm>
            <a:off x="28745" y="10683875"/>
            <a:ext cx="20064244" cy="689071"/>
          </a:xfrm>
          <a:prstGeom prst="rect">
            <a:avLst/>
          </a:prstGeom>
          <a:solidFill>
            <a:srgbClr val="6E0512"/>
          </a:solidFill>
          <a:ln>
            <a:solidFill>
              <a:srgbClr val="B59552"/>
            </a:solidFill>
            <a:prstDash val="solid"/>
          </a:ln>
        </p:spPr>
        <p:txBody>
          <a:bodyPr wrap="square"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4" name="Shape 174"/>
          <p:cNvSpPr txBox="1"/>
          <p:nvPr/>
        </p:nvSpPr>
        <p:spPr>
          <a:xfrm>
            <a:off x="431333" y="4442828"/>
            <a:ext cx="1081642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Cambria"/>
                <a:cs typeface="Cambria"/>
              </a:rPr>
              <a:t>С 1 сентября 2023 года Единая модель профориентации – Профориентационный минимум (Профминимум) внедряется во всех школах* Российской Федерации для обучающихся 6-11 класс</a:t>
            </a:r>
            <a:endParaRPr kumimoji="0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/>
              <a:ea typeface="Cambria"/>
              <a:cs typeface="Camb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2"/>
          <p:cNvPicPr/>
          <p:nvPr/>
        </p:nvPicPr>
        <p:blipFill>
          <a:blip r:embed="rId2"/>
          <a:srcRect l="28189" t="141" r="39475" b="15073"/>
          <a:stretch/>
        </p:blipFill>
        <p:spPr>
          <a:xfrm>
            <a:off x="0" y="-123263"/>
            <a:ext cx="20104100" cy="11309349"/>
          </a:xfrm>
          <a:prstGeom prst="rect">
            <a:avLst/>
          </a:prstGeom>
          <a:ln w="28575">
            <a:noFill/>
          </a:ln>
        </p:spPr>
      </p:pic>
      <p:sp>
        <p:nvSpPr>
          <p:cNvPr id="83" name="Shape 83"/>
          <p:cNvSpPr txBox="1"/>
          <p:nvPr/>
        </p:nvSpPr>
        <p:spPr>
          <a:xfrm>
            <a:off x="450848" y="163623"/>
            <a:ext cx="1661160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srgbClr val="6B1420"/>
                </a:solidFill>
                <a:effectLst/>
                <a:uLnTx/>
                <a:uFillTx/>
                <a:latin typeface="Cambria"/>
                <a:ea typeface="Cambria"/>
                <a:cs typeface="Cambria"/>
              </a:rPr>
              <a:t>Содержание профминимума</a:t>
            </a:r>
            <a:endParaRPr kumimoji="0" sz="8000" b="0" i="0" u="none" strike="noStrike" kern="1200" cap="none" spc="0" normalizeH="0" baseline="0" noProof="0" dirty="0">
              <a:ln>
                <a:noFill/>
              </a:ln>
              <a:solidFill>
                <a:srgbClr val="6B1420"/>
              </a:solidFill>
              <a:effectLst/>
              <a:uLnTx/>
              <a:uFillTx/>
              <a:latin typeface="Cambria"/>
              <a:ea typeface="Cambria"/>
              <a:cs typeface="Cambria"/>
            </a:endParaRPr>
          </a:p>
        </p:txBody>
      </p:sp>
      <p:sp>
        <p:nvSpPr>
          <p:cNvPr id="84" name="Shape 84"/>
          <p:cNvSpPr/>
          <p:nvPr/>
        </p:nvSpPr>
        <p:spPr>
          <a:xfrm>
            <a:off x="419100" y="2119639"/>
            <a:ext cx="6122987" cy="1752599"/>
          </a:xfrm>
          <a:prstGeom prst="rect">
            <a:avLst/>
          </a:prstGeom>
          <a:solidFill>
            <a:srgbClr val="6B1420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Shape 85"/>
          <p:cNvSpPr/>
          <p:nvPr/>
        </p:nvSpPr>
        <p:spPr>
          <a:xfrm>
            <a:off x="7038739" y="2119639"/>
            <a:ext cx="6122987" cy="1752599"/>
          </a:xfrm>
          <a:prstGeom prst="rect">
            <a:avLst/>
          </a:prstGeom>
          <a:solidFill>
            <a:srgbClr val="6B1420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Shape 86"/>
          <p:cNvSpPr/>
          <p:nvPr/>
        </p:nvSpPr>
        <p:spPr>
          <a:xfrm>
            <a:off x="13571420" y="2119639"/>
            <a:ext cx="6122987" cy="1752599"/>
          </a:xfrm>
          <a:prstGeom prst="rect">
            <a:avLst/>
          </a:prstGeom>
          <a:solidFill>
            <a:srgbClr val="6B1420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Shape 87"/>
          <p:cNvSpPr txBox="1"/>
          <p:nvPr/>
        </p:nvSpPr>
        <p:spPr>
          <a:xfrm>
            <a:off x="908050" y="2659393"/>
            <a:ext cx="4888787" cy="646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ea typeface="Cambria"/>
                <a:cs typeface="Cambria"/>
              </a:rPr>
              <a:t>Базовый уровень</a:t>
            </a:r>
            <a:endParaRPr kumimoji="0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/>
              <a:ea typeface="Cambria"/>
              <a:cs typeface="Cambria"/>
            </a:endParaRPr>
          </a:p>
        </p:txBody>
      </p:sp>
      <p:sp>
        <p:nvSpPr>
          <p:cNvPr id="88" name="Shape 88"/>
          <p:cNvSpPr txBox="1"/>
          <p:nvPr/>
        </p:nvSpPr>
        <p:spPr>
          <a:xfrm>
            <a:off x="7130256" y="2659392"/>
            <a:ext cx="584041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ea typeface="Cambria"/>
                <a:cs typeface="Cambria"/>
              </a:rPr>
              <a:t>Основной уровень</a:t>
            </a:r>
            <a:endParaRPr kumimoji="0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/>
              <a:ea typeface="Cambria"/>
              <a:cs typeface="Cambria"/>
            </a:endParaRPr>
          </a:p>
        </p:txBody>
      </p:sp>
      <p:sp>
        <p:nvSpPr>
          <p:cNvPr id="89" name="Shape 89"/>
          <p:cNvSpPr txBox="1"/>
          <p:nvPr/>
        </p:nvSpPr>
        <p:spPr>
          <a:xfrm>
            <a:off x="13899814" y="2598898"/>
            <a:ext cx="54026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ea typeface="Cambria"/>
                <a:cs typeface="Cambria"/>
              </a:rPr>
              <a:t>Продвинутый уровень</a:t>
            </a:r>
            <a:endParaRPr kumimoji="0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/>
              <a:ea typeface="Cambria"/>
              <a:cs typeface="Cambria"/>
            </a:endParaRPr>
          </a:p>
        </p:txBody>
      </p:sp>
      <p:sp>
        <p:nvSpPr>
          <p:cNvPr id="90" name="Shape 90"/>
          <p:cNvSpPr/>
          <p:nvPr/>
        </p:nvSpPr>
        <p:spPr>
          <a:xfrm>
            <a:off x="13628409" y="4816475"/>
            <a:ext cx="6235772" cy="5562600"/>
          </a:xfrm>
          <a:prstGeom prst="rect">
            <a:avLst/>
          </a:prstGeom>
          <a:noFill/>
          <a:ln w="25400">
            <a:solidFill>
              <a:srgbClr val="B59552"/>
            </a:solidFill>
            <a:prstDash val="solid"/>
          </a:ln>
        </p:spPr>
        <p:txBody>
          <a:bodyPr lIns="91440" tIns="45720" rIns="91440" bIns="4572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Shape 91"/>
          <p:cNvSpPr/>
          <p:nvPr/>
        </p:nvSpPr>
        <p:spPr>
          <a:xfrm>
            <a:off x="6850457" y="4816475"/>
            <a:ext cx="6414485" cy="5562600"/>
          </a:xfrm>
          <a:prstGeom prst="rect">
            <a:avLst/>
          </a:prstGeom>
          <a:noFill/>
          <a:ln w="25400">
            <a:solidFill>
              <a:srgbClr val="B59552"/>
            </a:solidFill>
            <a:prstDash val="solid"/>
          </a:ln>
        </p:spPr>
        <p:txBody>
          <a:bodyPr lIns="91440" tIns="45720" rIns="91440" bIns="4572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Shape 92"/>
          <p:cNvSpPr/>
          <p:nvPr/>
        </p:nvSpPr>
        <p:spPr>
          <a:xfrm>
            <a:off x="450850" y="4843236"/>
            <a:ext cx="6122987" cy="5562600"/>
          </a:xfrm>
          <a:prstGeom prst="rect">
            <a:avLst/>
          </a:prstGeom>
          <a:noFill/>
          <a:ln w="25400">
            <a:solidFill>
              <a:srgbClr val="B59552"/>
            </a:solidFill>
            <a:prstDash val="solid"/>
          </a:ln>
        </p:spPr>
        <p:txBody>
          <a:bodyPr lIns="91440" tIns="45720" rIns="91440" bIns="4572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4" name="Picture 94"/>
          <p:cNvPicPr/>
          <p:nvPr/>
        </p:nvPicPr>
        <p:blipFill>
          <a:blip r:embed="rId3"/>
          <a:srcRect t="45295" b="43952"/>
          <a:stretch/>
        </p:blipFill>
        <p:spPr>
          <a:xfrm>
            <a:off x="-1588" y="10981631"/>
            <a:ext cx="20104100" cy="138896"/>
          </a:xfrm>
          <a:prstGeom prst="rect">
            <a:avLst/>
          </a:prstGeom>
        </p:spPr>
      </p:pic>
      <p:sp>
        <p:nvSpPr>
          <p:cNvPr id="95" name="Shape 95"/>
          <p:cNvSpPr/>
          <p:nvPr/>
        </p:nvSpPr>
        <p:spPr>
          <a:xfrm>
            <a:off x="-1588" y="11186086"/>
            <a:ext cx="20104100" cy="123263"/>
          </a:xfrm>
          <a:prstGeom prst="rect">
            <a:avLst/>
          </a:prstGeom>
          <a:solidFill>
            <a:srgbClr val="6B1420"/>
          </a:solidFill>
          <a:ln w="25400">
            <a:solidFill>
              <a:srgbClr val="D8D8D8"/>
            </a:solidFill>
            <a:prstDash val="solid"/>
          </a:ln>
        </p:spPr>
        <p:txBody>
          <a:bodyPr lIns="91440" tIns="45720" rIns="91440" bIns="4572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7" name="Picture 97"/>
          <p:cNvPicPr/>
          <p:nvPr/>
        </p:nvPicPr>
        <p:blipFill>
          <a:blip r:embed="rId3"/>
          <a:srcRect t="45295" b="43952"/>
          <a:stretch/>
        </p:blipFill>
        <p:spPr>
          <a:xfrm>
            <a:off x="-1588" y="1686585"/>
            <a:ext cx="20104100" cy="138895"/>
          </a:xfrm>
          <a:prstGeom prst="rect">
            <a:avLst/>
          </a:prstGeom>
        </p:spPr>
      </p:pic>
      <p:pic>
        <p:nvPicPr>
          <p:cNvPr id="99" name="Picture 99"/>
          <p:cNvPicPr/>
          <p:nvPr/>
        </p:nvPicPr>
        <p:blipFill>
          <a:blip r:embed="rId4"/>
          <a:srcRect l="13480" t="25182" r="14433" b="22166"/>
          <a:stretch/>
        </p:blipFill>
        <p:spPr>
          <a:xfrm>
            <a:off x="17323152" y="140888"/>
            <a:ext cx="2520244" cy="144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7470" y="3908279"/>
            <a:ext cx="45800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 академических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часов в учебный год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30352" y="3896921"/>
            <a:ext cx="45800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60 академических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часов в учебный год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406668" y="3796809"/>
            <a:ext cx="45800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80 академических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часов в учебный год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0848" y="4989625"/>
            <a:ext cx="583068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Урочная деятельность-4 ч.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Внеурочная деятельность: Курс занятий «Россия-мои горизонты» -34 ч.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Взаимодействие с родителями-2ч.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77773" y="4916587"/>
            <a:ext cx="623577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Урочная деятельность-9 ч.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Внеурочная деятельность: Курс занятий «Россия-мои горизонты» -34 ч.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Практико-ориентированный модуль-12 ч.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Взаимодействие с родителями-2ч.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Дополнительное образование -3 ч.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628409" y="4733614"/>
            <a:ext cx="623577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Урочная деятельность-11 ч.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Внеурочная деятельность: Курс занятий «Россия-мои горизонты» -34 ч.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Практико-ориентированный модуль-18 ч.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Взаимодействие с родителями-4ч.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Дополнительное образование -3 ч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Профессиональное обучение-10ч.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01242" y="10281638"/>
            <a:ext cx="57998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Для реализации рекомендовано создание профильных  предпрофессиональных классов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2"/>
          <p:cNvPicPr/>
          <p:nvPr/>
        </p:nvPicPr>
        <p:blipFill>
          <a:blip r:embed="rId2"/>
          <a:srcRect l="28189" t="141" r="39475" b="15073"/>
          <a:stretch/>
        </p:blipFill>
        <p:spPr>
          <a:xfrm>
            <a:off x="-176061" y="-61632"/>
            <a:ext cx="20104100" cy="11309349"/>
          </a:xfrm>
          <a:prstGeom prst="rect">
            <a:avLst/>
          </a:prstGeom>
          <a:ln w="28575">
            <a:noFill/>
          </a:ln>
        </p:spPr>
      </p:pic>
      <p:sp>
        <p:nvSpPr>
          <p:cNvPr id="83" name="Shape 83"/>
          <p:cNvSpPr txBox="1"/>
          <p:nvPr/>
        </p:nvSpPr>
        <p:spPr>
          <a:xfrm>
            <a:off x="450848" y="163623"/>
            <a:ext cx="1661160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srgbClr val="6B1420"/>
                </a:solidFill>
                <a:effectLst/>
                <a:uLnTx/>
                <a:uFillTx/>
                <a:latin typeface="Cambria"/>
                <a:ea typeface="Cambria"/>
                <a:cs typeface="Cambria"/>
              </a:rPr>
              <a:t>Направление профминимума</a:t>
            </a:r>
            <a:endParaRPr kumimoji="0" sz="8000" b="0" i="0" u="none" strike="noStrike" kern="1200" cap="none" spc="0" normalizeH="0" baseline="0" noProof="0" dirty="0">
              <a:ln>
                <a:noFill/>
              </a:ln>
              <a:solidFill>
                <a:srgbClr val="6B1420"/>
              </a:solidFill>
              <a:effectLst/>
              <a:uLnTx/>
              <a:uFillTx/>
              <a:latin typeface="Cambria"/>
              <a:ea typeface="Cambria"/>
              <a:cs typeface="Cambria"/>
            </a:endParaRPr>
          </a:p>
        </p:txBody>
      </p:sp>
      <p:sp>
        <p:nvSpPr>
          <p:cNvPr id="84" name="Shape 84"/>
          <p:cNvSpPr/>
          <p:nvPr/>
        </p:nvSpPr>
        <p:spPr>
          <a:xfrm>
            <a:off x="383132" y="1679258"/>
            <a:ext cx="6122987" cy="1752599"/>
          </a:xfrm>
          <a:prstGeom prst="rect">
            <a:avLst/>
          </a:prstGeom>
          <a:solidFill>
            <a:srgbClr val="6B1420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Shape 85"/>
          <p:cNvSpPr/>
          <p:nvPr/>
        </p:nvSpPr>
        <p:spPr>
          <a:xfrm>
            <a:off x="6971782" y="1687028"/>
            <a:ext cx="6122987" cy="1752599"/>
          </a:xfrm>
          <a:prstGeom prst="rect">
            <a:avLst/>
          </a:prstGeom>
          <a:solidFill>
            <a:srgbClr val="6B1420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Shape 86"/>
          <p:cNvSpPr/>
          <p:nvPr/>
        </p:nvSpPr>
        <p:spPr>
          <a:xfrm>
            <a:off x="13560432" y="1702126"/>
            <a:ext cx="6122987" cy="1752599"/>
          </a:xfrm>
          <a:prstGeom prst="rect">
            <a:avLst/>
          </a:prstGeom>
          <a:solidFill>
            <a:srgbClr val="6B1420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Shape 87"/>
          <p:cNvSpPr txBox="1"/>
          <p:nvPr/>
        </p:nvSpPr>
        <p:spPr>
          <a:xfrm>
            <a:off x="648199" y="2364861"/>
            <a:ext cx="555406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ea typeface="Cambria"/>
                <a:cs typeface="Cambria"/>
              </a:rPr>
              <a:t>«Урочная деятельность»</a:t>
            </a:r>
            <a:endParaRPr kumimoji="0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/>
              <a:ea typeface="Cambria"/>
              <a:cs typeface="Cambria"/>
            </a:endParaRPr>
          </a:p>
        </p:txBody>
      </p:sp>
      <p:sp>
        <p:nvSpPr>
          <p:cNvPr id="88" name="Shape 88"/>
          <p:cNvSpPr txBox="1"/>
          <p:nvPr/>
        </p:nvSpPr>
        <p:spPr>
          <a:xfrm>
            <a:off x="6744445" y="1750104"/>
            <a:ext cx="626308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ea typeface="Cambria"/>
                <a:cs typeface="Cambria"/>
              </a:rPr>
              <a:t>«Внеурочная деятельность: курс занятий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ea typeface="Cambria"/>
                <a:cs typeface="Cambria"/>
              </a:rPr>
              <a:t>«Россия –мои горизонты»</a:t>
            </a:r>
            <a:endParaRPr kumimoji="0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/>
              <a:ea typeface="Cambria"/>
              <a:cs typeface="Cambria"/>
            </a:endParaRPr>
          </a:p>
        </p:txBody>
      </p:sp>
      <p:sp>
        <p:nvSpPr>
          <p:cNvPr id="89" name="Shape 89"/>
          <p:cNvSpPr txBox="1"/>
          <p:nvPr/>
        </p:nvSpPr>
        <p:spPr>
          <a:xfrm>
            <a:off x="13665279" y="2079573"/>
            <a:ext cx="626276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ea typeface="Cambria"/>
                <a:cs typeface="Cambria"/>
              </a:rPr>
              <a:t>«Практико-ориентированный модуль»</a:t>
            </a:r>
            <a:endParaRPr kumimoji="0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/>
              <a:ea typeface="Cambria"/>
              <a:cs typeface="Cambria"/>
            </a:endParaRPr>
          </a:p>
        </p:txBody>
      </p:sp>
      <p:sp>
        <p:nvSpPr>
          <p:cNvPr id="90" name="Shape 90"/>
          <p:cNvSpPr/>
          <p:nvPr/>
        </p:nvSpPr>
        <p:spPr>
          <a:xfrm>
            <a:off x="13628409" y="3567506"/>
            <a:ext cx="6235772" cy="7553777"/>
          </a:xfrm>
          <a:prstGeom prst="rect">
            <a:avLst/>
          </a:prstGeom>
          <a:noFill/>
          <a:ln w="25400">
            <a:solidFill>
              <a:srgbClr val="B59552"/>
            </a:solidFill>
            <a:prstDash val="solid"/>
          </a:ln>
        </p:spPr>
        <p:txBody>
          <a:bodyPr lIns="91440" tIns="45720" rIns="91440" bIns="4572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Shape 91"/>
          <p:cNvSpPr/>
          <p:nvPr/>
        </p:nvSpPr>
        <p:spPr>
          <a:xfrm>
            <a:off x="6850455" y="3567506"/>
            <a:ext cx="6414485" cy="7553777"/>
          </a:xfrm>
          <a:prstGeom prst="rect">
            <a:avLst/>
          </a:prstGeom>
          <a:noFill/>
          <a:ln w="25400">
            <a:solidFill>
              <a:srgbClr val="B59552"/>
            </a:solidFill>
            <a:prstDash val="solid"/>
          </a:ln>
        </p:spPr>
        <p:txBody>
          <a:bodyPr lIns="91440" tIns="45720" rIns="91440" bIns="4572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Shape 92"/>
          <p:cNvSpPr/>
          <p:nvPr/>
        </p:nvSpPr>
        <p:spPr>
          <a:xfrm>
            <a:off x="450850" y="3549979"/>
            <a:ext cx="6122987" cy="7563533"/>
          </a:xfrm>
          <a:prstGeom prst="rect">
            <a:avLst/>
          </a:prstGeom>
          <a:noFill/>
          <a:ln w="25400">
            <a:solidFill>
              <a:srgbClr val="B59552"/>
            </a:solidFill>
            <a:prstDash val="solid"/>
          </a:ln>
        </p:spPr>
        <p:txBody>
          <a:bodyPr lIns="91440" tIns="45720" rIns="91440" bIns="4572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Shape 95"/>
          <p:cNvSpPr/>
          <p:nvPr/>
        </p:nvSpPr>
        <p:spPr>
          <a:xfrm>
            <a:off x="-1588" y="11186086"/>
            <a:ext cx="20104100" cy="123263"/>
          </a:xfrm>
          <a:prstGeom prst="rect">
            <a:avLst/>
          </a:prstGeom>
          <a:solidFill>
            <a:srgbClr val="6B1420"/>
          </a:solidFill>
          <a:ln w="25400">
            <a:solidFill>
              <a:srgbClr val="D8D8D8"/>
            </a:solidFill>
            <a:prstDash val="solid"/>
          </a:ln>
        </p:spPr>
        <p:txBody>
          <a:bodyPr lIns="91440" tIns="45720" rIns="91440" bIns="4572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7" name="Picture 97"/>
          <p:cNvPicPr/>
          <p:nvPr/>
        </p:nvPicPr>
        <p:blipFill>
          <a:blip r:embed="rId3"/>
          <a:srcRect t="45295" b="43952"/>
          <a:stretch/>
        </p:blipFill>
        <p:spPr>
          <a:xfrm>
            <a:off x="-1588" y="1467976"/>
            <a:ext cx="20104100" cy="138895"/>
          </a:xfrm>
          <a:prstGeom prst="rect">
            <a:avLst/>
          </a:prstGeom>
        </p:spPr>
      </p:pic>
      <p:pic>
        <p:nvPicPr>
          <p:cNvPr id="99" name="Picture 99"/>
          <p:cNvPicPr/>
          <p:nvPr/>
        </p:nvPicPr>
        <p:blipFill>
          <a:blip r:embed="rId4"/>
          <a:srcRect l="13480" t="25182" r="14433" b="22166"/>
          <a:stretch/>
        </p:blipFill>
        <p:spPr>
          <a:xfrm>
            <a:off x="17323152" y="140888"/>
            <a:ext cx="2520244" cy="1447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9100" y="4442981"/>
            <a:ext cx="61547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-уроки общеобразовательного цикла, включающие элемент значимости учебного предмета для профессиональной деятельности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Разработаны профориентационные материалы к учебным предметам общеобразовательного цикла (физика, химия, математика и др.)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45611" y="3549980"/>
            <a:ext cx="6249158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Проводятся еженедельно(рекомендуемый день-четверг) по примерно рабочей программе «Билет в будущее»;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рекомендуются к проведению классными руководителями в рамках внеурочной деятельности;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- 34 учебных недели в 2023\2024 учебном году=34 занятия (1 занятие в неделю-согласно  Методическим рекомендациям по организации внеурочной деятельности 1 час в неделю рекомендовано посвящать профориентационной деятельности)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программа занятий (примерная рабочая программа) и материалы к занятиям будут размещены на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profmin.bvbinfo.ru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    часть учебных занятий будут содержать вариативные модули-для включения в курс «Россия-мои горизонты» регионального компонента;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-в рамках занятий будут проходить профориентационные уроки, диагностики, моделирующие профессиональные пробы и др.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628409" y="4270191"/>
            <a:ext cx="571313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-профессиональные пробы (онлайн и очно);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-проектная деятельность;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-экскурсии и мастер-классы в организациях ВО и СПО, на предприятиях;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-конкурсы профориентационной направленности;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-другие профориентационные мероприятия.</a:t>
            </a:r>
          </a:p>
        </p:txBody>
      </p:sp>
    </p:spTree>
    <p:extLst>
      <p:ext uri="{BB962C8B-B14F-4D97-AF65-F5344CB8AC3E}">
        <p14:creationId xmlns:p14="http://schemas.microsoft.com/office/powerpoint/2010/main" val="285389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/>
        </p:nvSpPr>
        <p:spPr>
          <a:xfrm>
            <a:off x="450848" y="163623"/>
            <a:ext cx="1661160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srgbClr val="6B1420"/>
                </a:solidFill>
                <a:effectLst/>
                <a:uLnTx/>
                <a:uFillTx/>
                <a:latin typeface="Cambria"/>
                <a:ea typeface="Cambria"/>
                <a:cs typeface="Cambria"/>
              </a:rPr>
              <a:t>Направление профминимума</a:t>
            </a:r>
            <a:endParaRPr kumimoji="0" sz="8000" b="0" i="0" u="none" strike="noStrike" kern="1200" cap="none" spc="0" normalizeH="0" baseline="0" noProof="0" dirty="0">
              <a:ln>
                <a:noFill/>
              </a:ln>
              <a:solidFill>
                <a:srgbClr val="6B1420"/>
              </a:solidFill>
              <a:effectLst/>
              <a:uLnTx/>
              <a:uFillTx/>
              <a:latin typeface="Cambria"/>
              <a:ea typeface="Cambria"/>
              <a:cs typeface="Cambria"/>
            </a:endParaRPr>
          </a:p>
        </p:txBody>
      </p:sp>
      <p:sp>
        <p:nvSpPr>
          <p:cNvPr id="84" name="Shape 84"/>
          <p:cNvSpPr/>
          <p:nvPr/>
        </p:nvSpPr>
        <p:spPr>
          <a:xfrm>
            <a:off x="383132" y="1679258"/>
            <a:ext cx="6074818" cy="1752599"/>
          </a:xfrm>
          <a:prstGeom prst="rect">
            <a:avLst/>
          </a:prstGeom>
          <a:solidFill>
            <a:srgbClr val="6B1420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Shape 85"/>
          <p:cNvSpPr/>
          <p:nvPr/>
        </p:nvSpPr>
        <p:spPr>
          <a:xfrm>
            <a:off x="13027278" y="1646301"/>
            <a:ext cx="6760988" cy="1752599"/>
          </a:xfrm>
          <a:prstGeom prst="rect">
            <a:avLst/>
          </a:prstGeom>
          <a:solidFill>
            <a:srgbClr val="6B1420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Shape 87"/>
          <p:cNvSpPr txBox="1"/>
          <p:nvPr/>
        </p:nvSpPr>
        <p:spPr>
          <a:xfrm>
            <a:off x="735313" y="1824596"/>
            <a:ext cx="555406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ea typeface="Cambria"/>
                <a:cs typeface="Cambria"/>
              </a:rPr>
              <a:t>«Дополнительное образование»</a:t>
            </a:r>
            <a:endParaRPr kumimoji="0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/>
              <a:ea typeface="Cambria"/>
              <a:cs typeface="Cambria"/>
            </a:endParaRPr>
          </a:p>
        </p:txBody>
      </p:sp>
      <p:sp>
        <p:nvSpPr>
          <p:cNvPr id="88" name="Shape 88"/>
          <p:cNvSpPr txBox="1"/>
          <p:nvPr/>
        </p:nvSpPr>
        <p:spPr>
          <a:xfrm>
            <a:off x="6831681" y="1856190"/>
            <a:ext cx="626308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ea typeface="Cambria"/>
                <a:cs typeface="Cambria"/>
              </a:rPr>
              <a:t>«Профессиональное обучение»</a:t>
            </a:r>
            <a:endParaRPr kumimoji="0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/>
              <a:ea typeface="Cambria"/>
              <a:cs typeface="Cambria"/>
            </a:endParaRPr>
          </a:p>
        </p:txBody>
      </p:sp>
      <p:sp>
        <p:nvSpPr>
          <p:cNvPr id="89" name="Shape 89"/>
          <p:cNvSpPr txBox="1"/>
          <p:nvPr/>
        </p:nvSpPr>
        <p:spPr>
          <a:xfrm>
            <a:off x="12832053" y="1874404"/>
            <a:ext cx="626276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ea typeface="Cambria"/>
                <a:cs typeface="Cambria"/>
              </a:rPr>
              <a:t>«Профессиональное обучение»</a:t>
            </a:r>
            <a:endParaRPr kumimoji="0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/>
              <a:ea typeface="Cambria"/>
              <a:cs typeface="Cambria"/>
            </a:endParaRPr>
          </a:p>
        </p:txBody>
      </p:sp>
      <p:sp>
        <p:nvSpPr>
          <p:cNvPr id="91" name="Shape 91"/>
          <p:cNvSpPr/>
          <p:nvPr/>
        </p:nvSpPr>
        <p:spPr>
          <a:xfrm>
            <a:off x="13027278" y="3567764"/>
            <a:ext cx="6816118" cy="7553777"/>
          </a:xfrm>
          <a:prstGeom prst="rect">
            <a:avLst/>
          </a:prstGeom>
          <a:noFill/>
          <a:ln w="25400">
            <a:solidFill>
              <a:srgbClr val="B59552"/>
            </a:solidFill>
            <a:prstDash val="solid"/>
          </a:ln>
        </p:spPr>
        <p:txBody>
          <a:bodyPr lIns="91440" tIns="45720" rIns="91440" bIns="4572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Shape 92"/>
          <p:cNvSpPr/>
          <p:nvPr/>
        </p:nvSpPr>
        <p:spPr>
          <a:xfrm>
            <a:off x="450850" y="3549979"/>
            <a:ext cx="6007100" cy="7563533"/>
          </a:xfrm>
          <a:prstGeom prst="rect">
            <a:avLst/>
          </a:prstGeom>
          <a:noFill/>
          <a:ln w="25400">
            <a:solidFill>
              <a:srgbClr val="B59552"/>
            </a:solidFill>
            <a:prstDash val="solid"/>
          </a:ln>
        </p:spPr>
        <p:txBody>
          <a:bodyPr lIns="91440" tIns="45720" rIns="91440" bIns="4572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Shape 95"/>
          <p:cNvSpPr/>
          <p:nvPr/>
        </p:nvSpPr>
        <p:spPr>
          <a:xfrm>
            <a:off x="-1588" y="11186086"/>
            <a:ext cx="20104100" cy="123263"/>
          </a:xfrm>
          <a:prstGeom prst="rect">
            <a:avLst/>
          </a:prstGeom>
          <a:solidFill>
            <a:srgbClr val="6B1420"/>
          </a:solidFill>
          <a:ln w="25400">
            <a:solidFill>
              <a:srgbClr val="D8D8D8"/>
            </a:solidFill>
            <a:prstDash val="solid"/>
          </a:ln>
        </p:spPr>
        <p:txBody>
          <a:bodyPr lIns="91440" tIns="45720" rIns="91440" bIns="4572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7" name="Picture 97"/>
          <p:cNvPicPr/>
          <p:nvPr/>
        </p:nvPicPr>
        <p:blipFill>
          <a:blip r:embed="rId3"/>
          <a:srcRect t="45295" b="43952"/>
          <a:stretch/>
        </p:blipFill>
        <p:spPr>
          <a:xfrm>
            <a:off x="-1588" y="1467976"/>
            <a:ext cx="20104100" cy="138895"/>
          </a:xfrm>
          <a:prstGeom prst="rect">
            <a:avLst/>
          </a:prstGeom>
        </p:spPr>
      </p:pic>
      <p:pic>
        <p:nvPicPr>
          <p:cNvPr id="99" name="Picture 99"/>
          <p:cNvPicPr/>
          <p:nvPr/>
        </p:nvPicPr>
        <p:blipFill>
          <a:blip r:embed="rId4"/>
          <a:srcRect l="13480" t="25182" r="14433" b="22166"/>
          <a:stretch/>
        </p:blipFill>
        <p:spPr>
          <a:xfrm>
            <a:off x="17323152" y="140888"/>
            <a:ext cx="2520244" cy="1447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35314" y="3681176"/>
            <a:ext cx="5554060" cy="806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-посещение кружков и секций дополнительного образования.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-реализация направления включает в себя выбор и посещение ознакомительных занятий в рамках ДО с учетом склонностей и образовательных потребностей.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в каждом субъекте РФ функционирует «Навигатор дополнительного образования», который содержит информацию о программах доп. образования.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Город Томск: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https://admin.tomsk.ru/pgs/ce0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https://tomsk.pfdo.ru/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95853" y="3516443"/>
            <a:ext cx="6148073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выбор и обучение по программам профобучения.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информационных ресурсах субъекта РФ размещается перечень программ профессионального обучения школьников с указанием организаций, реализующие эти программы, доступных для обучающихся 6-11 классов образовательных организаций субъекта РФ в 2023\2024 учебном году.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-информация будет представлена региональным оператором по реализации Профминимума в Томской области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ОГБУ ДПО «Региональным центром развития профессиональных компетенций»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6"/>
              </a:rPr>
              <a:t>https://rcrpk.ru/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hape 84">
            <a:extLst>
              <a:ext uri="{FF2B5EF4-FFF2-40B4-BE49-F238E27FC236}">
                <a16:creationId xmlns:a16="http://schemas.microsoft.com/office/drawing/2014/main" id="{17CCFFE4-84C5-4BCF-9A97-637466D4E9B6}"/>
              </a:ext>
            </a:extLst>
          </p:cNvPr>
          <p:cNvSpPr/>
          <p:nvPr/>
        </p:nvSpPr>
        <p:spPr>
          <a:xfrm>
            <a:off x="6663104" y="1683196"/>
            <a:ext cx="6074818" cy="1752599"/>
          </a:xfrm>
          <a:prstGeom prst="rect">
            <a:avLst/>
          </a:prstGeom>
          <a:solidFill>
            <a:srgbClr val="6B1420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«Взаимодействие с родителями»</a:t>
            </a:r>
            <a:endParaRPr kumimoji="0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Shape 92">
            <a:extLst>
              <a:ext uri="{FF2B5EF4-FFF2-40B4-BE49-F238E27FC236}">
                <a16:creationId xmlns:a16="http://schemas.microsoft.com/office/drawing/2014/main" id="{3AAFE3C4-627C-40DF-92B9-4F124FC784C9}"/>
              </a:ext>
            </a:extLst>
          </p:cNvPr>
          <p:cNvSpPr/>
          <p:nvPr/>
        </p:nvSpPr>
        <p:spPr>
          <a:xfrm>
            <a:off x="6689283" y="3608789"/>
            <a:ext cx="6007100" cy="7563533"/>
          </a:xfrm>
          <a:prstGeom prst="rect">
            <a:avLst/>
          </a:prstGeom>
          <a:noFill/>
          <a:ln w="25400">
            <a:solidFill>
              <a:srgbClr val="B59552"/>
            </a:solidFill>
            <a:prstDash val="solid"/>
          </a:ln>
        </p:spPr>
        <p:txBody>
          <a:bodyPr lIns="91440" tIns="45720" rIns="91440" bIns="4572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EF3FAA-93D3-4C68-BB5B-B0660BD577FE}"/>
              </a:ext>
            </a:extLst>
          </p:cNvPr>
          <p:cNvSpPr txBox="1"/>
          <p:nvPr/>
        </p:nvSpPr>
        <p:spPr>
          <a:xfrm>
            <a:off x="7049871" y="5313326"/>
            <a:ext cx="555406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2023/2024 году пройдут два Всероссийских родительских собрания по профориентации: в сентябре и феврале.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14.09.  можно подключиться к онлайн-собраниям или провести очные собрания с использованием готовых материалов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https://bvbinfo.ru/profminimum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6466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3899814" y="2598898"/>
            <a:ext cx="540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КООРДИНАТОРЫ ПО ОВЗ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-1588" y="-99099"/>
            <a:ext cx="20105689" cy="11408449"/>
            <a:chOff x="-1588" y="-99099"/>
            <a:chExt cx="20105689" cy="11408449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89" t="141" r="39475" b="15073"/>
            <a:stretch/>
          </p:blipFill>
          <p:spPr>
            <a:xfrm>
              <a:off x="0" y="-99099"/>
              <a:ext cx="20104101" cy="11395749"/>
            </a:xfrm>
            <a:prstGeom prst="rect">
              <a:avLst/>
            </a:prstGeom>
            <a:ln w="28575">
              <a:noFill/>
            </a:ln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295" b="43952"/>
            <a:stretch/>
          </p:blipFill>
          <p:spPr>
            <a:xfrm>
              <a:off x="-1588" y="10981631"/>
              <a:ext cx="20104100" cy="138896"/>
            </a:xfrm>
            <a:prstGeom prst="rect">
              <a:avLst/>
            </a:prstGeom>
          </p:spPr>
        </p:pic>
        <p:sp>
          <p:nvSpPr>
            <p:cNvPr id="53" name="Прямоугольник 52"/>
            <p:cNvSpPr/>
            <p:nvPr/>
          </p:nvSpPr>
          <p:spPr>
            <a:xfrm>
              <a:off x="-1588" y="11186086"/>
              <a:ext cx="20104100" cy="123264"/>
            </a:xfrm>
            <a:prstGeom prst="rect">
              <a:avLst/>
            </a:prstGeom>
            <a:solidFill>
              <a:srgbClr val="6B1420"/>
            </a:solidFill>
            <a:ln>
              <a:solidFill>
                <a:srgbClr val="D8D8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80" t="25182" r="14433" b="22166"/>
            <a:stretch/>
          </p:blipFill>
          <p:spPr>
            <a:xfrm>
              <a:off x="603250" y="320675"/>
              <a:ext cx="2520244" cy="1447800"/>
            </a:xfrm>
            <a:prstGeom prst="rect">
              <a:avLst/>
            </a:prstGeom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759EB0-B668-41BA-87BC-D0A7C12110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6744" y="1734977"/>
            <a:ext cx="14844712" cy="69723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6F0F637-375C-4D8A-88CD-6921D937CF70}"/>
              </a:ext>
            </a:extLst>
          </p:cNvPr>
          <p:cNvSpPr/>
          <p:nvPr/>
        </p:nvSpPr>
        <p:spPr>
          <a:xfrm>
            <a:off x="3726744" y="9389707"/>
            <a:ext cx="76969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https://bvbinfo.ru/profminimum</a:t>
            </a:r>
          </a:p>
        </p:txBody>
      </p:sp>
    </p:spTree>
    <p:extLst>
      <p:ext uri="{BB962C8B-B14F-4D97-AF65-F5344CB8AC3E}">
        <p14:creationId xmlns:p14="http://schemas.microsoft.com/office/powerpoint/2010/main" val="2217979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/>
          <p:nvPr/>
        </p:nvSpPr>
        <p:spPr>
          <a:xfrm>
            <a:off x="13899814" y="2598898"/>
            <a:ext cx="54026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ea typeface="Cambria"/>
                <a:cs typeface="Cambria"/>
              </a:rPr>
              <a:t>КООРДИНАТОРЫ ПО ОВЗ</a:t>
            </a:r>
          </a:p>
        </p:txBody>
      </p:sp>
      <p:grpSp>
        <p:nvGrpSpPr>
          <p:cNvPr id="316" name="Shape 316"/>
          <p:cNvGrpSpPr/>
          <p:nvPr/>
        </p:nvGrpSpPr>
        <p:grpSpPr>
          <a:xfrm>
            <a:off x="-72266" y="0"/>
            <a:ext cx="20105688" cy="11408449"/>
            <a:chOff x="0" y="0"/>
            <a:chExt cx="20105688" cy="11408449"/>
          </a:xfrm>
        </p:grpSpPr>
        <p:pic>
          <p:nvPicPr>
            <p:cNvPr id="318" name="Picture 318"/>
            <p:cNvPicPr/>
            <p:nvPr/>
          </p:nvPicPr>
          <p:blipFill>
            <a:blip r:embed="rId2"/>
            <a:srcRect l="28189" t="141" r="39475" b="15073"/>
            <a:stretch/>
          </p:blipFill>
          <p:spPr>
            <a:xfrm>
              <a:off x="1588" y="0"/>
              <a:ext cx="20104100" cy="11395749"/>
            </a:xfrm>
            <a:prstGeom prst="rect">
              <a:avLst/>
            </a:prstGeom>
            <a:ln w="28575">
              <a:noFill/>
            </a:ln>
          </p:spPr>
        </p:pic>
        <p:pic>
          <p:nvPicPr>
            <p:cNvPr id="320" name="Picture 320"/>
            <p:cNvPicPr/>
            <p:nvPr/>
          </p:nvPicPr>
          <p:blipFill>
            <a:blip r:embed="rId3"/>
            <a:srcRect t="45295" b="43952"/>
            <a:stretch/>
          </p:blipFill>
          <p:spPr>
            <a:xfrm>
              <a:off x="0" y="11080731"/>
              <a:ext cx="20104100" cy="138896"/>
            </a:xfrm>
            <a:prstGeom prst="rect">
              <a:avLst/>
            </a:prstGeom>
          </p:spPr>
        </p:pic>
        <p:sp>
          <p:nvSpPr>
            <p:cNvPr id="321" name="Shape 321"/>
            <p:cNvSpPr/>
            <p:nvPr/>
          </p:nvSpPr>
          <p:spPr>
            <a:xfrm>
              <a:off x="0" y="11285186"/>
              <a:ext cx="20104100" cy="123263"/>
            </a:xfrm>
            <a:prstGeom prst="rect">
              <a:avLst/>
            </a:prstGeom>
            <a:solidFill>
              <a:srgbClr val="6B1420"/>
            </a:solidFill>
            <a:ln w="25400">
              <a:solidFill>
                <a:srgbClr val="D8D8D8"/>
              </a:solidFill>
              <a:prstDash val="solid"/>
            </a:ln>
          </p:spPr>
          <p:txBody>
            <a:bodyPr lIns="91440" tIns="45720" rIns="91440" bIns="4572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23" name="Picture 323"/>
            <p:cNvPicPr/>
            <p:nvPr/>
          </p:nvPicPr>
          <p:blipFill>
            <a:blip r:embed="rId4"/>
            <a:srcRect l="13480" t="25182" r="14433" b="22166"/>
            <a:stretch/>
          </p:blipFill>
          <p:spPr>
            <a:xfrm>
              <a:off x="604838" y="419774"/>
              <a:ext cx="2520244" cy="1447800"/>
            </a:xfrm>
            <a:prstGeom prst="rect">
              <a:avLst/>
            </a:prstGeom>
          </p:spPr>
        </p:pic>
      </p:grpSp>
      <p:sp>
        <p:nvSpPr>
          <p:cNvPr id="3" name="Прямоугольник 2"/>
          <p:cNvSpPr/>
          <p:nvPr/>
        </p:nvSpPr>
        <p:spPr>
          <a:xfrm>
            <a:off x="3052816" y="211629"/>
            <a:ext cx="1651871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Курсы повышения квалификации по профориентации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Профориентационный проект «Билет в будущее», направленный на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раскрытие талантов и осознанный выбор карьеры-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https://bvbinfo.ru/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6"/>
              </a:rPr>
              <a:t>https://vk.com/public221708123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Билет в будущее: Томская область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72" y="3345236"/>
            <a:ext cx="19305503" cy="724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366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/>
          <p:nvPr/>
        </p:nvSpPr>
        <p:spPr>
          <a:xfrm>
            <a:off x="13899814" y="2598898"/>
            <a:ext cx="54026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ea typeface="Cambria"/>
                <a:cs typeface="Cambria"/>
              </a:rPr>
              <a:t>КООРДИНАТОРЫ ПО ОВЗ</a:t>
            </a:r>
          </a:p>
        </p:txBody>
      </p:sp>
      <p:grpSp>
        <p:nvGrpSpPr>
          <p:cNvPr id="316" name="Shape 316"/>
          <p:cNvGrpSpPr/>
          <p:nvPr/>
        </p:nvGrpSpPr>
        <p:grpSpPr>
          <a:xfrm>
            <a:off x="0" y="-99099"/>
            <a:ext cx="20105688" cy="11408449"/>
            <a:chOff x="0" y="0"/>
            <a:chExt cx="20105688" cy="11408449"/>
          </a:xfrm>
        </p:grpSpPr>
        <p:pic>
          <p:nvPicPr>
            <p:cNvPr id="318" name="Picture 318"/>
            <p:cNvPicPr/>
            <p:nvPr/>
          </p:nvPicPr>
          <p:blipFill>
            <a:blip r:embed="rId2"/>
            <a:srcRect l="28189" t="141" r="39475" b="15073"/>
            <a:stretch/>
          </p:blipFill>
          <p:spPr>
            <a:xfrm>
              <a:off x="1588" y="0"/>
              <a:ext cx="20104100" cy="11395749"/>
            </a:xfrm>
            <a:prstGeom prst="rect">
              <a:avLst/>
            </a:prstGeom>
            <a:ln w="28575">
              <a:noFill/>
            </a:ln>
          </p:spPr>
        </p:pic>
        <p:pic>
          <p:nvPicPr>
            <p:cNvPr id="320" name="Picture 320"/>
            <p:cNvPicPr/>
            <p:nvPr/>
          </p:nvPicPr>
          <p:blipFill>
            <a:blip r:embed="rId3"/>
            <a:srcRect t="45295" b="43952"/>
            <a:stretch/>
          </p:blipFill>
          <p:spPr>
            <a:xfrm>
              <a:off x="0" y="11080731"/>
              <a:ext cx="20104100" cy="138896"/>
            </a:xfrm>
            <a:prstGeom prst="rect">
              <a:avLst/>
            </a:prstGeom>
          </p:spPr>
        </p:pic>
        <p:sp>
          <p:nvSpPr>
            <p:cNvPr id="321" name="Shape 321"/>
            <p:cNvSpPr/>
            <p:nvPr/>
          </p:nvSpPr>
          <p:spPr>
            <a:xfrm>
              <a:off x="0" y="11285186"/>
              <a:ext cx="20104100" cy="123263"/>
            </a:xfrm>
            <a:prstGeom prst="rect">
              <a:avLst/>
            </a:prstGeom>
            <a:solidFill>
              <a:srgbClr val="6B1420"/>
            </a:solidFill>
            <a:ln w="25400">
              <a:solidFill>
                <a:srgbClr val="D8D8D8"/>
              </a:solidFill>
              <a:prstDash val="solid"/>
            </a:ln>
          </p:spPr>
          <p:txBody>
            <a:bodyPr lIns="91440" tIns="45720" rIns="91440" bIns="4572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23" name="Picture 323"/>
            <p:cNvPicPr/>
            <p:nvPr/>
          </p:nvPicPr>
          <p:blipFill>
            <a:blip r:embed="rId4"/>
            <a:srcRect l="13480" t="25182" r="14433" b="22166"/>
            <a:stretch/>
          </p:blipFill>
          <p:spPr>
            <a:xfrm>
              <a:off x="604838" y="419774"/>
              <a:ext cx="2520244" cy="1447800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3381474" y="320675"/>
            <a:ext cx="1498434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Курсы повышения квалификации по профориентации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Профилум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— траектория профессионального развития , знакомит с современными технологиями содействия профессиональному самоопределению подростков.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https://school.profilum.ru/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3245229"/>
            <a:ext cx="20105688" cy="78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3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192"/>
          <p:cNvPicPr/>
          <p:nvPr/>
        </p:nvPicPr>
        <p:blipFill>
          <a:blip r:embed="rId2"/>
          <a:srcRect l="28189" t="141" r="39475" b="15073"/>
          <a:stretch/>
        </p:blipFill>
        <p:spPr>
          <a:xfrm>
            <a:off x="28745" y="0"/>
            <a:ext cx="20104100" cy="11432613"/>
          </a:xfrm>
          <a:prstGeom prst="rect">
            <a:avLst/>
          </a:prstGeom>
          <a:ln w="28575">
            <a:noFill/>
          </a:ln>
        </p:spPr>
      </p:pic>
      <p:sp>
        <p:nvSpPr>
          <p:cNvPr id="193" name="Shape 19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5" name="Picture 195"/>
          <p:cNvPicPr/>
          <p:nvPr/>
        </p:nvPicPr>
        <p:blipFill>
          <a:blip r:embed="rId3"/>
          <a:srcRect l="13480" t="25182" r="14433" b="22166"/>
          <a:stretch/>
        </p:blipFill>
        <p:spPr>
          <a:xfrm>
            <a:off x="603250" y="320675"/>
            <a:ext cx="2520244" cy="1447800"/>
          </a:xfrm>
          <a:prstGeom prst="rect">
            <a:avLst/>
          </a:prstGeom>
        </p:spPr>
      </p:pic>
      <p:sp>
        <p:nvSpPr>
          <p:cNvPr id="203" name="Shape 203"/>
          <p:cNvSpPr/>
          <p:nvPr/>
        </p:nvSpPr>
        <p:spPr>
          <a:xfrm>
            <a:off x="28745" y="10683875"/>
            <a:ext cx="20064244" cy="689071"/>
          </a:xfrm>
          <a:prstGeom prst="rect">
            <a:avLst/>
          </a:prstGeom>
          <a:solidFill>
            <a:srgbClr val="6E0512"/>
          </a:solidFill>
          <a:ln>
            <a:solidFill>
              <a:srgbClr val="B59552"/>
            </a:solidFill>
            <a:prstDash val="solid"/>
          </a:ln>
        </p:spPr>
        <p:txBody>
          <a:bodyPr wrap="square"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50796" y="5470009"/>
            <a:ext cx="274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23494" y="320675"/>
            <a:ext cx="16545833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Курсы повышения квалификации по профориентации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143670"/>
              </a:solidFill>
              <a:effectLst/>
              <a:uLnTx/>
              <a:uFillTx/>
              <a:latin typeface="HelveticaNeue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HelveticaNeue"/>
                <a:ea typeface="+mn-ea"/>
                <a:cs typeface="+mn-cs"/>
              </a:rPr>
              <a:t>Национальное агентство развития квалификаций (НАРК) — Базовый центр профессиональной подготовки, переподготовки и повышения квалификации рабочих кадров.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HelveticaNeue"/>
                <a:ea typeface="+mn-ea"/>
                <a:cs typeface="+mn-cs"/>
              </a:rPr>
              <a:t>Основная задача Базового центра — формирование инструментов взаимодействия бизнеса и образования в подготовке рабочих и специалистов среднего звена.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https://bc-nark.ru/about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Ссылка на электронное пособие  для старшеклассников «Выбор профессии»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https://new-acc-space-1353.ispring.ru/app/preview/a8249a0c-f336-11ed-acb9-62e7befe400a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143670"/>
              </a:solidFill>
              <a:effectLst/>
              <a:uLnTx/>
              <a:uFillTx/>
              <a:latin typeface="HelveticaNeue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73" y="4708188"/>
            <a:ext cx="19513752" cy="591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949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8398</TotalTime>
  <Words>833</Words>
  <Application>Microsoft Office PowerPoint</Application>
  <PresentationFormat>Произвольный</PresentationFormat>
  <Paragraphs>132</Paragraphs>
  <Slides>11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Cambria</vt:lpstr>
      <vt:lpstr>Arial</vt:lpstr>
      <vt:lpstr>HelveticaNeue</vt:lpstr>
      <vt:lpstr>Calibri</vt:lpstr>
      <vt:lpstr>Druk Cyr</vt:lpstr>
      <vt:lpstr>Office Theme</vt:lpstr>
      <vt:lpstr>1_Office Theme</vt:lpstr>
      <vt:lpstr>2_Office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Методист</dc:creator>
  <cp:lastModifiedBy>Anna Trofimova</cp:lastModifiedBy>
  <cp:revision>261</cp:revision>
  <dcterms:created xsi:type="dcterms:W3CDTF">2023-01-13T17:17:54Z</dcterms:created>
  <dcterms:modified xsi:type="dcterms:W3CDTF">2023-08-23T15:24:26Z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2023-01-13T00:00:00Z</vt:filetime>
  </property>
  <property fmtid="{D5CDD505-2E9C-101B-9397-08002B2CF9AE}" pid="3" name="Creator">
    <vt:lpwstr>Adobe Illustrator 26.4 (Macintosh)</vt:lpwstr>
  </property>
  <property fmtid="{D5CDD505-2E9C-101B-9397-08002B2CF9AE}" pid="4" name="LastSaved">
    <vt:filetime>2023-01-13T00:00:00Z</vt:filetime>
  </property>
</Properties>
</file>