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75" r:id="rId2"/>
  </p:sldMasterIdLst>
  <p:notesMasterIdLst>
    <p:notesMasterId r:id="rId19"/>
  </p:notesMasterIdLst>
  <p:sldIdLst>
    <p:sldId id="317" r:id="rId3"/>
    <p:sldId id="310" r:id="rId4"/>
    <p:sldId id="318" r:id="rId5"/>
    <p:sldId id="304" r:id="rId6"/>
    <p:sldId id="336" r:id="rId7"/>
    <p:sldId id="305" r:id="rId8"/>
    <p:sldId id="321" r:id="rId9"/>
    <p:sldId id="320" r:id="rId10"/>
    <p:sldId id="337" r:id="rId11"/>
    <p:sldId id="338" r:id="rId12"/>
    <p:sldId id="322" r:id="rId13"/>
    <p:sldId id="323" r:id="rId14"/>
    <p:sldId id="324" r:id="rId15"/>
    <p:sldId id="334" r:id="rId16"/>
    <p:sldId id="332" r:id="rId17"/>
    <p:sldId id="333" r:id="rId18"/>
  </p:sldIdLst>
  <p:sldSz cx="20104100" cy="11309350"/>
  <p:notesSz cx="20104100" cy="11309350"/>
  <p:embeddedFontLst>
    <p:embeddedFont>
      <p:font typeface="Franklin Gothic Book" panose="020B0503020102020204" pitchFamily="34" charset="0"/>
      <p:regular r:id="rId20"/>
      <p:italic r:id="rId21"/>
    </p:embeddedFont>
    <p:embeddedFont>
      <p:font typeface="Cambria" panose="02040503050406030204" pitchFamily="18" charset="0"/>
      <p:regular r:id="rId22"/>
      <p:bold r:id="rId23"/>
      <p:italic r:id="rId24"/>
      <p:boldItalic r:id="rId25"/>
    </p:embeddedFont>
    <p:embeddedFont>
      <p:font typeface="Druk Cyr" charset="-52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entury Gothic" panose="020B0502020202020204" pitchFamily="34" charset="0"/>
      <p:regular r:id="rId31"/>
      <p:bold r:id="rId32"/>
      <p:italic r:id="rId33"/>
      <p:boldItalic r:id="rId3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  <a:srgbClr val="6E0512"/>
    <a:srgbClr val="61111D"/>
    <a:srgbClr val="EEF0EB"/>
    <a:srgbClr val="B59552"/>
    <a:srgbClr val="6B1420"/>
    <a:srgbClr val="017371"/>
    <a:srgbClr val="F8F4EE"/>
    <a:srgbClr val="E2D7C5"/>
    <a:srgbClr val="E9D8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53" autoAdjust="0"/>
    <p:restoredTop sz="95128" autoAdjust="0"/>
  </p:normalViewPr>
  <p:slideViewPr>
    <p:cSldViewPr>
      <p:cViewPr varScale="1">
        <p:scale>
          <a:sx n="37" d="100"/>
          <a:sy n="37" d="100"/>
        </p:scale>
        <p:origin x="24" y="10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121C4-E912-4DA6-BB21-141D2DC65E2D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C6C54-3A1F-4353-8C1F-CAD89D6EDD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725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6C54-3A1F-4353-8C1F-CAD89D6EDD5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777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6C54-3A1F-4353-8C1F-CAD89D6EDD5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332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6C54-3A1F-4353-8C1F-CAD89D6EDD5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6556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6C54-3A1F-4353-8C1F-CAD89D6EDD5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5992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6C54-3A1F-4353-8C1F-CAD89D6EDD5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019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6C54-3A1F-4353-8C1F-CAD89D6EDD5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318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6C54-3A1F-4353-8C1F-CAD89D6EDD5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927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6C54-3A1F-4353-8C1F-CAD89D6EDD5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037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6C54-3A1F-4353-8C1F-CAD89D6EDD5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758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6C54-3A1F-4353-8C1F-CAD89D6EDD5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90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6C54-3A1F-4353-8C1F-CAD89D6EDD5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4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6C54-3A1F-4353-8C1F-CAD89D6EDD5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300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6C54-3A1F-4353-8C1F-CAD89D6EDD5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669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45452" y="955972"/>
            <a:ext cx="8013199" cy="1211998"/>
          </a:xfrm>
        </p:spPr>
        <p:txBody>
          <a:bodyPr lIns="0" tIns="0" rIns="0" bIns="0"/>
          <a:lstStyle>
            <a:lvl1pPr>
              <a:defRPr sz="7876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8700"/>
            <a:endParaRPr lang="ru-RU" sz="200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8700"/>
            <a:fld id="{1D8BD707-D9CF-40AE-B4C6-C98DA3205C09}" type="datetimeFigureOut">
              <a:rPr lang="en-US" sz="2005" smtClean="0">
                <a:solidFill>
                  <a:prstClr val="black">
                    <a:tint val="75000"/>
                  </a:prstClr>
                </a:solidFill>
              </a:rPr>
              <a:pPr defTabSz="1018700"/>
              <a:t>8/23/2023</a:t>
            </a:fld>
            <a:endParaRPr lang="en-US" sz="200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8700"/>
            <a:fld id="{B6F15528-21DE-4FAA-801E-634DDDAF4B2B}" type="slidenum">
              <a:rPr lang="ru-RU" sz="2005" smtClean="0">
                <a:solidFill>
                  <a:prstClr val="black">
                    <a:tint val="75000"/>
                  </a:prstClr>
                </a:solidFill>
              </a:rPr>
              <a:pPr defTabSz="1018700"/>
              <a:t>‹#›</a:t>
            </a:fld>
            <a:endParaRPr lang="ru-RU" sz="200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912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8700"/>
            <a:endParaRPr lang="ru-RU" sz="200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8700"/>
            <a:fld id="{1D8BD707-D9CF-40AE-B4C6-C98DA3205C09}" type="datetimeFigureOut">
              <a:rPr lang="en-US" sz="2005" smtClean="0">
                <a:solidFill>
                  <a:prstClr val="black">
                    <a:tint val="75000"/>
                  </a:prstClr>
                </a:solidFill>
              </a:rPr>
              <a:pPr defTabSz="1018700"/>
              <a:t>8/23/2023</a:t>
            </a:fld>
            <a:endParaRPr lang="en-US" sz="200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8700"/>
            <a:fld id="{B6F15528-21DE-4FAA-801E-634DDDAF4B2B}" type="slidenum">
              <a:rPr lang="ru-RU" sz="2005" smtClean="0">
                <a:solidFill>
                  <a:prstClr val="black">
                    <a:tint val="75000"/>
                  </a:prstClr>
                </a:solidFill>
              </a:rPr>
              <a:pPr defTabSz="1018700"/>
              <a:t>‹#›</a:t>
            </a:fld>
            <a:endParaRPr lang="ru-RU" sz="200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778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05205" y="10517698"/>
            <a:ext cx="4623943" cy="308546"/>
          </a:xfrm>
        </p:spPr>
        <p:txBody>
          <a:bodyPr/>
          <a:lstStyle/>
          <a:p>
            <a:pPr defTabSz="1018700"/>
            <a:fld id="{8D7F492D-5576-4E65-8B3D-B0BDBA839CF1}" type="datetimeFigureOut">
              <a:rPr lang="ru-RU" sz="2005" smtClean="0">
                <a:solidFill>
                  <a:prstClr val="black">
                    <a:tint val="75000"/>
                  </a:prstClr>
                </a:solidFill>
              </a:rPr>
              <a:pPr defTabSz="1018700"/>
              <a:t>23.08.2023</a:t>
            </a:fld>
            <a:endParaRPr lang="ru-RU" sz="2005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35394" y="10517698"/>
            <a:ext cx="6433312" cy="308546"/>
          </a:xfrm>
        </p:spPr>
        <p:txBody>
          <a:bodyPr/>
          <a:lstStyle/>
          <a:p>
            <a:pPr defTabSz="1018700"/>
            <a:endParaRPr lang="ru-RU" sz="2005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4474954" y="10517698"/>
            <a:ext cx="4623943" cy="308546"/>
          </a:xfrm>
        </p:spPr>
        <p:txBody>
          <a:bodyPr/>
          <a:lstStyle/>
          <a:p>
            <a:pPr defTabSz="1018700"/>
            <a:fld id="{E0D2B5F6-A29D-4F0F-8014-4ECBE4077DAF}" type="slidenum">
              <a:rPr lang="ru-RU" sz="2005" smtClean="0">
                <a:solidFill>
                  <a:prstClr val="black">
                    <a:tint val="75000"/>
                  </a:prstClr>
                </a:solidFill>
              </a:rPr>
              <a:pPr defTabSz="1018700"/>
              <a:t>‹#›</a:t>
            </a:fld>
            <a:endParaRPr lang="ru-RU" sz="2005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46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00118" y="3332182"/>
            <a:ext cx="803981" cy="234015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56091"/>
            <a:ext cx="20014123" cy="1086206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1012607" cy="1127794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07251" y="973874"/>
            <a:ext cx="4690946" cy="249206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9177458"/>
            <a:ext cx="20104099" cy="213109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2476" y="831965"/>
            <a:ext cx="4690946" cy="249206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05205" y="10517696"/>
            <a:ext cx="4623943" cy="276999"/>
          </a:xfrm>
        </p:spPr>
        <p:txBody>
          <a:bodyPr/>
          <a:lstStyle/>
          <a:p>
            <a:fld id="{8D7F492D-5576-4E65-8B3D-B0BDBA839CF1}" type="datetimeFigureOut">
              <a:rPr lang="ru-RU" smtClean="0"/>
              <a:t>23.08.2023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35394" y="10517696"/>
            <a:ext cx="6433312" cy="2769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4474953" y="10517696"/>
            <a:ext cx="4623943" cy="276999"/>
          </a:xfrm>
        </p:spPr>
        <p:txBody>
          <a:bodyPr/>
          <a:lstStyle/>
          <a:p>
            <a:fld id="{E0D2B5F6-A29D-4F0F-8014-4ECBE4077DA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9167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8" y="3505903"/>
            <a:ext cx="17088485" cy="16158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9"/>
            <a:ext cx="1407287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8700"/>
            <a:endParaRPr lang="ru-RU" sz="200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8700"/>
            <a:fld id="{1D8BD707-D9CF-40AE-B4C6-C98DA3205C09}" type="datetimeFigureOut">
              <a:rPr lang="en-US" sz="2005" smtClean="0">
                <a:solidFill>
                  <a:prstClr val="black">
                    <a:tint val="75000"/>
                  </a:prstClr>
                </a:solidFill>
              </a:rPr>
              <a:pPr defTabSz="1018700"/>
              <a:t>8/23/2023</a:t>
            </a:fld>
            <a:endParaRPr lang="en-US" sz="200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8700"/>
            <a:fld id="{B6F15528-21DE-4FAA-801E-634DDDAF4B2B}" type="slidenum">
              <a:rPr lang="ru-RU" sz="2005" smtClean="0">
                <a:solidFill>
                  <a:prstClr val="black">
                    <a:tint val="75000"/>
                  </a:prstClr>
                </a:solidFill>
              </a:rPr>
              <a:pPr defTabSz="1018700"/>
              <a:t>‹#›</a:t>
            </a:fld>
            <a:endParaRPr lang="ru-RU" sz="200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55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45452" y="955972"/>
            <a:ext cx="8013199" cy="1211998"/>
          </a:xfrm>
        </p:spPr>
        <p:txBody>
          <a:bodyPr lIns="0" tIns="0" rIns="0" bIns="0"/>
          <a:lstStyle>
            <a:lvl1pPr>
              <a:defRPr sz="7876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8700"/>
            <a:endParaRPr lang="ru-RU" sz="200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8700"/>
            <a:fld id="{1D8BD707-D9CF-40AE-B4C6-C98DA3205C09}" type="datetimeFigureOut">
              <a:rPr lang="en-US" sz="2005" smtClean="0">
                <a:solidFill>
                  <a:prstClr val="black">
                    <a:tint val="75000"/>
                  </a:prstClr>
                </a:solidFill>
              </a:rPr>
              <a:pPr defTabSz="1018700"/>
              <a:t>8/23/2023</a:t>
            </a:fld>
            <a:endParaRPr lang="en-US" sz="200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8700"/>
            <a:fld id="{B6F15528-21DE-4FAA-801E-634DDDAF4B2B}" type="slidenum">
              <a:rPr lang="ru-RU" sz="2005" smtClean="0">
                <a:solidFill>
                  <a:prstClr val="black">
                    <a:tint val="75000"/>
                  </a:prstClr>
                </a:solidFill>
              </a:rPr>
              <a:pPr defTabSz="1018700"/>
              <a:t>‹#›</a:t>
            </a:fld>
            <a:endParaRPr lang="ru-RU" sz="200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922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00120" y="3332182"/>
            <a:ext cx="803982" cy="234015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" y="156094"/>
            <a:ext cx="20014122" cy="1086206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" y="2"/>
            <a:ext cx="11012608" cy="1127794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07252" y="973875"/>
            <a:ext cx="4690945" cy="249206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" y="9177459"/>
            <a:ext cx="20104098" cy="213109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" y="3"/>
            <a:ext cx="20104098" cy="11308556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2478" y="831970"/>
            <a:ext cx="4690945" cy="249206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45452" y="955972"/>
            <a:ext cx="8013199" cy="1211998"/>
          </a:xfrm>
        </p:spPr>
        <p:txBody>
          <a:bodyPr lIns="0" tIns="0" rIns="0" bIns="0"/>
          <a:lstStyle>
            <a:lvl1pPr>
              <a:defRPr sz="7876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6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6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8700"/>
            <a:endParaRPr lang="ru-RU" sz="200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8700"/>
            <a:fld id="{1D8BD707-D9CF-40AE-B4C6-C98DA3205C09}" type="datetimeFigureOut">
              <a:rPr lang="en-US" sz="2005" smtClean="0">
                <a:solidFill>
                  <a:prstClr val="black">
                    <a:tint val="75000"/>
                  </a:prstClr>
                </a:solidFill>
              </a:rPr>
              <a:pPr defTabSz="1018700"/>
              <a:t>8/23/2023</a:t>
            </a:fld>
            <a:endParaRPr lang="en-US" sz="200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8700"/>
            <a:fld id="{B6F15528-21DE-4FAA-801E-634DDDAF4B2B}" type="slidenum">
              <a:rPr lang="ru-RU" sz="2005" smtClean="0">
                <a:solidFill>
                  <a:prstClr val="black">
                    <a:tint val="75000"/>
                  </a:prstClr>
                </a:solidFill>
              </a:rPr>
              <a:pPr defTabSz="1018700"/>
              <a:t>‹#›</a:t>
            </a:fld>
            <a:endParaRPr lang="ru-RU" sz="200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75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45450" y="955972"/>
            <a:ext cx="8013199" cy="1624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45452" y="955975"/>
            <a:ext cx="8013199" cy="16158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6"/>
            <a:ext cx="1809369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700"/>
            <a:ext cx="6433312" cy="3085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8700"/>
            <a:endParaRPr lang="ru-RU" sz="200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700"/>
            <a:ext cx="4623943" cy="3085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8700"/>
            <a:fld id="{1D8BD707-D9CF-40AE-B4C6-C98DA3205C09}" type="datetimeFigureOut">
              <a:rPr lang="en-US" sz="2005" smtClean="0">
                <a:solidFill>
                  <a:prstClr val="black">
                    <a:tint val="75000"/>
                  </a:prstClr>
                </a:solidFill>
              </a:rPr>
              <a:pPr defTabSz="1018700"/>
              <a:t>8/23/2023</a:t>
            </a:fld>
            <a:endParaRPr lang="en-US" sz="200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4" y="10517700"/>
            <a:ext cx="4623943" cy="3085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8700"/>
            <a:fld id="{B6F15528-21DE-4FAA-801E-634DDDAF4B2B}" type="slidenum">
              <a:rPr lang="ru-RU" sz="2005" smtClean="0">
                <a:solidFill>
                  <a:prstClr val="black">
                    <a:tint val="75000"/>
                  </a:prstClr>
                </a:solidFill>
              </a:rPr>
              <a:pPr defTabSz="1018700"/>
              <a:t>‹#›</a:t>
            </a:fld>
            <a:endParaRPr lang="ru-RU" sz="200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094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908">
        <a:defRPr>
          <a:latin typeface="+mn-lt"/>
          <a:ea typeface="+mn-ea"/>
          <a:cs typeface="+mn-cs"/>
        </a:defRPr>
      </a:lvl2pPr>
      <a:lvl3pPr marL="685814">
        <a:defRPr>
          <a:latin typeface="+mn-lt"/>
          <a:ea typeface="+mn-ea"/>
          <a:cs typeface="+mn-cs"/>
        </a:defRPr>
      </a:lvl3pPr>
      <a:lvl4pPr marL="1028721">
        <a:defRPr>
          <a:latin typeface="+mn-lt"/>
          <a:ea typeface="+mn-ea"/>
          <a:cs typeface="+mn-cs"/>
        </a:defRPr>
      </a:lvl4pPr>
      <a:lvl5pPr marL="1371629">
        <a:defRPr>
          <a:latin typeface="+mn-lt"/>
          <a:ea typeface="+mn-ea"/>
          <a:cs typeface="+mn-cs"/>
        </a:defRPr>
      </a:lvl5pPr>
      <a:lvl6pPr marL="1714537">
        <a:defRPr>
          <a:latin typeface="+mn-lt"/>
          <a:ea typeface="+mn-ea"/>
          <a:cs typeface="+mn-cs"/>
        </a:defRPr>
      </a:lvl6pPr>
      <a:lvl7pPr marL="2057443">
        <a:defRPr>
          <a:latin typeface="+mn-lt"/>
          <a:ea typeface="+mn-ea"/>
          <a:cs typeface="+mn-cs"/>
        </a:defRPr>
      </a:lvl7pPr>
      <a:lvl8pPr marL="2400350">
        <a:defRPr>
          <a:latin typeface="+mn-lt"/>
          <a:ea typeface="+mn-ea"/>
          <a:cs typeface="+mn-cs"/>
        </a:defRPr>
      </a:lvl8pPr>
      <a:lvl9pPr marL="274325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908">
        <a:defRPr>
          <a:latin typeface="+mn-lt"/>
          <a:ea typeface="+mn-ea"/>
          <a:cs typeface="+mn-cs"/>
        </a:defRPr>
      </a:lvl2pPr>
      <a:lvl3pPr marL="685814">
        <a:defRPr>
          <a:latin typeface="+mn-lt"/>
          <a:ea typeface="+mn-ea"/>
          <a:cs typeface="+mn-cs"/>
        </a:defRPr>
      </a:lvl3pPr>
      <a:lvl4pPr marL="1028721">
        <a:defRPr>
          <a:latin typeface="+mn-lt"/>
          <a:ea typeface="+mn-ea"/>
          <a:cs typeface="+mn-cs"/>
        </a:defRPr>
      </a:lvl4pPr>
      <a:lvl5pPr marL="1371629">
        <a:defRPr>
          <a:latin typeface="+mn-lt"/>
          <a:ea typeface="+mn-ea"/>
          <a:cs typeface="+mn-cs"/>
        </a:defRPr>
      </a:lvl5pPr>
      <a:lvl6pPr marL="1714537">
        <a:defRPr>
          <a:latin typeface="+mn-lt"/>
          <a:ea typeface="+mn-ea"/>
          <a:cs typeface="+mn-cs"/>
        </a:defRPr>
      </a:lvl6pPr>
      <a:lvl7pPr marL="2057443">
        <a:defRPr>
          <a:latin typeface="+mn-lt"/>
          <a:ea typeface="+mn-ea"/>
          <a:cs typeface="+mn-cs"/>
        </a:defRPr>
      </a:lvl7pPr>
      <a:lvl8pPr marL="2400350">
        <a:defRPr>
          <a:latin typeface="+mn-lt"/>
          <a:ea typeface="+mn-ea"/>
          <a:cs typeface="+mn-cs"/>
        </a:defRPr>
      </a:lvl8pPr>
      <a:lvl9pPr marL="2743258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testuser7.narod.ru/School/Prihozhan.pdf" TargetMode="External"/><Relationship Id="rId5" Type="http://schemas.openxmlformats.org/officeDocument/2006/relationships/hyperlink" Target="https://psyjournals.ru/files/2341/psyedu_2002_n3_Gorbatkov.pdf" TargetMode="Externa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1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12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12.pn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2835275"/>
            <a:ext cx="20104100" cy="2832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18700">
              <a:defRPr/>
            </a:pPr>
            <a:endParaRPr lang="ru-RU" sz="5936" b="1" dirty="0" smtClean="0">
              <a:solidFill>
                <a:srgbClr val="61111D"/>
              </a:solidFill>
              <a:latin typeface="Cambria" panose="02040503050406030204" pitchFamily="18" charset="0"/>
            </a:endParaRPr>
          </a:p>
          <a:p>
            <a:pPr algn="ctr" defTabSz="1018700">
              <a:defRPr/>
            </a:pPr>
            <a:r>
              <a:rPr lang="ru-RU" sz="5936" b="1" dirty="0" smtClean="0">
                <a:solidFill>
                  <a:srgbClr val="61111D"/>
                </a:solidFill>
                <a:latin typeface="Cambria" panose="02040503050406030204" pitchFamily="18" charset="0"/>
              </a:rPr>
              <a:t>«Диагностический инструментарий </a:t>
            </a:r>
            <a:br>
              <a:rPr lang="ru-RU" sz="5936" b="1" dirty="0" smtClean="0">
                <a:solidFill>
                  <a:srgbClr val="61111D"/>
                </a:solidFill>
                <a:latin typeface="Cambria" panose="02040503050406030204" pitchFamily="18" charset="0"/>
              </a:rPr>
            </a:br>
            <a:r>
              <a:rPr lang="ru-RU" sz="5936" b="1" dirty="0" smtClean="0">
                <a:solidFill>
                  <a:srgbClr val="61111D"/>
                </a:solidFill>
                <a:latin typeface="Cambria" panose="02040503050406030204" pitchFamily="18" charset="0"/>
              </a:rPr>
              <a:t>педагога-психолога»</a:t>
            </a:r>
            <a:endParaRPr lang="ru-RU" sz="5936" b="1" dirty="0" smtClean="0">
              <a:solidFill>
                <a:srgbClr val="61111D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84450" y="846819"/>
            <a:ext cx="182444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18700">
              <a:defRPr/>
            </a:pPr>
            <a:r>
              <a:rPr lang="ru-RU" sz="3600" dirty="0" smtClean="0">
                <a:solidFill>
                  <a:srgbClr val="63121E"/>
                </a:solidFill>
                <a:latin typeface="Cambria" panose="02040503050406030204" pitchFamily="18" charset="0"/>
              </a:rPr>
              <a:t>Августовское мероприятие для педагогов-психологов ООУ и УДО г. Томска</a:t>
            </a:r>
            <a:endParaRPr lang="ru-RU" sz="3600" dirty="0">
              <a:solidFill>
                <a:srgbClr val="63121E"/>
              </a:solidFill>
              <a:latin typeface="Cambria" panose="020405030504060302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4" t="-12940" b="-2"/>
          <a:stretch/>
        </p:blipFill>
        <p:spPr>
          <a:xfrm>
            <a:off x="0" y="2225675"/>
            <a:ext cx="20305141" cy="17364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7" t="20355" r="10945" b="55390"/>
          <a:stretch/>
        </p:blipFill>
        <p:spPr>
          <a:xfrm>
            <a:off x="33042604" y="580320"/>
            <a:ext cx="2532596" cy="2438950"/>
          </a:xfrm>
          <a:prstGeom prst="ellipse">
            <a:avLst/>
          </a:prstGeom>
          <a:ln>
            <a:solidFill>
              <a:srgbClr val="6B1420"/>
            </a:solidFill>
          </a:ln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4" t="-12940" b="-2"/>
          <a:stretch/>
        </p:blipFill>
        <p:spPr>
          <a:xfrm>
            <a:off x="-1" y="10469504"/>
            <a:ext cx="20305141" cy="336138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 flipV="1">
            <a:off x="0" y="10266197"/>
            <a:ext cx="20104100" cy="36678"/>
          </a:xfrm>
          <a:prstGeom prst="line">
            <a:avLst/>
          </a:prstGeom>
          <a:ln w="38100">
            <a:solidFill>
              <a:srgbClr val="9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450" y="174055"/>
            <a:ext cx="3524050" cy="197541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832850" y="8169275"/>
            <a:ext cx="1005205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4000" b="1" i="1" dirty="0" err="1">
                <a:solidFill>
                  <a:srgbClr val="960000"/>
                </a:solidFill>
                <a:latin typeface="Century Gothic" panose="020B0502020202020204" pitchFamily="34" charset="0"/>
              </a:rPr>
              <a:t>Шмыга</a:t>
            </a:r>
            <a:r>
              <a:rPr lang="ru-RU" sz="4000" b="1" i="1" dirty="0">
                <a:solidFill>
                  <a:srgbClr val="960000"/>
                </a:solidFill>
                <a:latin typeface="Century Gothic" panose="020B0502020202020204" pitchFamily="34" charset="0"/>
              </a:rPr>
              <a:t> Елена Николаевна,</a:t>
            </a:r>
          </a:p>
          <a:p>
            <a:pPr algn="r"/>
            <a:r>
              <a:rPr lang="ru-RU" sz="4000" b="1" i="1" dirty="0">
                <a:solidFill>
                  <a:srgbClr val="960000"/>
                </a:solidFill>
                <a:latin typeface="Century Gothic" panose="020B0502020202020204" pitchFamily="34" charset="0"/>
              </a:rPr>
              <a:t>педагог-психолог МАОУ СОШ №54,</a:t>
            </a:r>
          </a:p>
          <a:p>
            <a:pPr algn="r"/>
            <a:r>
              <a:rPr lang="ru-RU" sz="4000" b="1" i="1" dirty="0">
                <a:solidFill>
                  <a:srgbClr val="960000"/>
                </a:solidFill>
                <a:latin typeface="Century Gothic" panose="020B0502020202020204" pitchFamily="34" charset="0"/>
              </a:rPr>
              <a:t>руководитель ПТГ</a:t>
            </a:r>
            <a:endParaRPr lang="ru-RU" sz="4000" b="1" i="1" dirty="0">
              <a:solidFill>
                <a:srgbClr val="96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97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3899814" y="2598898"/>
            <a:ext cx="540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КООРДИНАТОРЫ ПО ОВЗ</a:t>
            </a:r>
            <a:endParaRPr lang="ru-RU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588" y="-99099"/>
            <a:ext cx="20105689" cy="11408449"/>
            <a:chOff x="-1588" y="-99099"/>
            <a:chExt cx="20105689" cy="11408449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89" t="141" r="39475" b="15073"/>
            <a:stretch/>
          </p:blipFill>
          <p:spPr>
            <a:xfrm>
              <a:off x="0" y="-99099"/>
              <a:ext cx="20104101" cy="11395749"/>
            </a:xfrm>
            <a:prstGeom prst="rect">
              <a:avLst/>
            </a:prstGeom>
            <a:ln w="28575">
              <a:noFill/>
            </a:ln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295" b="43952"/>
            <a:stretch/>
          </p:blipFill>
          <p:spPr>
            <a:xfrm>
              <a:off x="-1588" y="10981631"/>
              <a:ext cx="20104100" cy="138896"/>
            </a:xfrm>
            <a:prstGeom prst="rect">
              <a:avLst/>
            </a:prstGeom>
          </p:spPr>
        </p:pic>
        <p:sp>
          <p:nvSpPr>
            <p:cNvPr id="53" name="Прямоугольник 52"/>
            <p:cNvSpPr/>
            <p:nvPr/>
          </p:nvSpPr>
          <p:spPr>
            <a:xfrm>
              <a:off x="-1588" y="11186086"/>
              <a:ext cx="20104100" cy="123264"/>
            </a:xfrm>
            <a:prstGeom prst="rect">
              <a:avLst/>
            </a:prstGeom>
            <a:solidFill>
              <a:srgbClr val="6B1420"/>
            </a:solidFill>
            <a:ln>
              <a:solidFill>
                <a:srgbClr val="D8D8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8" name="Таблица 7"/>
          <p:cNvGraphicFramePr>
            <a:graphicFrameLocks noGrp="1"/>
          </p:cNvGraphicFramePr>
          <p:nvPr>
            <p:extLst/>
          </p:nvPr>
        </p:nvGraphicFramePr>
        <p:xfrm>
          <a:off x="-3" y="399"/>
          <a:ext cx="20104103" cy="11308555"/>
        </p:xfrm>
        <a:graphic>
          <a:graphicData uri="http://schemas.openxmlformats.org/drawingml/2006/table">
            <a:tbl>
              <a:tblPr firstRow="1" firstCol="1" bandRow="1"/>
              <a:tblGrid>
                <a:gridCol w="4516891">
                  <a:extLst>
                    <a:ext uri="{9D8B030D-6E8A-4147-A177-3AD203B41FA5}">
                      <a16:colId xmlns:a16="http://schemas.microsoft.com/office/drawing/2014/main" val="2040757233"/>
                    </a:ext>
                  </a:extLst>
                </a:gridCol>
                <a:gridCol w="7453490">
                  <a:extLst>
                    <a:ext uri="{9D8B030D-6E8A-4147-A177-3AD203B41FA5}">
                      <a16:colId xmlns:a16="http://schemas.microsoft.com/office/drawing/2014/main" val="2705106754"/>
                    </a:ext>
                  </a:extLst>
                </a:gridCol>
                <a:gridCol w="3438476">
                  <a:extLst>
                    <a:ext uri="{9D8B030D-6E8A-4147-A177-3AD203B41FA5}">
                      <a16:colId xmlns:a16="http://schemas.microsoft.com/office/drawing/2014/main" val="495198678"/>
                    </a:ext>
                  </a:extLst>
                </a:gridCol>
                <a:gridCol w="4695246">
                  <a:extLst>
                    <a:ext uri="{9D8B030D-6E8A-4147-A177-3AD203B41FA5}">
                      <a16:colId xmlns:a16="http://schemas.microsoft.com/office/drawing/2014/main" val="3125747540"/>
                    </a:ext>
                  </a:extLst>
                </a:gridCol>
              </a:tblGrid>
              <a:tr h="498859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 b="1" u="sng" dirty="0">
                          <a:ln w="3175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</a:ln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Шкала безнадежности</a:t>
                      </a:r>
                      <a:r>
                        <a:rPr lang="en-US" sz="4000" b="1" u="sng" dirty="0">
                          <a:ln w="3175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</a:ln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(Hopeless ness Scale, Beck et al. 1974</a:t>
                      </a:r>
                      <a:r>
                        <a:rPr lang="en-US" sz="4000" b="1" u="sng" dirty="0" smtClean="0">
                          <a:ln w="3175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</a:ln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4000" dirty="0">
                        <a:ln w="3175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ln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086" marR="113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Переживание безнадежности. Шкала безнадежности Бека (</a:t>
                      </a:r>
                      <a:r>
                        <a:rPr lang="ru-RU" sz="35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Hopelessness</a:t>
                      </a:r>
                      <a:r>
                        <a:rPr lang="ru-RU" sz="3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5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Scale</a:t>
                      </a:r>
                      <a:r>
                        <a:rPr lang="ru-RU" sz="3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35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Beck</a:t>
                      </a:r>
                      <a:r>
                        <a:rPr lang="ru-RU" sz="3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5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et</a:t>
                      </a:r>
                      <a:r>
                        <a:rPr lang="ru-RU" sz="3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5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</a:t>
                      </a:r>
                      <a:r>
                        <a:rPr lang="ru-RU" sz="3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.) предназначена для предсказания возможности самоубийства</a:t>
                      </a:r>
                      <a:r>
                        <a:rPr lang="ru-RU" sz="3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 основе мыслей о будущем и возлагаемых на него надежд. </a:t>
                      </a:r>
                      <a:endParaRPr lang="ru-RU" sz="35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lang="ru-RU" sz="3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вопросов</a:t>
                      </a:r>
                      <a:endParaRPr lang="ru-RU" sz="3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086" marR="113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000" b="1" i="1" u="sng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Подростковый возраст </a:t>
                      </a:r>
                      <a:endParaRPr lang="ru-RU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000" b="1" i="1" u="sng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старше</a:t>
                      </a:r>
                      <a:endParaRPr lang="ru-RU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Дети с отклонениями в поведении; Подростки с ненормативными кризисами взросления</a:t>
                      </a:r>
                      <a:endParaRPr lang="ru-RU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086" marR="113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Горбатков</a:t>
                      </a: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А.А. Шкала надежды и безнадежности для подростков: некоторые аспекты </a:t>
                      </a:r>
                      <a:r>
                        <a:rPr lang="ru-RU" sz="2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валидности</a:t>
                      </a: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//Психологическая наука и образование.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2002. Том 7. N 3. С. 89 -103.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300" b="1" i="1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300" b="1" i="1" u="sng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Можно скачать:</a:t>
                      </a:r>
                      <a:endParaRPr lang="ru-RU" sz="3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5"/>
                        </a:rPr>
                        <a:t>https://psyjournals.ru/files/2341/psyedu_2002_n3_Gorbatkov.pdf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300" b="1" i="1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086" marR="113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6479599"/>
                  </a:ext>
                </a:extLst>
              </a:tr>
              <a:tr h="631995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 b="1" u="sng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Шкала явной тревожности для детей (CMAS) (адаптация А.М. Прихожан</a:t>
                      </a:r>
                      <a:r>
                        <a:rPr lang="ru-RU" sz="4000" b="1" u="sng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086" marR="113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5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Изучение тревожности как относительно устойчивого образования. </a:t>
                      </a:r>
                      <a:r>
                        <a:rPr lang="ru-RU" sz="35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Предназначена </a:t>
                      </a:r>
                      <a:r>
                        <a:rPr lang="ru-RU" sz="35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 выявления тревожности как относительно устойчивого образования у детей 8-12 </a:t>
                      </a:r>
                      <a:r>
                        <a:rPr lang="ru-RU" sz="35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лет. Методика </a:t>
                      </a:r>
                      <a:r>
                        <a:rPr lang="ru-RU" sz="35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может проводиться как </a:t>
                      </a:r>
                      <a:r>
                        <a:rPr lang="ru-RU" sz="35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группах, так и индивидуально, </a:t>
                      </a:r>
                      <a:r>
                        <a:rPr lang="ru-RU" sz="35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соблюдением стандартных правил группового обследования. </a:t>
                      </a:r>
                      <a:r>
                        <a:rPr lang="ru-RU" sz="35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Примерное </a:t>
                      </a:r>
                      <a:r>
                        <a:rPr lang="ru-RU" sz="35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выполнения теста – 15-25 мин.</a:t>
                      </a:r>
                    </a:p>
                  </a:txBody>
                  <a:tcPr marL="113086" marR="113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0" b="1" i="1" u="sng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7–12 лет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300" b="1" i="1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086" marR="113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Прихожан А.М. Детский вариант шкалы явной тревожности (CMAS)/Иностранная психология, 1995, N 8, С.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6467.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300" b="1" i="1" u="sng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Можно скачать</a:t>
                      </a:r>
                      <a:r>
                        <a:rPr lang="ru-RU" sz="2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http</a:t>
                      </a:r>
                      <a:r>
                        <a:rPr lang="ru-RU" sz="2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://testuser7.narod.ru/School/Prihozhan.pdf</a:t>
                      </a:r>
                      <a:endParaRPr lang="ru-RU" sz="26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086" marR="113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4210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60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3899814" y="2598898"/>
            <a:ext cx="540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КООРДИНАТОРЫ ПО ОВЗ</a:t>
            </a:r>
            <a:endParaRPr lang="ru-RU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588" y="-99099"/>
            <a:ext cx="20105689" cy="11408449"/>
            <a:chOff x="-1588" y="-99099"/>
            <a:chExt cx="20105689" cy="11408449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89" t="141" r="39475" b="15073"/>
            <a:stretch/>
          </p:blipFill>
          <p:spPr>
            <a:xfrm>
              <a:off x="0" y="-99099"/>
              <a:ext cx="20104101" cy="11395749"/>
            </a:xfrm>
            <a:prstGeom prst="rect">
              <a:avLst/>
            </a:prstGeom>
            <a:ln w="28575">
              <a:noFill/>
            </a:ln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295" b="43952"/>
            <a:stretch/>
          </p:blipFill>
          <p:spPr>
            <a:xfrm>
              <a:off x="-1588" y="10981631"/>
              <a:ext cx="20104100" cy="138896"/>
            </a:xfrm>
            <a:prstGeom prst="rect">
              <a:avLst/>
            </a:prstGeom>
          </p:spPr>
        </p:pic>
        <p:sp>
          <p:nvSpPr>
            <p:cNvPr id="53" name="Прямоугольник 52"/>
            <p:cNvSpPr/>
            <p:nvPr/>
          </p:nvSpPr>
          <p:spPr>
            <a:xfrm>
              <a:off x="-1588" y="11186086"/>
              <a:ext cx="20104100" cy="123264"/>
            </a:xfrm>
            <a:prstGeom prst="rect">
              <a:avLst/>
            </a:prstGeom>
            <a:solidFill>
              <a:srgbClr val="6B1420"/>
            </a:solidFill>
            <a:ln>
              <a:solidFill>
                <a:srgbClr val="D8D8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80" t="25182" r="14433" b="22166"/>
            <a:stretch/>
          </p:blipFill>
          <p:spPr>
            <a:xfrm>
              <a:off x="603250" y="320675"/>
              <a:ext cx="2520244" cy="1447800"/>
            </a:xfrm>
            <a:prstGeom prst="rect">
              <a:avLst/>
            </a:prstGeom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250" y="1881052"/>
            <a:ext cx="19022116" cy="9067800"/>
          </a:xfrm>
          <a:prstGeom prst="rect">
            <a:avLst/>
          </a:prstGeom>
          <a:ln>
            <a:solidFill>
              <a:srgbClr val="960000"/>
            </a:solidFill>
          </a:ln>
        </p:spPr>
      </p:pic>
    </p:spTree>
    <p:extLst>
      <p:ext uri="{BB962C8B-B14F-4D97-AF65-F5344CB8AC3E}">
        <p14:creationId xmlns:p14="http://schemas.microsoft.com/office/powerpoint/2010/main" val="286150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3899814" y="2598898"/>
            <a:ext cx="540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КООРДИНАТОРЫ ПО ОВЗ</a:t>
            </a:r>
            <a:endParaRPr lang="ru-RU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588" y="-99099"/>
            <a:ext cx="20105689" cy="11408449"/>
            <a:chOff x="-1588" y="-99099"/>
            <a:chExt cx="20105689" cy="11408449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89" t="141" r="39475" b="15073"/>
            <a:stretch/>
          </p:blipFill>
          <p:spPr>
            <a:xfrm>
              <a:off x="0" y="-99099"/>
              <a:ext cx="20104101" cy="11395749"/>
            </a:xfrm>
            <a:prstGeom prst="rect">
              <a:avLst/>
            </a:prstGeom>
            <a:ln w="28575">
              <a:noFill/>
            </a:ln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295" b="43952"/>
            <a:stretch/>
          </p:blipFill>
          <p:spPr>
            <a:xfrm>
              <a:off x="-1588" y="10981631"/>
              <a:ext cx="20104100" cy="138896"/>
            </a:xfrm>
            <a:prstGeom prst="rect">
              <a:avLst/>
            </a:prstGeom>
          </p:spPr>
        </p:pic>
        <p:sp>
          <p:nvSpPr>
            <p:cNvPr id="53" name="Прямоугольник 52"/>
            <p:cNvSpPr/>
            <p:nvPr/>
          </p:nvSpPr>
          <p:spPr>
            <a:xfrm>
              <a:off x="-1588" y="11186086"/>
              <a:ext cx="20104100" cy="123264"/>
            </a:xfrm>
            <a:prstGeom prst="rect">
              <a:avLst/>
            </a:prstGeom>
            <a:solidFill>
              <a:srgbClr val="6B1420"/>
            </a:solidFill>
            <a:ln>
              <a:solidFill>
                <a:srgbClr val="D8D8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80" t="25182" r="14433" b="22166"/>
            <a:stretch/>
          </p:blipFill>
          <p:spPr>
            <a:xfrm>
              <a:off x="603250" y="320675"/>
              <a:ext cx="2520244" cy="1447800"/>
            </a:xfrm>
            <a:prstGeom prst="rect">
              <a:avLst/>
            </a:prstGeom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/>
          <a:srcRect r="56313"/>
          <a:stretch/>
        </p:blipFill>
        <p:spPr>
          <a:xfrm>
            <a:off x="146050" y="1869858"/>
            <a:ext cx="10092806" cy="709531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11" name="Рисунок 10"/>
          <p:cNvPicPr/>
          <p:nvPr/>
        </p:nvPicPr>
        <p:blipFill rotWithShape="1">
          <a:blip r:embed="rId7"/>
          <a:srcRect r="29182"/>
          <a:stretch/>
        </p:blipFill>
        <p:spPr>
          <a:xfrm>
            <a:off x="10966450" y="252005"/>
            <a:ext cx="8831267" cy="672858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12" name="Рисунок 11"/>
          <p:cNvPicPr/>
          <p:nvPr/>
        </p:nvPicPr>
        <p:blipFill rotWithShape="1">
          <a:blip r:embed="rId8"/>
          <a:srcRect r="54817" b="12140"/>
          <a:stretch/>
        </p:blipFill>
        <p:spPr>
          <a:xfrm>
            <a:off x="8222263" y="6291630"/>
            <a:ext cx="7484664" cy="461363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7580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3899814" y="2598898"/>
            <a:ext cx="540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КООРДИНАТОРЫ ПО ОВЗ</a:t>
            </a:r>
            <a:endParaRPr lang="ru-RU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588" y="-99099"/>
            <a:ext cx="20105689" cy="11408449"/>
            <a:chOff x="-1588" y="-99099"/>
            <a:chExt cx="20105689" cy="11408449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89" t="141" r="39475" b="15073"/>
            <a:stretch/>
          </p:blipFill>
          <p:spPr>
            <a:xfrm>
              <a:off x="0" y="-99099"/>
              <a:ext cx="20104101" cy="11395749"/>
            </a:xfrm>
            <a:prstGeom prst="rect">
              <a:avLst/>
            </a:prstGeom>
            <a:ln w="28575">
              <a:noFill/>
            </a:ln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295" b="43952"/>
            <a:stretch/>
          </p:blipFill>
          <p:spPr>
            <a:xfrm>
              <a:off x="-1588" y="10981631"/>
              <a:ext cx="20104100" cy="138896"/>
            </a:xfrm>
            <a:prstGeom prst="rect">
              <a:avLst/>
            </a:prstGeom>
          </p:spPr>
        </p:pic>
        <p:sp>
          <p:nvSpPr>
            <p:cNvPr id="53" name="Прямоугольник 52"/>
            <p:cNvSpPr/>
            <p:nvPr/>
          </p:nvSpPr>
          <p:spPr>
            <a:xfrm>
              <a:off x="-1588" y="11186086"/>
              <a:ext cx="20104100" cy="123264"/>
            </a:xfrm>
            <a:prstGeom prst="rect">
              <a:avLst/>
            </a:prstGeom>
            <a:solidFill>
              <a:srgbClr val="6B1420"/>
            </a:solidFill>
            <a:ln>
              <a:solidFill>
                <a:srgbClr val="D8D8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80" t="25182" r="14433" b="22166"/>
            <a:stretch/>
          </p:blipFill>
          <p:spPr>
            <a:xfrm>
              <a:off x="603250" y="320675"/>
              <a:ext cx="2520244" cy="1447800"/>
            </a:xfrm>
            <a:prstGeom prst="rect">
              <a:avLst/>
            </a:prstGeom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0250" y="594995"/>
            <a:ext cx="15047864" cy="10007560"/>
          </a:xfrm>
          <a:prstGeom prst="rect">
            <a:avLst/>
          </a:prstGeom>
          <a:ln>
            <a:solidFill>
              <a:srgbClr val="960000"/>
            </a:solidFill>
          </a:ln>
        </p:spPr>
      </p:pic>
    </p:spTree>
    <p:extLst>
      <p:ext uri="{BB962C8B-B14F-4D97-AF65-F5344CB8AC3E}">
        <p14:creationId xmlns:p14="http://schemas.microsoft.com/office/powerpoint/2010/main" val="22517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3899814" y="2598898"/>
            <a:ext cx="540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КООРДИНАТОРЫ ПО ОВЗ</a:t>
            </a:r>
            <a:endParaRPr lang="ru-RU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588" y="-99099"/>
            <a:ext cx="20105689" cy="11408449"/>
            <a:chOff x="-1588" y="-99099"/>
            <a:chExt cx="20105689" cy="11408449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89" t="141" r="39475" b="15073"/>
            <a:stretch/>
          </p:blipFill>
          <p:spPr>
            <a:xfrm>
              <a:off x="0" y="-99099"/>
              <a:ext cx="20104101" cy="11395749"/>
            </a:xfrm>
            <a:prstGeom prst="rect">
              <a:avLst/>
            </a:prstGeom>
            <a:ln w="28575">
              <a:noFill/>
            </a:ln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295" b="43952"/>
            <a:stretch/>
          </p:blipFill>
          <p:spPr>
            <a:xfrm>
              <a:off x="-1588" y="10981631"/>
              <a:ext cx="20104100" cy="138896"/>
            </a:xfrm>
            <a:prstGeom prst="rect">
              <a:avLst/>
            </a:prstGeom>
          </p:spPr>
        </p:pic>
        <p:sp>
          <p:nvSpPr>
            <p:cNvPr id="53" name="Прямоугольник 52"/>
            <p:cNvSpPr/>
            <p:nvPr/>
          </p:nvSpPr>
          <p:spPr>
            <a:xfrm>
              <a:off x="-1588" y="11186086"/>
              <a:ext cx="20104100" cy="123264"/>
            </a:xfrm>
            <a:prstGeom prst="rect">
              <a:avLst/>
            </a:prstGeom>
            <a:solidFill>
              <a:srgbClr val="6B1420"/>
            </a:solidFill>
            <a:ln>
              <a:solidFill>
                <a:srgbClr val="D8D8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80" t="25182" r="14433" b="22166"/>
            <a:stretch/>
          </p:blipFill>
          <p:spPr>
            <a:xfrm>
              <a:off x="603250" y="320675"/>
              <a:ext cx="2520244" cy="1447800"/>
            </a:xfrm>
            <a:prstGeom prst="rect">
              <a:avLst/>
            </a:prstGeom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465" y="242246"/>
            <a:ext cx="10031996" cy="102591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56925" y="3978275"/>
            <a:ext cx="9480011" cy="652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1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3899814" y="2598898"/>
            <a:ext cx="540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КООРДИНАТОРЫ ПО ОВЗ</a:t>
            </a:r>
            <a:endParaRPr lang="ru-RU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588" y="-99099"/>
            <a:ext cx="20105689" cy="11408449"/>
            <a:chOff x="-1588" y="-99099"/>
            <a:chExt cx="20105689" cy="11408449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89" t="141" r="39475" b="15073"/>
            <a:stretch/>
          </p:blipFill>
          <p:spPr>
            <a:xfrm>
              <a:off x="0" y="-99099"/>
              <a:ext cx="20104101" cy="11395749"/>
            </a:xfrm>
            <a:prstGeom prst="rect">
              <a:avLst/>
            </a:prstGeom>
            <a:ln w="28575">
              <a:noFill/>
            </a:ln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295" b="43952"/>
            <a:stretch/>
          </p:blipFill>
          <p:spPr>
            <a:xfrm>
              <a:off x="-1588" y="10981631"/>
              <a:ext cx="20104100" cy="138896"/>
            </a:xfrm>
            <a:prstGeom prst="rect">
              <a:avLst/>
            </a:prstGeom>
          </p:spPr>
        </p:pic>
        <p:sp>
          <p:nvSpPr>
            <p:cNvPr id="53" name="Прямоугольник 52"/>
            <p:cNvSpPr/>
            <p:nvPr/>
          </p:nvSpPr>
          <p:spPr>
            <a:xfrm>
              <a:off x="-1588" y="11186086"/>
              <a:ext cx="20104100" cy="123264"/>
            </a:xfrm>
            <a:prstGeom prst="rect">
              <a:avLst/>
            </a:prstGeom>
            <a:solidFill>
              <a:srgbClr val="6B1420"/>
            </a:solidFill>
            <a:ln>
              <a:solidFill>
                <a:srgbClr val="D8D8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80" t="25182" r="14433" b="22166"/>
            <a:stretch/>
          </p:blipFill>
          <p:spPr>
            <a:xfrm>
              <a:off x="603250" y="320675"/>
              <a:ext cx="2520244" cy="1447800"/>
            </a:xfrm>
            <a:prstGeom prst="rect">
              <a:avLst/>
            </a:prstGeom>
          </p:spPr>
        </p:pic>
      </p:grpSp>
      <p:sp>
        <p:nvSpPr>
          <p:cNvPr id="9" name="Заголовок 1"/>
          <p:cNvSpPr txBox="1">
            <a:spLocks/>
          </p:cNvSpPr>
          <p:nvPr/>
        </p:nvSpPr>
        <p:spPr>
          <a:xfrm>
            <a:off x="3304758" y="-12073"/>
            <a:ext cx="15997756" cy="125363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000" kern="0" dirty="0" smtClean="0">
                <a:solidFill>
                  <a:srgbClr val="960000"/>
                </a:solidFill>
              </a:rPr>
              <a:t>Участники ПТГ</a:t>
            </a:r>
          </a:p>
          <a:p>
            <a:pPr algn="ctr"/>
            <a:r>
              <a:rPr lang="ru-RU" sz="5000" kern="0" dirty="0" smtClean="0">
                <a:solidFill>
                  <a:srgbClr val="960000"/>
                </a:solidFill>
              </a:rPr>
              <a:t>«Диагностический инструментарий педагога-психолога»</a:t>
            </a:r>
            <a:endParaRPr lang="ru-RU" sz="5000" kern="0" dirty="0">
              <a:solidFill>
                <a:srgbClr val="96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03604" y="1870993"/>
            <a:ext cx="18621046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3200" dirty="0" err="1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Шмыга</a:t>
            </a:r>
            <a:r>
              <a:rPr lang="ru-RU" sz="3200" dirty="0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Елена </a:t>
            </a:r>
            <a:r>
              <a:rPr lang="ru-RU" sz="3200" dirty="0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Николаевна</a:t>
            </a:r>
            <a:r>
              <a:rPr lang="ru-RU" sz="3200" dirty="0">
                <a:solidFill>
                  <a:srgbClr val="96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педагог-психолог МАОУ СОШ №54 </a:t>
            </a:r>
            <a:endParaRPr lang="ru-RU" sz="3200" dirty="0">
              <a:solidFill>
                <a:srgbClr val="96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3200" dirty="0" err="1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Аветисян</a:t>
            </a:r>
            <a:r>
              <a:rPr lang="ru-RU" sz="3200" dirty="0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Эмилия </a:t>
            </a:r>
            <a:r>
              <a:rPr lang="ru-RU" sz="3200" dirty="0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Павловна</a:t>
            </a:r>
            <a:r>
              <a:rPr lang="ru-RU" sz="3200" dirty="0">
                <a:solidFill>
                  <a:srgbClr val="96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педагог-психолог МАОУ СОШ № 28 </a:t>
            </a:r>
            <a:r>
              <a:rPr lang="ru-RU" sz="3200" dirty="0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>
              <a:solidFill>
                <a:srgbClr val="96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3200" dirty="0" err="1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Бакленева</a:t>
            </a:r>
            <a:r>
              <a:rPr lang="ru-RU" sz="3200" dirty="0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Евгения </a:t>
            </a:r>
            <a:r>
              <a:rPr lang="ru-RU" sz="3200" dirty="0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Анатольевна, </a:t>
            </a:r>
            <a:r>
              <a:rPr lang="ru-RU" sz="3200" dirty="0" smtClean="0">
                <a:solidFill>
                  <a:srgbClr val="96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педагог-психолог </a:t>
            </a:r>
            <a:r>
              <a:rPr lang="ru-RU" sz="3200" dirty="0">
                <a:solidFill>
                  <a:srgbClr val="96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МАОУ «Эврика-развитие»</a:t>
            </a:r>
            <a:endParaRPr lang="ru-RU" sz="3200" dirty="0">
              <a:solidFill>
                <a:srgbClr val="96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3200" dirty="0" err="1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Беч</a:t>
            </a:r>
            <a:r>
              <a:rPr lang="ru-RU" sz="3200" dirty="0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Евгения </a:t>
            </a:r>
            <a:r>
              <a:rPr lang="ru-RU" sz="3200" dirty="0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Сергеевна</a:t>
            </a:r>
            <a:r>
              <a:rPr lang="ru-RU" sz="3200" dirty="0">
                <a:solidFill>
                  <a:srgbClr val="96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педагог-психолог МАОУ СОШ № </a:t>
            </a:r>
            <a:r>
              <a:rPr lang="ru-RU" sz="3200" dirty="0" smtClean="0">
                <a:solidFill>
                  <a:srgbClr val="96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 </a:t>
            </a:r>
            <a:r>
              <a:rPr lang="ru-RU" sz="3200" dirty="0">
                <a:solidFill>
                  <a:srgbClr val="96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им. В. И. Смирнова</a:t>
            </a:r>
            <a:endParaRPr lang="ru-RU" sz="3200" dirty="0">
              <a:solidFill>
                <a:srgbClr val="96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3200" dirty="0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Вторушина </a:t>
            </a:r>
            <a:r>
              <a:rPr lang="ru-RU" sz="3200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Ирина </a:t>
            </a:r>
            <a:r>
              <a:rPr lang="ru-RU" sz="3200" dirty="0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Геннадьевна</a:t>
            </a:r>
            <a:r>
              <a:rPr lang="ru-RU" sz="3200" dirty="0">
                <a:solidFill>
                  <a:srgbClr val="96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педагог-психолог МАОУ Заозерная СОШ с углубленным изучением отдельных предметов № 16 </a:t>
            </a:r>
            <a:endParaRPr lang="ru-RU" sz="3200" dirty="0">
              <a:solidFill>
                <a:srgbClr val="96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3200" dirty="0" err="1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Гуслова</a:t>
            </a:r>
            <a:r>
              <a:rPr lang="ru-RU" sz="3200" dirty="0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Ирина </a:t>
            </a:r>
            <a:r>
              <a:rPr lang="ru-RU" sz="3200" dirty="0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Владимировна</a:t>
            </a:r>
            <a:r>
              <a:rPr lang="ru-RU" sz="3200" dirty="0" smtClean="0">
                <a:solidFill>
                  <a:srgbClr val="96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3200" dirty="0">
                <a:solidFill>
                  <a:srgbClr val="96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педагог-психолог МАОУ гимназии № 56</a:t>
            </a:r>
            <a:endParaRPr lang="ru-RU" sz="3200" dirty="0">
              <a:solidFill>
                <a:srgbClr val="96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3200" dirty="0" err="1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Держанович</a:t>
            </a:r>
            <a:r>
              <a:rPr lang="ru-RU" sz="3200" dirty="0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Елена </a:t>
            </a:r>
            <a:r>
              <a:rPr lang="ru-RU" sz="3200" dirty="0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Петровна</a:t>
            </a:r>
            <a:r>
              <a:rPr lang="ru-RU" sz="3200" dirty="0">
                <a:solidFill>
                  <a:srgbClr val="96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педагог-психолог МАОУ Заозерная СОШ № </a:t>
            </a:r>
            <a:r>
              <a:rPr lang="ru-RU" sz="3200" dirty="0" smtClean="0">
                <a:solidFill>
                  <a:srgbClr val="96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16</a:t>
            </a:r>
            <a:endParaRPr lang="ru-RU" sz="3200" dirty="0">
              <a:solidFill>
                <a:srgbClr val="96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3200" dirty="0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Иванова </a:t>
            </a:r>
            <a:r>
              <a:rPr lang="ru-RU" sz="3200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Анна </a:t>
            </a:r>
            <a:r>
              <a:rPr lang="ru-RU" sz="3200" dirty="0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Валерьевна</a:t>
            </a:r>
            <a:r>
              <a:rPr lang="ru-RU" sz="3200" dirty="0">
                <a:solidFill>
                  <a:srgbClr val="96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педагог-психолог МАОУ гимназии № 56 </a:t>
            </a:r>
            <a:endParaRPr lang="ru-RU" sz="3200" dirty="0" smtClean="0">
              <a:solidFill>
                <a:srgbClr val="96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3200" dirty="0" smtClean="0">
                <a:solidFill>
                  <a:srgbClr val="96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Лежнева </a:t>
            </a:r>
            <a:r>
              <a:rPr lang="ru-RU" sz="3200" dirty="0">
                <a:solidFill>
                  <a:srgbClr val="96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Елена Михайловна, педагог-психолог МАОУ Мариинская СОШ № </a:t>
            </a:r>
            <a:r>
              <a:rPr lang="ru-RU" sz="3200" dirty="0" smtClean="0">
                <a:solidFill>
                  <a:srgbClr val="96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endParaRPr lang="ru-RU" sz="3200" dirty="0">
              <a:solidFill>
                <a:srgbClr val="96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3200" dirty="0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Степанова </a:t>
            </a:r>
            <a:r>
              <a:rPr lang="ru-RU" sz="3200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Наталья </a:t>
            </a:r>
            <a:r>
              <a:rPr lang="ru-RU" sz="3200" dirty="0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Станиславовна</a:t>
            </a:r>
            <a:r>
              <a:rPr lang="ru-RU" sz="3200" dirty="0">
                <a:solidFill>
                  <a:srgbClr val="96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педагог-психолог МАОУ СОШ № 2 </a:t>
            </a:r>
            <a:endParaRPr lang="ru-RU" sz="3200" dirty="0">
              <a:solidFill>
                <a:srgbClr val="96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3200" dirty="0" err="1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Сухушина</a:t>
            </a:r>
            <a:r>
              <a:rPr lang="ru-RU" sz="3200" dirty="0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Анна Александровна</a:t>
            </a:r>
            <a:r>
              <a:rPr lang="ru-RU" sz="3200" dirty="0">
                <a:solidFill>
                  <a:srgbClr val="96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педагог-психолог МАОУ СОШ</a:t>
            </a:r>
            <a:r>
              <a:rPr lang="ru-RU" sz="3200" dirty="0" smtClean="0">
                <a:solidFill>
                  <a:srgbClr val="96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№25 </a:t>
            </a:r>
            <a:endParaRPr lang="ru-RU" sz="3200" dirty="0" smtClean="0">
              <a:solidFill>
                <a:srgbClr val="96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3200" dirty="0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Толкачева Мария Сергеевна</a:t>
            </a:r>
            <a:r>
              <a:rPr lang="ru-RU" sz="3200" dirty="0">
                <a:solidFill>
                  <a:srgbClr val="96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педагог-психолог МАОУ СОШ</a:t>
            </a:r>
            <a:r>
              <a:rPr lang="ru-RU" sz="3200" dirty="0" smtClean="0">
                <a:solidFill>
                  <a:srgbClr val="96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№46 </a:t>
            </a:r>
            <a:endParaRPr lang="ru-RU" sz="3200" dirty="0" smtClean="0">
              <a:solidFill>
                <a:srgbClr val="96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3200" dirty="0" err="1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Цвенгер</a:t>
            </a:r>
            <a:r>
              <a:rPr lang="ru-RU" sz="3200" dirty="0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Наталья Валерьевна</a:t>
            </a:r>
            <a:r>
              <a:rPr lang="ru-RU" sz="3200" dirty="0">
                <a:solidFill>
                  <a:srgbClr val="96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педагог-психолог МАОУ СОШ№</a:t>
            </a:r>
            <a:r>
              <a:rPr lang="ru-RU" sz="3200" dirty="0" smtClean="0">
                <a:solidFill>
                  <a:srgbClr val="96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32 </a:t>
            </a:r>
            <a:endParaRPr lang="ru-RU" sz="3200" dirty="0" smtClean="0">
              <a:solidFill>
                <a:srgbClr val="96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3200" dirty="0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Шарыпова Елена Владимировна</a:t>
            </a:r>
            <a:r>
              <a:rPr lang="ru-RU" sz="3200" dirty="0">
                <a:solidFill>
                  <a:srgbClr val="96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педагог-психолог МАОУ Мариинская СОШ № </a:t>
            </a:r>
            <a:r>
              <a:rPr lang="ru-RU" sz="3200" dirty="0" smtClean="0">
                <a:solidFill>
                  <a:srgbClr val="96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endParaRPr lang="ru-RU" sz="3200" dirty="0" smtClean="0">
              <a:solidFill>
                <a:srgbClr val="96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3200" dirty="0" err="1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Шатунова</a:t>
            </a:r>
            <a:r>
              <a:rPr lang="ru-RU" sz="3200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Ирина </a:t>
            </a:r>
            <a:r>
              <a:rPr lang="ru-RU" sz="3200" dirty="0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Алексеевна</a:t>
            </a:r>
            <a:r>
              <a:rPr lang="ru-RU" sz="3200" dirty="0">
                <a:solidFill>
                  <a:srgbClr val="96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педагог-психолог МАОУ лицей № 1 </a:t>
            </a:r>
            <a:endParaRPr lang="ru-RU" sz="3200" dirty="0" smtClean="0">
              <a:solidFill>
                <a:srgbClr val="96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3200" dirty="0" err="1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Швадленко</a:t>
            </a:r>
            <a:r>
              <a:rPr lang="ru-RU" sz="3200" dirty="0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Мария Константиновна</a:t>
            </a:r>
            <a:r>
              <a:rPr lang="ru-RU" sz="3200" dirty="0">
                <a:solidFill>
                  <a:srgbClr val="96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педагог-психолог МАОУ СОШ№32</a:t>
            </a:r>
            <a:endParaRPr lang="ru-RU" sz="3200" dirty="0" smtClean="0">
              <a:solidFill>
                <a:srgbClr val="96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3200" dirty="0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Южанина Наталья Михайловна, п</a:t>
            </a:r>
            <a:r>
              <a:rPr lang="ru-RU" sz="3200" dirty="0" smtClean="0">
                <a:solidFill>
                  <a:srgbClr val="96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едагог-психолог </a:t>
            </a:r>
            <a:r>
              <a:rPr lang="ru-RU" sz="3200" dirty="0">
                <a:solidFill>
                  <a:srgbClr val="96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МАОУ СОШ № 28</a:t>
            </a:r>
            <a:endParaRPr lang="ru-RU" sz="3200" dirty="0">
              <a:solidFill>
                <a:srgbClr val="96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8873" y="84085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73446" y="115835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13184" y="164711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891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3899814" y="2598898"/>
            <a:ext cx="540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КООРДИНАТОРЫ ПО ОВЗ</a:t>
            </a:r>
            <a:endParaRPr lang="ru-RU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588" y="-99099"/>
            <a:ext cx="20105689" cy="11408449"/>
            <a:chOff x="-1588" y="-99099"/>
            <a:chExt cx="20105689" cy="11408449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89" t="141" r="39475" b="15073"/>
            <a:stretch/>
          </p:blipFill>
          <p:spPr>
            <a:xfrm>
              <a:off x="0" y="-99099"/>
              <a:ext cx="20104101" cy="11395749"/>
            </a:xfrm>
            <a:prstGeom prst="rect">
              <a:avLst/>
            </a:prstGeom>
            <a:ln w="28575">
              <a:noFill/>
            </a:ln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295" b="43952"/>
            <a:stretch/>
          </p:blipFill>
          <p:spPr>
            <a:xfrm>
              <a:off x="-1588" y="10981631"/>
              <a:ext cx="20104100" cy="138896"/>
            </a:xfrm>
            <a:prstGeom prst="rect">
              <a:avLst/>
            </a:prstGeom>
          </p:spPr>
        </p:pic>
        <p:sp>
          <p:nvSpPr>
            <p:cNvPr id="53" name="Прямоугольник 52"/>
            <p:cNvSpPr/>
            <p:nvPr/>
          </p:nvSpPr>
          <p:spPr>
            <a:xfrm>
              <a:off x="-1588" y="11186086"/>
              <a:ext cx="20104100" cy="123264"/>
            </a:xfrm>
            <a:prstGeom prst="rect">
              <a:avLst/>
            </a:prstGeom>
            <a:solidFill>
              <a:srgbClr val="6B1420"/>
            </a:solidFill>
            <a:ln>
              <a:solidFill>
                <a:srgbClr val="D8D8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80" t="25182" r="14433" b="22166"/>
            <a:stretch/>
          </p:blipFill>
          <p:spPr>
            <a:xfrm>
              <a:off x="603250" y="320675"/>
              <a:ext cx="2520244" cy="1447800"/>
            </a:xfrm>
            <a:prstGeom prst="rect">
              <a:avLst/>
            </a:prstGeom>
          </p:spPr>
        </p:pic>
      </p:grpSp>
      <p:sp>
        <p:nvSpPr>
          <p:cNvPr id="9" name="Прямоугольник 8"/>
          <p:cNvSpPr/>
          <p:nvPr/>
        </p:nvSpPr>
        <p:spPr>
          <a:xfrm>
            <a:off x="8526461" y="2950130"/>
            <a:ext cx="3048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0" u="none" strike="noStrike" dirty="0" smtClean="0">
                <a:solidFill>
                  <a:srgbClr val="960000"/>
                </a:solidFill>
                <a:effectLst/>
                <a:latin typeface="Century Gothic" panose="020B0502020202020204" pitchFamily="34" charset="0"/>
              </a:rPr>
              <a:t>Контакты</a:t>
            </a:r>
            <a:endParaRPr lang="ru-RU" sz="4400" dirty="0">
              <a:solidFill>
                <a:srgbClr val="96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46277" y="6188075"/>
            <a:ext cx="11408369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960000"/>
                </a:solidFill>
                <a:latin typeface="Century Gothic" panose="020B0502020202020204" pitchFamily="34" charset="0"/>
              </a:rPr>
              <a:t>Шмыга</a:t>
            </a:r>
            <a:r>
              <a:rPr lang="ru-RU" sz="4000" b="1" dirty="0" smtClean="0">
                <a:solidFill>
                  <a:srgbClr val="960000"/>
                </a:solidFill>
                <a:latin typeface="Century Gothic" panose="020B0502020202020204" pitchFamily="34" charset="0"/>
              </a:rPr>
              <a:t> Елена Николаевна,</a:t>
            </a:r>
          </a:p>
          <a:p>
            <a:pPr algn="ctr"/>
            <a:r>
              <a:rPr lang="ru-RU" sz="3600" dirty="0" smtClean="0">
                <a:solidFill>
                  <a:srgbClr val="960000"/>
                </a:solidFill>
                <a:latin typeface="Century Gothic" panose="020B0502020202020204" pitchFamily="34" charset="0"/>
              </a:rPr>
              <a:t>педагог-психолог</a:t>
            </a:r>
          </a:p>
          <a:p>
            <a:pPr algn="ctr"/>
            <a:r>
              <a:rPr lang="ru-RU" sz="3600" dirty="0" smtClean="0">
                <a:solidFill>
                  <a:srgbClr val="960000"/>
                </a:solidFill>
                <a:latin typeface="Century Gothic" panose="020B0502020202020204" pitchFamily="34" charset="0"/>
              </a:rPr>
              <a:t> МАОУ СОШ №54 </a:t>
            </a:r>
            <a:r>
              <a:rPr lang="ru-RU" sz="3600" dirty="0" err="1" smtClean="0">
                <a:solidFill>
                  <a:srgbClr val="960000"/>
                </a:solidFill>
                <a:latin typeface="Century Gothic" panose="020B0502020202020204" pitchFamily="34" charset="0"/>
              </a:rPr>
              <a:t>г.Томск</a:t>
            </a:r>
            <a:r>
              <a:rPr lang="ru-RU" sz="3600" dirty="0" smtClean="0">
                <a:solidFill>
                  <a:srgbClr val="960000"/>
                </a:solidFill>
                <a:latin typeface="Century Gothic" panose="020B0502020202020204" pitchFamily="34" charset="0"/>
              </a:rPr>
              <a:t>, руководитель ПТГ</a:t>
            </a:r>
          </a:p>
          <a:p>
            <a:pPr algn="ctr"/>
            <a:endParaRPr lang="ru-RU" sz="4000" dirty="0" smtClean="0">
              <a:solidFill>
                <a:srgbClr val="96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4000" dirty="0" smtClean="0">
                <a:solidFill>
                  <a:srgbClr val="960000"/>
                </a:solidFill>
                <a:latin typeface="Century Gothic" panose="020B0502020202020204" pitchFamily="34" charset="0"/>
              </a:rPr>
              <a:t>Сот. 89138147438</a:t>
            </a:r>
          </a:p>
          <a:p>
            <a:pPr algn="ctr"/>
            <a:r>
              <a:rPr lang="en-US" sz="4000" dirty="0" smtClean="0">
                <a:solidFill>
                  <a:srgbClr val="960000"/>
                </a:solidFill>
                <a:latin typeface="Century Gothic" panose="020B0502020202020204" pitchFamily="34" charset="0"/>
              </a:rPr>
              <a:t>Sh_en71@mail.ru</a:t>
            </a:r>
            <a:endParaRPr lang="ru-RU" sz="4000" dirty="0">
              <a:solidFill>
                <a:srgbClr val="96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0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blob:https://web.telegram.org/24df83d2-7aa0-4b2b-85a6-ea4c8c79e9b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1113" y="-17463"/>
            <a:ext cx="20104101" cy="11432613"/>
            <a:chOff x="-11113" y="-17463"/>
            <a:chExt cx="20104101" cy="11432613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89" t="141" r="39475" b="15073"/>
            <a:stretch/>
          </p:blipFill>
          <p:spPr>
            <a:xfrm>
              <a:off x="-11113" y="-17463"/>
              <a:ext cx="20104101" cy="11432613"/>
            </a:xfrm>
            <a:prstGeom prst="rect">
              <a:avLst/>
            </a:prstGeom>
            <a:solidFill>
              <a:srgbClr val="6E0512"/>
            </a:solidFill>
            <a:ln w="28575">
              <a:noFill/>
            </a:ln>
          </p:spPr>
        </p:pic>
        <p:sp>
          <p:nvSpPr>
            <p:cNvPr id="22" name="object 2"/>
            <p:cNvSpPr/>
            <p:nvPr/>
          </p:nvSpPr>
          <p:spPr>
            <a:xfrm>
              <a:off x="28745" y="10836275"/>
              <a:ext cx="20064243" cy="536672"/>
            </a:xfrm>
            <a:prstGeom prst="rect">
              <a:avLst/>
            </a:prstGeom>
            <a:solidFill>
              <a:srgbClr val="6E05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80" t="25182" r="14433" b="22166"/>
            <a:stretch/>
          </p:blipFill>
          <p:spPr>
            <a:xfrm>
              <a:off x="603250" y="320675"/>
              <a:ext cx="2520244" cy="1447800"/>
            </a:xfrm>
            <a:prstGeom prst="rect">
              <a:avLst/>
            </a:prstGeom>
          </p:spPr>
        </p:pic>
      </p:grpSp>
      <p:sp>
        <p:nvSpPr>
          <p:cNvPr id="9" name="Блок-схема: карточка 8"/>
          <p:cNvSpPr/>
          <p:nvPr/>
        </p:nvSpPr>
        <p:spPr>
          <a:xfrm rot="10800000">
            <a:off x="646502" y="2804724"/>
            <a:ext cx="7506275" cy="7574350"/>
          </a:xfrm>
          <a:prstGeom prst="flowChartPunchedCard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16625C"/>
              </a:solidFill>
            </a:endParaRPr>
          </a:p>
        </p:txBody>
      </p:sp>
      <p:sp>
        <p:nvSpPr>
          <p:cNvPr id="10" name="Заголовок 5"/>
          <p:cNvSpPr txBox="1">
            <a:spLocks/>
          </p:cNvSpPr>
          <p:nvPr/>
        </p:nvSpPr>
        <p:spPr>
          <a:xfrm>
            <a:off x="1955745" y="1687848"/>
            <a:ext cx="4887787" cy="80660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kern="0" dirty="0" smtClean="0">
                <a:solidFill>
                  <a:srgbClr val="960000"/>
                </a:solidFill>
              </a:rPr>
              <a:t>Трудовые функции					</a:t>
            </a:r>
            <a:endParaRPr lang="ru-RU" sz="4000" b="1" kern="0" dirty="0">
              <a:solidFill>
                <a:srgbClr val="960000"/>
              </a:solidFill>
            </a:endParaRPr>
          </a:p>
        </p:txBody>
      </p:sp>
      <p:sp>
        <p:nvSpPr>
          <p:cNvPr id="11" name="Объект 6"/>
          <p:cNvSpPr txBox="1">
            <a:spLocks/>
          </p:cNvSpPr>
          <p:nvPr/>
        </p:nvSpPr>
        <p:spPr>
          <a:xfrm>
            <a:off x="3879850" y="29941"/>
            <a:ext cx="15491413" cy="452763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b="1" kern="0" dirty="0" smtClean="0">
                <a:solidFill>
                  <a:srgbClr val="960000"/>
                </a:solidFill>
              </a:rPr>
              <a:t>Профессиональный стандарт </a:t>
            </a:r>
          </a:p>
          <a:p>
            <a:pPr algn="ctr"/>
            <a:r>
              <a:rPr lang="ru-RU" sz="4800" b="1" kern="0" dirty="0" smtClean="0">
                <a:solidFill>
                  <a:srgbClr val="960000"/>
                </a:solidFill>
              </a:rPr>
              <a:t>«Педагог-психолог (психолог в сфере образования)»</a:t>
            </a:r>
            <a:endParaRPr lang="ru-RU" sz="4800" b="1" kern="0" dirty="0">
              <a:solidFill>
                <a:srgbClr val="960000"/>
              </a:solidFill>
            </a:endParaRPr>
          </a:p>
        </p:txBody>
      </p:sp>
      <p:sp>
        <p:nvSpPr>
          <p:cNvPr id="12" name="Объект 7"/>
          <p:cNvSpPr txBox="1">
            <a:spLocks/>
          </p:cNvSpPr>
          <p:nvPr/>
        </p:nvSpPr>
        <p:spPr>
          <a:xfrm>
            <a:off x="9729253" y="2635851"/>
            <a:ext cx="10058400" cy="7471313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ru-RU" sz="2400" b="1" kern="0" dirty="0" smtClean="0">
                <a:solidFill>
                  <a:srgbClr val="6E0512"/>
                </a:solidFill>
              </a:rPr>
              <a:t>Психологическая диагностика </a:t>
            </a:r>
            <a:r>
              <a:rPr lang="ru-RU" sz="2400" kern="0" dirty="0" smtClean="0">
                <a:solidFill>
                  <a:srgbClr val="6E0512"/>
                </a:solidFill>
              </a:rPr>
              <a:t>с использованием современных образовательных технологий, включая информационные образовательные Ресурсы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b="1" kern="0" dirty="0" err="1" smtClean="0">
                <a:solidFill>
                  <a:srgbClr val="6E0512"/>
                </a:solidFill>
              </a:rPr>
              <a:t>Скрининговые</a:t>
            </a:r>
            <a:r>
              <a:rPr lang="ru-RU" sz="2400" b="1" kern="0" dirty="0" smtClean="0">
                <a:solidFill>
                  <a:srgbClr val="6E0512"/>
                </a:solidFill>
              </a:rPr>
              <a:t> обследования </a:t>
            </a:r>
            <a:r>
              <a:rPr lang="ru-RU" sz="2400" kern="0" dirty="0" smtClean="0">
                <a:solidFill>
                  <a:srgbClr val="6E0512"/>
                </a:solidFill>
              </a:rPr>
              <a:t>(мониторинг) с целью анализа динамики психического развития, определение лиц, нуждающихся в психологической помощи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b="1" kern="0" dirty="0" smtClean="0">
                <a:solidFill>
                  <a:srgbClr val="6E0512"/>
                </a:solidFill>
              </a:rPr>
              <a:t>Составление</a:t>
            </a:r>
            <a:r>
              <a:rPr lang="ru-RU" sz="2400" kern="0" dirty="0" smtClean="0">
                <a:solidFill>
                  <a:srgbClr val="6E0512"/>
                </a:solidFill>
              </a:rPr>
              <a:t> психолого-педагогических </a:t>
            </a:r>
            <a:r>
              <a:rPr lang="ru-RU" sz="2400" b="1" kern="0" dirty="0" smtClean="0">
                <a:solidFill>
                  <a:srgbClr val="6E0512"/>
                </a:solidFill>
              </a:rPr>
              <a:t>заключений по результатам диагностического обследования </a:t>
            </a:r>
            <a:r>
              <a:rPr lang="ru-RU" sz="2400" kern="0" dirty="0" smtClean="0">
                <a:solidFill>
                  <a:srgbClr val="6E0512"/>
                </a:solidFill>
              </a:rPr>
              <a:t>с целью ориентации педагогов, преподавателей, администрации образовательных организаций и родителей (законных представителей) в проблемах личностного и социального развития обучающихся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kern="0" dirty="0" smtClean="0">
                <a:solidFill>
                  <a:srgbClr val="6E0512"/>
                </a:solidFill>
              </a:rPr>
              <a:t>Определение </a:t>
            </a:r>
            <a:r>
              <a:rPr lang="ru-RU" sz="2400" b="1" kern="0" dirty="0" smtClean="0">
                <a:solidFill>
                  <a:srgbClr val="6E0512"/>
                </a:solidFill>
              </a:rPr>
              <a:t>степени нарушений в психическом, личностном и социальном развитии </a:t>
            </a:r>
            <a:r>
              <a:rPr lang="ru-RU" sz="2400" kern="0" dirty="0" smtClean="0">
                <a:solidFill>
                  <a:srgbClr val="6E0512"/>
                </a:solidFill>
              </a:rPr>
              <a:t>детей и обучающихся, участие в работе психолого-медико-педагогических комиссий и консилиумов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b="1" kern="0" dirty="0" smtClean="0">
                <a:solidFill>
                  <a:srgbClr val="6E0512"/>
                </a:solidFill>
              </a:rPr>
              <a:t>Изучение интересов, склонностей, способностей </a:t>
            </a:r>
            <a:r>
              <a:rPr lang="ru-RU" sz="2400" kern="0" dirty="0" smtClean="0">
                <a:solidFill>
                  <a:srgbClr val="6E0512"/>
                </a:solidFill>
              </a:rPr>
              <a:t>детей и обучающихся, предпосылок одаренности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kern="0" dirty="0" smtClean="0">
                <a:solidFill>
                  <a:srgbClr val="6E0512"/>
                </a:solidFill>
              </a:rPr>
              <a:t>Осуществление с целью помощи в </a:t>
            </a:r>
            <a:r>
              <a:rPr lang="ru-RU" sz="2400" b="1" kern="0" dirty="0" smtClean="0">
                <a:solidFill>
                  <a:srgbClr val="6E0512"/>
                </a:solidFill>
              </a:rPr>
              <a:t>профориентации</a:t>
            </a:r>
            <a:r>
              <a:rPr lang="ru-RU" sz="2400" kern="0" dirty="0" smtClean="0">
                <a:solidFill>
                  <a:srgbClr val="6E0512"/>
                </a:solidFill>
              </a:rPr>
              <a:t> комплекса диагностических мероприятий по </a:t>
            </a:r>
            <a:r>
              <a:rPr lang="ru-RU" sz="2400" b="1" kern="0" dirty="0" smtClean="0">
                <a:solidFill>
                  <a:srgbClr val="6E0512"/>
                </a:solidFill>
              </a:rPr>
              <a:t>изучению способностей, склонностей, направленности и мотивации, личностных, характерологических и прочих особенностей </a:t>
            </a:r>
            <a:r>
              <a:rPr lang="ru-RU" sz="2400" kern="0" dirty="0" smtClean="0">
                <a:solidFill>
                  <a:srgbClr val="6E0512"/>
                </a:solidFill>
              </a:rPr>
              <a:t>в соответствии с федеральными государственными образовательными стандартами общего образования соответствующего уровня</a:t>
            </a:r>
            <a:endParaRPr lang="ru-RU" sz="2400" kern="0" dirty="0">
              <a:solidFill>
                <a:srgbClr val="6E0512"/>
              </a:solidFill>
            </a:endParaRPr>
          </a:p>
        </p:txBody>
      </p:sp>
      <p:sp>
        <p:nvSpPr>
          <p:cNvPr id="13" name="Объект 7"/>
          <p:cNvSpPr txBox="1">
            <a:spLocks/>
          </p:cNvSpPr>
          <p:nvPr/>
        </p:nvSpPr>
        <p:spPr>
          <a:xfrm>
            <a:off x="1086504" y="2285998"/>
            <a:ext cx="4447786" cy="3581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4" name="Объект 7"/>
          <p:cNvSpPr txBox="1">
            <a:spLocks/>
          </p:cNvSpPr>
          <p:nvPr/>
        </p:nvSpPr>
        <p:spPr>
          <a:xfrm>
            <a:off x="1008739" y="3172489"/>
            <a:ext cx="6781800" cy="4775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rgbClr val="6E0512"/>
                </a:solidFill>
              </a:rPr>
              <a:t>А/05.7</a:t>
            </a:r>
          </a:p>
          <a:p>
            <a:pPr marL="0" indent="0">
              <a:buFont typeface="Franklin Gothic Book" panose="020B0503020102020204" pitchFamily="34" charset="0"/>
              <a:buNone/>
            </a:pPr>
            <a:r>
              <a:rPr lang="ru-RU" sz="3200" b="1" dirty="0" smtClean="0">
                <a:solidFill>
                  <a:srgbClr val="6E0512"/>
                </a:solidFill>
              </a:rPr>
              <a:t>Психологическая диагностика детей и обучающихся</a:t>
            </a:r>
          </a:p>
          <a:p>
            <a:r>
              <a:rPr lang="ru-RU" sz="3200" b="1" dirty="0" smtClean="0">
                <a:solidFill>
                  <a:srgbClr val="6E0512"/>
                </a:solidFill>
              </a:rPr>
              <a:t>В/05.7 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6E0512"/>
                </a:solidFill>
              </a:rPr>
              <a:t>Психологическая </a:t>
            </a:r>
            <a:r>
              <a:rPr lang="ru-RU" sz="3200" b="1" dirty="0">
                <a:solidFill>
                  <a:srgbClr val="6E0512"/>
                </a:solidFill>
              </a:rPr>
              <a:t>диагностика особенностей лиц с ограниченными возможностями здоровья, обучающихся, испытывающих трудности в освоении основных общеобразовательных программ, развитии и социальной адаптации, в том числе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2642850" y="1758082"/>
            <a:ext cx="45736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kern="0" dirty="0">
                <a:solidFill>
                  <a:srgbClr val="960000"/>
                </a:solidFill>
                <a:latin typeface="+mj-lt"/>
                <a:ea typeface="+mj-ea"/>
                <a:cs typeface="+mj-cs"/>
              </a:rPr>
              <a:t>Трудовые действия</a:t>
            </a:r>
          </a:p>
        </p:txBody>
      </p:sp>
    </p:spTree>
    <p:extLst>
      <p:ext uri="{BB962C8B-B14F-4D97-AF65-F5344CB8AC3E}">
        <p14:creationId xmlns:p14="http://schemas.microsoft.com/office/powerpoint/2010/main" val="382961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9378"/>
            <a:ext cx="20104100" cy="1140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21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3899814" y="2598898"/>
            <a:ext cx="540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КООРДИНАТОРЫ ПО ОВЗ</a:t>
            </a:r>
            <a:endParaRPr lang="ru-RU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588" y="-99099"/>
            <a:ext cx="20105689" cy="11408449"/>
            <a:chOff x="-1588" y="-99099"/>
            <a:chExt cx="20105689" cy="11408449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89" t="141" r="39475" b="15073"/>
            <a:stretch/>
          </p:blipFill>
          <p:spPr>
            <a:xfrm>
              <a:off x="0" y="-99099"/>
              <a:ext cx="20104101" cy="11395749"/>
            </a:xfrm>
            <a:prstGeom prst="rect">
              <a:avLst/>
            </a:prstGeom>
            <a:ln w="28575">
              <a:noFill/>
            </a:ln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295" b="43952"/>
            <a:stretch/>
          </p:blipFill>
          <p:spPr>
            <a:xfrm>
              <a:off x="-1588" y="10981631"/>
              <a:ext cx="20104100" cy="138896"/>
            </a:xfrm>
            <a:prstGeom prst="rect">
              <a:avLst/>
            </a:prstGeom>
          </p:spPr>
        </p:pic>
        <p:sp>
          <p:nvSpPr>
            <p:cNvPr id="53" name="Прямоугольник 52"/>
            <p:cNvSpPr/>
            <p:nvPr/>
          </p:nvSpPr>
          <p:spPr>
            <a:xfrm>
              <a:off x="-1588" y="11186086"/>
              <a:ext cx="20104100" cy="123264"/>
            </a:xfrm>
            <a:prstGeom prst="rect">
              <a:avLst/>
            </a:prstGeom>
            <a:solidFill>
              <a:srgbClr val="6B1420"/>
            </a:solidFill>
            <a:ln>
              <a:solidFill>
                <a:srgbClr val="D8D8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80" t="25182" r="14433" b="22166"/>
            <a:stretch/>
          </p:blipFill>
          <p:spPr>
            <a:xfrm>
              <a:off x="603250" y="320675"/>
              <a:ext cx="2520244" cy="1447800"/>
            </a:xfrm>
            <a:prstGeom prst="rect">
              <a:avLst/>
            </a:prstGeom>
          </p:spPr>
        </p:pic>
      </p:grpSp>
      <p:sp>
        <p:nvSpPr>
          <p:cNvPr id="9" name="Заголовок 1"/>
          <p:cNvSpPr txBox="1">
            <a:spLocks/>
          </p:cNvSpPr>
          <p:nvPr/>
        </p:nvSpPr>
        <p:spPr>
          <a:xfrm>
            <a:off x="4108450" y="118910"/>
            <a:ext cx="14235155" cy="14859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kern="0" dirty="0" smtClean="0">
                <a:solidFill>
                  <a:srgbClr val="6E0512"/>
                </a:solidFill>
              </a:rPr>
              <a:t>Распоряжение </a:t>
            </a:r>
            <a:r>
              <a:rPr lang="ru-RU" sz="3200" kern="0" dirty="0" err="1" smtClean="0">
                <a:solidFill>
                  <a:srgbClr val="6E0512"/>
                </a:solidFill>
              </a:rPr>
              <a:t>Минпросвещения</a:t>
            </a:r>
            <a:r>
              <a:rPr lang="ru-RU" sz="3200" kern="0" dirty="0" smtClean="0">
                <a:solidFill>
                  <a:srgbClr val="6E0512"/>
                </a:solidFill>
              </a:rPr>
              <a:t> России от 28.12.2020 N Р-193 </a:t>
            </a:r>
            <a:br>
              <a:rPr lang="ru-RU" sz="3200" kern="0" dirty="0" smtClean="0">
                <a:solidFill>
                  <a:srgbClr val="6E0512"/>
                </a:solidFill>
              </a:rPr>
            </a:br>
            <a:r>
              <a:rPr lang="ru-RU" sz="3200" kern="0" dirty="0" smtClean="0">
                <a:solidFill>
                  <a:srgbClr val="6E0512"/>
                </a:solidFill>
              </a:rPr>
              <a:t>"Об утверждении методических рекомендаций по системе функционирования психологических служб в общеобразовательных организациях" (вместе с </a:t>
            </a:r>
            <a:r>
              <a:rPr lang="ru-RU" sz="3200" b="1" kern="0" dirty="0" smtClean="0">
                <a:solidFill>
                  <a:srgbClr val="6E0512"/>
                </a:solidFill>
              </a:rPr>
              <a:t>"Системой функционирования психологических служб в общеобразовательных организациях. Методические рекомендации"</a:t>
            </a:r>
            <a:r>
              <a:rPr lang="ru-RU" sz="3200" kern="0" dirty="0" smtClean="0">
                <a:solidFill>
                  <a:srgbClr val="6E0512"/>
                </a:solidFill>
              </a:rPr>
              <a:t>)</a:t>
            </a:r>
            <a:endParaRPr lang="ru-RU" sz="3200" kern="0" dirty="0">
              <a:solidFill>
                <a:srgbClr val="6E0512"/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008597" y="3212753"/>
            <a:ext cx="18083729" cy="7973333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2600" b="1" kern="0" dirty="0" smtClean="0">
                <a:solidFill>
                  <a:srgbClr val="960000"/>
                </a:solidFill>
              </a:rPr>
              <a:t>Раздел 1. Оказание адресной психолого-педагогической помощи целевым группам детей в деятельности психологической службы образовательных организаций общего образования</a:t>
            </a:r>
          </a:p>
          <a:p>
            <a:r>
              <a:rPr lang="ru-RU" sz="2600" b="1" kern="0" dirty="0" smtClean="0">
                <a:solidFill>
                  <a:srgbClr val="960000"/>
                </a:solidFill>
              </a:rPr>
              <a:t>Раздел 2. Региональные модели психологических служб в системе образования</a:t>
            </a:r>
          </a:p>
          <a:p>
            <a:r>
              <a:rPr lang="ru-RU" sz="2600" b="1" kern="0" dirty="0" smtClean="0">
                <a:solidFill>
                  <a:srgbClr val="960000"/>
                </a:solidFill>
              </a:rPr>
              <a:t>Раздел 3. Организация психологической службы в общеобразовательной организации по проектированию благоприятных условий для обеспечения образовательного процесса</a:t>
            </a:r>
          </a:p>
          <a:p>
            <a:r>
              <a:rPr lang="ru-RU" sz="2600" b="1" kern="0" dirty="0" smtClean="0">
                <a:solidFill>
                  <a:srgbClr val="960000"/>
                </a:solidFill>
              </a:rPr>
              <a:t>Раздел 4. Реестр рекомендуемых программ психологической помощи</a:t>
            </a:r>
          </a:p>
          <a:p>
            <a:r>
              <a:rPr lang="ru-RU" sz="2600" b="1" kern="0" dirty="0" smtClean="0">
                <a:solidFill>
                  <a:srgbClr val="960000"/>
                </a:solidFill>
              </a:rPr>
              <a:t>Раздел 5. Реестр рекомендуемых психодиагностических методик для применения в общеобразовательных организациях</a:t>
            </a:r>
          </a:p>
          <a:p>
            <a:r>
              <a:rPr lang="ru-RU" sz="2600" b="1" kern="0" dirty="0" smtClean="0">
                <a:solidFill>
                  <a:srgbClr val="960000"/>
                </a:solidFill>
              </a:rPr>
              <a:t>Заключение</a:t>
            </a:r>
          </a:p>
          <a:p>
            <a:r>
              <a:rPr lang="ru-RU" sz="2600" b="1" kern="0" dirty="0" smtClean="0">
                <a:solidFill>
                  <a:srgbClr val="960000"/>
                </a:solidFill>
              </a:rPr>
              <a:t>Приложение 1. Характеристика моделей психологических служб субъектов апробации проекта методических рекомендаций</a:t>
            </a:r>
          </a:p>
          <a:p>
            <a:r>
              <a:rPr lang="ru-RU" sz="2600" b="1" kern="0" dirty="0" smtClean="0">
                <a:solidFill>
                  <a:srgbClr val="960000"/>
                </a:solidFill>
              </a:rPr>
              <a:t>Приложение 2. Открытый реестр рекомендуемых программ психологической помощи, вызывающих доверие профессионального сообщества</a:t>
            </a:r>
          </a:p>
          <a:p>
            <a:r>
              <a:rPr lang="ru-RU" sz="2600" b="1" kern="0" dirty="0" smtClean="0">
                <a:solidFill>
                  <a:srgbClr val="960000"/>
                </a:solidFill>
              </a:rPr>
              <a:t>Приложение 3. Открытый реестр психодиагностических методик, вызывающих доверие профессионального сообщества</a:t>
            </a:r>
          </a:p>
          <a:p>
            <a:r>
              <a:rPr lang="ru-RU" sz="2600" b="1" kern="0" dirty="0" smtClean="0">
                <a:solidFill>
                  <a:srgbClr val="960000"/>
                </a:solidFill>
              </a:rPr>
              <a:t>Приложение 4. Нормативно-правовое и методическое обеспечение деятельности педагога-психолога школ</a:t>
            </a:r>
          </a:p>
          <a:p>
            <a:r>
              <a:rPr lang="ru-RU" sz="2600" b="1" kern="0" dirty="0" smtClean="0">
                <a:solidFill>
                  <a:srgbClr val="960000"/>
                </a:solidFill>
              </a:rPr>
              <a:t>Приложение 5. Глоссарий (список терминов)</a:t>
            </a:r>
          </a:p>
          <a:p>
            <a:r>
              <a:rPr lang="ru-RU" sz="2600" b="1" kern="0" dirty="0" smtClean="0">
                <a:solidFill>
                  <a:srgbClr val="960000"/>
                </a:solidFill>
              </a:rPr>
              <a:t>Приложение 6. Рекомендуемые технологии и научно-методическое обеспечение при оказании адресной психологической помощи детям целевых групп</a:t>
            </a:r>
          </a:p>
          <a:p>
            <a:r>
              <a:rPr lang="ru-RU" sz="2600" b="1" kern="0" dirty="0" smtClean="0">
                <a:solidFill>
                  <a:srgbClr val="960000"/>
                </a:solidFill>
              </a:rPr>
              <a:t>Приложение 7. Специфика деятельности педагога-психолога в дистанционном режиме</a:t>
            </a:r>
            <a:endParaRPr lang="ru-RU" sz="2600" b="1" kern="0" dirty="0">
              <a:solidFill>
                <a:srgbClr val="9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66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0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3899814" y="2598898"/>
            <a:ext cx="540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КООРДИНАТОРЫ ПО ОВЗ</a:t>
            </a:r>
            <a:endParaRPr lang="ru-RU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588" y="-99099"/>
            <a:ext cx="20105689" cy="11408449"/>
            <a:chOff x="-1588" y="-99099"/>
            <a:chExt cx="20105689" cy="11408449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89" t="141" r="39475" b="15073"/>
            <a:stretch/>
          </p:blipFill>
          <p:spPr>
            <a:xfrm>
              <a:off x="0" y="-99099"/>
              <a:ext cx="20104101" cy="11395749"/>
            </a:xfrm>
            <a:prstGeom prst="rect">
              <a:avLst/>
            </a:prstGeom>
            <a:ln w="28575">
              <a:noFill/>
            </a:ln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295" b="43952"/>
            <a:stretch/>
          </p:blipFill>
          <p:spPr>
            <a:xfrm>
              <a:off x="-1588" y="10981631"/>
              <a:ext cx="20104100" cy="138896"/>
            </a:xfrm>
            <a:prstGeom prst="rect">
              <a:avLst/>
            </a:prstGeom>
          </p:spPr>
        </p:pic>
        <p:sp>
          <p:nvSpPr>
            <p:cNvPr id="53" name="Прямоугольник 52"/>
            <p:cNvSpPr/>
            <p:nvPr/>
          </p:nvSpPr>
          <p:spPr>
            <a:xfrm>
              <a:off x="-1588" y="11186086"/>
              <a:ext cx="20104100" cy="123264"/>
            </a:xfrm>
            <a:prstGeom prst="rect">
              <a:avLst/>
            </a:prstGeom>
            <a:solidFill>
              <a:srgbClr val="6B1420"/>
            </a:solidFill>
            <a:ln>
              <a:solidFill>
                <a:srgbClr val="D8D8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80" t="25182" r="14433" b="22166"/>
            <a:stretch/>
          </p:blipFill>
          <p:spPr>
            <a:xfrm>
              <a:off x="603250" y="320675"/>
              <a:ext cx="2520244" cy="1447800"/>
            </a:xfrm>
            <a:prstGeom prst="rect">
              <a:avLst/>
            </a:prstGeom>
          </p:spPr>
        </p:pic>
      </p:grpSp>
      <p:sp>
        <p:nvSpPr>
          <p:cNvPr id="11" name="Прямоугольник 10"/>
          <p:cNvSpPr/>
          <p:nvPr/>
        </p:nvSpPr>
        <p:spPr>
          <a:xfrm>
            <a:off x="3422650" y="808693"/>
            <a:ext cx="14793907" cy="1919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958" b="1" dirty="0">
                <a:solidFill>
                  <a:srgbClr val="6E0512"/>
                </a:solidFill>
                <a:latin typeface="Century Gothic" panose="020B0502020202020204" pitchFamily="34" charset="0"/>
              </a:rPr>
              <a:t>РАЗДЕЛ 5. РЕЕСТР РЕКОМЕНДУЕМЫХ  ПСИХОДИАГНОСТИЧЕСКИХ МЕТОДИК ДЛЯ ПРИМЕНЕНИЯ В ОБЩЕОБРАЗОВАТЕЛЬНЫХ ОРГАНИЗАЦИЯХ </a:t>
            </a:r>
            <a:endParaRPr lang="ru-RU" sz="3958" dirty="0">
              <a:solidFill>
                <a:srgbClr val="6E051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" t="28437" r="82596" b="31133"/>
          <a:stretch/>
        </p:blipFill>
        <p:spPr>
          <a:xfrm>
            <a:off x="8374062" y="6188959"/>
            <a:ext cx="3352800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988102" y="3465901"/>
            <a:ext cx="18314412" cy="2528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958" b="1" dirty="0" smtClean="0">
                <a:solidFill>
                  <a:srgbClr val="960000"/>
                </a:solidFill>
                <a:latin typeface="Century Gothic" panose="020B0502020202020204" pitchFamily="34" charset="0"/>
              </a:rPr>
              <a:t>Открытый Реестр психодиагностических методик, </a:t>
            </a:r>
          </a:p>
          <a:p>
            <a:pPr algn="ctr"/>
            <a:r>
              <a:rPr lang="ru-RU" sz="3958" b="1" i="1" u="sng" dirty="0" smtClean="0">
                <a:solidFill>
                  <a:srgbClr val="960000"/>
                </a:solidFill>
                <a:latin typeface="Century Gothic" panose="020B0502020202020204" pitchFamily="34" charset="0"/>
              </a:rPr>
              <a:t>вызывающих доверие</a:t>
            </a:r>
            <a:r>
              <a:rPr lang="ru-RU" sz="3958" b="1" dirty="0" smtClean="0">
                <a:solidFill>
                  <a:srgbClr val="960000"/>
                </a:solidFill>
                <a:latin typeface="Century Gothic" panose="020B0502020202020204" pitchFamily="34" charset="0"/>
              </a:rPr>
              <a:t> профессионального сообщества с описанием </a:t>
            </a:r>
            <a:r>
              <a:rPr lang="ru-RU" sz="3958" b="1" i="1" u="sng" dirty="0">
                <a:solidFill>
                  <a:srgbClr val="960000"/>
                </a:solidFill>
                <a:latin typeface="Century Gothic" panose="020B0502020202020204" pitchFamily="34" charset="0"/>
              </a:rPr>
              <a:t>минимально необходимых </a:t>
            </a:r>
            <a:r>
              <a:rPr lang="ru-RU" sz="3958" b="1" dirty="0" smtClean="0">
                <a:solidFill>
                  <a:srgbClr val="960000"/>
                </a:solidFill>
                <a:latin typeface="Century Gothic" panose="020B0502020202020204" pitchFamily="34" charset="0"/>
              </a:rPr>
              <a:t>условий и требований их использования (заимствования) и реализации в школе</a:t>
            </a:r>
            <a:endParaRPr lang="ru-RU" sz="3958" dirty="0">
              <a:solidFill>
                <a:srgbClr val="96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40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3899814" y="2598898"/>
            <a:ext cx="540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КООРДИНАТОРЫ ПО ОВЗ</a:t>
            </a:r>
            <a:endParaRPr lang="ru-RU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0" y="-64106"/>
            <a:ext cx="20104100" cy="11373455"/>
            <a:chOff x="0" y="-64106"/>
            <a:chExt cx="20104100" cy="11373455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-64106"/>
              <a:ext cx="20104100" cy="11373455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80" t="25182" r="14433" b="22166"/>
            <a:stretch/>
          </p:blipFill>
          <p:spPr>
            <a:xfrm>
              <a:off x="17138650" y="244475"/>
              <a:ext cx="2520244" cy="1447800"/>
            </a:xfrm>
            <a:prstGeom prst="rect">
              <a:avLst/>
            </a:prstGeom>
          </p:spPr>
        </p:pic>
      </p:grpSp>
      <p:sp>
        <p:nvSpPr>
          <p:cNvPr id="10" name="Прямоугольник 9"/>
          <p:cNvSpPr/>
          <p:nvPr/>
        </p:nvSpPr>
        <p:spPr>
          <a:xfrm>
            <a:off x="4908550" y="372580"/>
            <a:ext cx="10287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6E05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психодиагностической </a:t>
            </a:r>
            <a:r>
              <a:rPr lang="ru-RU" sz="5400" b="1" dirty="0" smtClean="0">
                <a:solidFill>
                  <a:srgbClr val="6E05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endParaRPr lang="ru-RU" sz="5400" b="1" dirty="0">
              <a:solidFill>
                <a:srgbClr val="6E05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17650" y="2609310"/>
            <a:ext cx="14630400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4800" b="1" dirty="0">
                <a:solidFill>
                  <a:srgbClr val="9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основных психических функций (6) </a:t>
            </a:r>
            <a:endParaRPr lang="ru-RU" sz="4800" b="1" dirty="0" smtClean="0">
              <a:solidFill>
                <a:srgbClr val="96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4800" b="1" dirty="0" err="1" smtClean="0">
                <a:solidFill>
                  <a:srgbClr val="9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sz="4800" b="1" dirty="0" smtClean="0">
                <a:solidFill>
                  <a:srgbClr val="9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>
                <a:solidFill>
                  <a:srgbClr val="9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компетенции и универсальные учебные действия (13) </a:t>
            </a:r>
            <a:endParaRPr lang="ru-RU" sz="4800" b="1" dirty="0" smtClean="0">
              <a:solidFill>
                <a:srgbClr val="96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4800" b="1" dirty="0" smtClean="0">
                <a:solidFill>
                  <a:srgbClr val="9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</a:t>
            </a:r>
            <a:r>
              <a:rPr lang="ru-RU" sz="4800" b="1" dirty="0">
                <a:solidFill>
                  <a:srgbClr val="9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 морально-ценностная сфера (18) </a:t>
            </a:r>
            <a:endParaRPr lang="ru-RU" sz="4800" b="1" dirty="0" smtClean="0">
              <a:solidFill>
                <a:srgbClr val="96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4800" b="1" dirty="0" smtClean="0">
                <a:solidFill>
                  <a:srgbClr val="9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Эмоционально-личностная </a:t>
            </a:r>
            <a:r>
              <a:rPr lang="ru-RU" sz="4800" b="1" dirty="0">
                <a:solidFill>
                  <a:srgbClr val="9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сфера (7) </a:t>
            </a:r>
            <a:endParaRPr lang="ru-RU" sz="4800" b="1" dirty="0" smtClean="0">
              <a:solidFill>
                <a:srgbClr val="96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4800" b="1" dirty="0" smtClean="0">
                <a:solidFill>
                  <a:srgbClr val="9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</a:t>
            </a:r>
            <a:r>
              <a:rPr lang="ru-RU" sz="4800" b="1" dirty="0">
                <a:solidFill>
                  <a:srgbClr val="9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направленность, мотивация, характерологические особенности (7) </a:t>
            </a:r>
            <a:endParaRPr lang="ru-RU" sz="4800" b="1" dirty="0" smtClean="0">
              <a:solidFill>
                <a:srgbClr val="96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4800" b="1" dirty="0" smtClean="0">
                <a:solidFill>
                  <a:srgbClr val="9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</a:t>
            </a:r>
            <a:r>
              <a:rPr lang="ru-RU" sz="4800" b="1" dirty="0">
                <a:solidFill>
                  <a:srgbClr val="9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 и личностных проблем взрослых участников образовательного процесса (13)</a:t>
            </a:r>
          </a:p>
        </p:txBody>
      </p:sp>
    </p:spTree>
    <p:extLst>
      <p:ext uri="{BB962C8B-B14F-4D97-AF65-F5344CB8AC3E}">
        <p14:creationId xmlns:p14="http://schemas.microsoft.com/office/powerpoint/2010/main" val="406419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632159"/>
              </p:ext>
            </p:extLst>
          </p:nvPr>
        </p:nvGraphicFramePr>
        <p:xfrm>
          <a:off x="0" y="-18288"/>
          <a:ext cx="20104099" cy="11308556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647353">
                  <a:extLst>
                    <a:ext uri="{9D8B030D-6E8A-4147-A177-3AD203B41FA5}">
                      <a16:colId xmlns:a16="http://schemas.microsoft.com/office/drawing/2014/main" val="3474607876"/>
                    </a:ext>
                  </a:extLst>
                </a:gridCol>
                <a:gridCol w="2529095">
                  <a:extLst>
                    <a:ext uri="{9D8B030D-6E8A-4147-A177-3AD203B41FA5}">
                      <a16:colId xmlns:a16="http://schemas.microsoft.com/office/drawing/2014/main" val="966251218"/>
                    </a:ext>
                  </a:extLst>
                </a:gridCol>
                <a:gridCol w="2689929">
                  <a:extLst>
                    <a:ext uri="{9D8B030D-6E8A-4147-A177-3AD203B41FA5}">
                      <a16:colId xmlns:a16="http://schemas.microsoft.com/office/drawing/2014/main" val="1392668209"/>
                    </a:ext>
                  </a:extLst>
                </a:gridCol>
                <a:gridCol w="1974222">
                  <a:extLst>
                    <a:ext uri="{9D8B030D-6E8A-4147-A177-3AD203B41FA5}">
                      <a16:colId xmlns:a16="http://schemas.microsoft.com/office/drawing/2014/main" val="1829180974"/>
                    </a:ext>
                  </a:extLst>
                </a:gridCol>
                <a:gridCol w="3819779">
                  <a:extLst>
                    <a:ext uri="{9D8B030D-6E8A-4147-A177-3AD203B41FA5}">
                      <a16:colId xmlns:a16="http://schemas.microsoft.com/office/drawing/2014/main" val="129566679"/>
                    </a:ext>
                  </a:extLst>
                </a:gridCol>
                <a:gridCol w="3172426">
                  <a:extLst>
                    <a:ext uri="{9D8B030D-6E8A-4147-A177-3AD203B41FA5}">
                      <a16:colId xmlns:a16="http://schemas.microsoft.com/office/drawing/2014/main" val="1491982261"/>
                    </a:ext>
                  </a:extLst>
                </a:gridCol>
                <a:gridCol w="1294703">
                  <a:extLst>
                    <a:ext uri="{9D8B030D-6E8A-4147-A177-3AD203B41FA5}">
                      <a16:colId xmlns:a16="http://schemas.microsoft.com/office/drawing/2014/main" val="453944764"/>
                    </a:ext>
                  </a:extLst>
                </a:gridCol>
                <a:gridCol w="1986286">
                  <a:extLst>
                    <a:ext uri="{9D8B030D-6E8A-4147-A177-3AD203B41FA5}">
                      <a16:colId xmlns:a16="http://schemas.microsoft.com/office/drawing/2014/main" val="3643211552"/>
                    </a:ext>
                  </a:extLst>
                </a:gridCol>
                <a:gridCol w="1990306">
                  <a:extLst>
                    <a:ext uri="{9D8B030D-6E8A-4147-A177-3AD203B41FA5}">
                      <a16:colId xmlns:a16="http://schemas.microsoft.com/office/drawing/2014/main" val="1739602416"/>
                    </a:ext>
                  </a:extLst>
                </a:gridCol>
              </a:tblGrid>
              <a:tr h="3058231">
                <a:tc>
                  <a:txBody>
                    <a:bodyPr/>
                    <a:lstStyle/>
                    <a:p>
                      <a:pPr indent="-34290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3000" dirty="0" smtClean="0">
                          <a:solidFill>
                            <a:srgbClr val="6E0512"/>
                          </a:solidFill>
                          <a:effectLst/>
                        </a:rPr>
                        <a:t>N</a:t>
                      </a:r>
                    </a:p>
                    <a:p>
                      <a:pPr indent="-34290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3000" dirty="0" smtClean="0">
                          <a:solidFill>
                            <a:srgbClr val="6E0512"/>
                          </a:solidFill>
                          <a:effectLst/>
                        </a:rPr>
                        <a:t>п/п</a:t>
                      </a:r>
                      <a:endParaRPr lang="ru-RU" sz="3000" dirty="0">
                        <a:solidFill>
                          <a:srgbClr val="6E051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71" marR="10471" marT="0" marB="0"/>
                </a:tc>
                <a:tc>
                  <a:txBody>
                    <a:bodyPr/>
                    <a:lstStyle/>
                    <a:p>
                      <a:pPr indent="-34290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3000" dirty="0">
                          <a:solidFill>
                            <a:srgbClr val="6E0512"/>
                          </a:solidFill>
                          <a:effectLst/>
                        </a:rPr>
                        <a:t>Автор методики, название методики</a:t>
                      </a:r>
                      <a:endParaRPr lang="ru-RU" sz="3000" dirty="0">
                        <a:solidFill>
                          <a:srgbClr val="6E051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71" marR="10471" marT="0" marB="0"/>
                </a:tc>
                <a:tc>
                  <a:txBody>
                    <a:bodyPr/>
                    <a:lstStyle/>
                    <a:p>
                      <a:pPr indent="-34290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3000" dirty="0">
                          <a:solidFill>
                            <a:srgbClr val="6E0512"/>
                          </a:solidFill>
                          <a:effectLst/>
                        </a:rPr>
                        <a:t>Измеряемый конструкт</a:t>
                      </a:r>
                      <a:endParaRPr lang="ru-RU" sz="3000" dirty="0">
                        <a:solidFill>
                          <a:srgbClr val="6E051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71" marR="10471" marT="0" marB="0"/>
                </a:tc>
                <a:tc>
                  <a:txBody>
                    <a:bodyPr/>
                    <a:lstStyle/>
                    <a:p>
                      <a:pPr indent="-34290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3000" dirty="0">
                          <a:solidFill>
                            <a:srgbClr val="6E0512"/>
                          </a:solidFill>
                          <a:effectLst/>
                        </a:rPr>
                        <a:t>Возрастная группа</a:t>
                      </a:r>
                      <a:endParaRPr lang="ru-RU" sz="3000" dirty="0">
                        <a:solidFill>
                          <a:srgbClr val="6E051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71" marR="10471" marT="0" marB="0"/>
                </a:tc>
                <a:tc>
                  <a:txBody>
                    <a:bodyPr/>
                    <a:lstStyle/>
                    <a:p>
                      <a:pPr indent="-34290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3000" dirty="0">
                          <a:solidFill>
                            <a:srgbClr val="6E0512"/>
                          </a:solidFill>
                          <a:effectLst/>
                        </a:rPr>
                        <a:t>Параметры стандартизации, доказательность</a:t>
                      </a:r>
                      <a:endParaRPr lang="ru-RU" sz="3000" dirty="0">
                        <a:solidFill>
                          <a:srgbClr val="6E051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71" marR="10471" marT="0" marB="0"/>
                </a:tc>
                <a:tc>
                  <a:txBody>
                    <a:bodyPr/>
                    <a:lstStyle/>
                    <a:p>
                      <a:pPr indent="-34290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3000" dirty="0">
                          <a:solidFill>
                            <a:srgbClr val="6E0512"/>
                          </a:solidFill>
                          <a:effectLst/>
                        </a:rPr>
                        <a:t>Источник</a:t>
                      </a:r>
                      <a:endParaRPr lang="ru-RU" sz="3000" dirty="0">
                        <a:solidFill>
                          <a:srgbClr val="6E051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71" marR="10471" marT="0" marB="0"/>
                </a:tc>
                <a:tc>
                  <a:txBody>
                    <a:bodyPr/>
                    <a:lstStyle/>
                    <a:p>
                      <a:pPr indent="-34290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3000" dirty="0">
                          <a:solidFill>
                            <a:srgbClr val="6E0512"/>
                          </a:solidFill>
                          <a:effectLst/>
                        </a:rPr>
                        <a:t>Год, </a:t>
                      </a:r>
                      <a:r>
                        <a:rPr lang="ru-RU" sz="3000" dirty="0" err="1">
                          <a:solidFill>
                            <a:srgbClr val="6E0512"/>
                          </a:solidFill>
                          <a:effectLst/>
                        </a:rPr>
                        <a:t>компью</a:t>
                      </a:r>
                      <a:r>
                        <a:rPr lang="ru-RU" sz="3000" dirty="0">
                          <a:solidFill>
                            <a:srgbClr val="6E0512"/>
                          </a:solidFill>
                          <a:effectLst/>
                        </a:rPr>
                        <a:t> </a:t>
                      </a:r>
                      <a:r>
                        <a:rPr lang="ru-RU" sz="3000" dirty="0" err="1">
                          <a:solidFill>
                            <a:srgbClr val="6E0512"/>
                          </a:solidFill>
                          <a:effectLst/>
                        </a:rPr>
                        <a:t>терная</a:t>
                      </a:r>
                      <a:r>
                        <a:rPr lang="ru-RU" sz="3000" dirty="0">
                          <a:solidFill>
                            <a:srgbClr val="6E0512"/>
                          </a:solidFill>
                          <a:effectLst/>
                        </a:rPr>
                        <a:t> версия</a:t>
                      </a:r>
                      <a:endParaRPr lang="ru-RU" sz="3000" dirty="0">
                        <a:solidFill>
                          <a:srgbClr val="6E051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71" marR="10471" marT="0" marB="0"/>
                </a:tc>
                <a:tc>
                  <a:txBody>
                    <a:bodyPr/>
                    <a:lstStyle/>
                    <a:p>
                      <a:pPr indent="-34290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3000" dirty="0">
                          <a:solidFill>
                            <a:srgbClr val="6E0512"/>
                          </a:solidFill>
                          <a:effectLst/>
                        </a:rPr>
                        <a:t>Статус: основная/</a:t>
                      </a:r>
                    </a:p>
                    <a:p>
                      <a:pPr indent="-34290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3000" dirty="0">
                          <a:solidFill>
                            <a:srgbClr val="6E0512"/>
                          </a:solidFill>
                          <a:effectLst/>
                        </a:rPr>
                        <a:t>рекомендуемая</a:t>
                      </a:r>
                      <a:endParaRPr lang="ru-RU" sz="3000" dirty="0">
                        <a:solidFill>
                          <a:srgbClr val="6E051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71" marR="10471" marT="0" marB="0"/>
                </a:tc>
                <a:tc>
                  <a:txBody>
                    <a:bodyPr/>
                    <a:lstStyle/>
                    <a:p>
                      <a:pPr indent="-34290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3000" dirty="0">
                          <a:solidFill>
                            <a:srgbClr val="6E0512"/>
                          </a:solidFill>
                          <a:effectLst/>
                        </a:rPr>
                        <a:t>Целевая группа</a:t>
                      </a:r>
                      <a:endParaRPr lang="ru-RU" sz="3000" dirty="0">
                        <a:solidFill>
                          <a:srgbClr val="6E051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71" marR="10471" marT="0" marB="0"/>
                </a:tc>
                <a:extLst>
                  <a:ext uri="{0D108BD9-81ED-4DB2-BD59-A6C34878D82A}">
                    <a16:rowId xmlns:a16="http://schemas.microsoft.com/office/drawing/2014/main" val="4074566029"/>
                  </a:ext>
                </a:extLst>
              </a:tr>
              <a:tr h="634641">
                <a:tc gridSpan="9"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3300" dirty="0">
                          <a:solidFill>
                            <a:srgbClr val="6E0512"/>
                          </a:solidFill>
                          <a:effectLst/>
                        </a:rPr>
                        <a:t>Развитие основных психических функций</a:t>
                      </a:r>
                      <a:endParaRPr lang="ru-RU" sz="3300" dirty="0">
                        <a:solidFill>
                          <a:srgbClr val="6E051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71" marR="1047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711919"/>
                  </a:ext>
                </a:extLst>
              </a:tr>
              <a:tr h="7615684">
                <a:tc>
                  <a:txBody>
                    <a:bodyPr/>
                    <a:lstStyle/>
                    <a:p>
                      <a:pPr marL="76200" indent="-34290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960000"/>
                          </a:solidFill>
                          <a:effectLst/>
                        </a:rPr>
                        <a:t>1</a:t>
                      </a:r>
                      <a:endParaRPr lang="ru-RU" sz="1800" dirty="0">
                        <a:solidFill>
                          <a:srgbClr val="96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471" marR="10471" marT="0" marB="0"/>
                </a:tc>
                <a:tc>
                  <a:txBody>
                    <a:bodyPr/>
                    <a:lstStyle/>
                    <a:p>
                      <a:pPr marL="50800" indent="-34290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3000" dirty="0">
                          <a:solidFill>
                            <a:srgbClr val="960000"/>
                          </a:solidFill>
                          <a:effectLst/>
                        </a:rPr>
                        <a:t>Тест "Стандартные Прогрессивные матрицы Плюс Дж. </a:t>
                      </a:r>
                      <a:r>
                        <a:rPr lang="ru-RU" sz="3000" dirty="0" err="1">
                          <a:solidFill>
                            <a:srgbClr val="960000"/>
                          </a:solidFill>
                          <a:effectLst/>
                        </a:rPr>
                        <a:t>Равена</a:t>
                      </a:r>
                      <a:r>
                        <a:rPr lang="ru-RU" sz="3000" dirty="0">
                          <a:solidFill>
                            <a:srgbClr val="960000"/>
                          </a:solidFill>
                          <a:effectLst/>
                        </a:rPr>
                        <a:t>" </a:t>
                      </a:r>
                      <a:endParaRPr lang="ru-RU" sz="3000" dirty="0" smtClean="0">
                        <a:solidFill>
                          <a:srgbClr val="960000"/>
                        </a:solidFill>
                        <a:effectLst/>
                      </a:endParaRPr>
                    </a:p>
                    <a:p>
                      <a:pPr marL="50800" indent="-34290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3000" dirty="0" smtClean="0">
                          <a:solidFill>
                            <a:srgbClr val="960000"/>
                          </a:solidFill>
                          <a:effectLst/>
                        </a:rPr>
                        <a:t>(</a:t>
                      </a:r>
                      <a:r>
                        <a:rPr lang="ru-RU" sz="3000" dirty="0">
                          <a:solidFill>
                            <a:srgbClr val="960000"/>
                          </a:solidFill>
                          <a:effectLst/>
                        </a:rPr>
                        <a:t>СПМ Плюс)</a:t>
                      </a:r>
                      <a:endParaRPr lang="ru-RU" sz="3000" dirty="0">
                        <a:solidFill>
                          <a:srgbClr val="96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71" marR="10471" marT="0" marB="0"/>
                </a:tc>
                <a:tc>
                  <a:txBody>
                    <a:bodyPr/>
                    <a:lstStyle/>
                    <a:p>
                      <a:pPr marL="50800" indent="-34290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3000" dirty="0">
                          <a:solidFill>
                            <a:srgbClr val="960000"/>
                          </a:solidFill>
                          <a:effectLst/>
                        </a:rPr>
                        <a:t>Тест для исследования невербального интеллекта</a:t>
                      </a:r>
                      <a:endParaRPr lang="ru-RU" sz="3000" dirty="0">
                        <a:solidFill>
                          <a:srgbClr val="96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71" marR="10471" marT="0" marB="0"/>
                </a:tc>
                <a:tc>
                  <a:txBody>
                    <a:bodyPr/>
                    <a:lstStyle/>
                    <a:p>
                      <a:pPr marL="63500" indent="-34290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3000" dirty="0">
                          <a:solidFill>
                            <a:srgbClr val="960000"/>
                          </a:solidFill>
                          <a:effectLst/>
                        </a:rPr>
                        <a:t>11 – 16 лет</a:t>
                      </a:r>
                      <a:endParaRPr lang="ru-RU" sz="3000" dirty="0">
                        <a:solidFill>
                          <a:srgbClr val="96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71" marR="10471" marT="0" marB="0"/>
                </a:tc>
                <a:tc>
                  <a:txBody>
                    <a:bodyPr/>
                    <a:lstStyle/>
                    <a:p>
                      <a:pPr marL="38100" indent="-34290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3000" dirty="0">
                          <a:solidFill>
                            <a:srgbClr val="960000"/>
                          </a:solidFill>
                          <a:effectLst/>
                        </a:rPr>
                        <a:t>Статистически доказана надежность теста, подтверждена его </a:t>
                      </a:r>
                      <a:r>
                        <a:rPr lang="ru-RU" sz="3000" dirty="0" err="1">
                          <a:solidFill>
                            <a:srgbClr val="960000"/>
                          </a:solidFill>
                          <a:effectLst/>
                        </a:rPr>
                        <a:t>валидность</a:t>
                      </a:r>
                      <a:r>
                        <a:rPr lang="ru-RU" sz="3000" dirty="0">
                          <a:solidFill>
                            <a:srgbClr val="960000"/>
                          </a:solidFill>
                          <a:effectLst/>
                        </a:rPr>
                        <a:t>, определены популяционные нормы и уровни интеллекта. Для использования теста </a:t>
                      </a:r>
                      <a:r>
                        <a:rPr lang="ru-RU" sz="3000" dirty="0" err="1">
                          <a:solidFill>
                            <a:srgbClr val="960000"/>
                          </a:solidFill>
                          <a:effectLst/>
                        </a:rPr>
                        <a:t>Равена</a:t>
                      </a:r>
                      <a:r>
                        <a:rPr lang="ru-RU" sz="3000" dirty="0">
                          <a:solidFill>
                            <a:srgbClr val="960000"/>
                          </a:solidFill>
                          <a:effectLst/>
                        </a:rPr>
                        <a:t> в Москве и крупных городах России с аналогичной </a:t>
                      </a:r>
                      <a:r>
                        <a:rPr lang="ru-RU" sz="3000" dirty="0" err="1">
                          <a:solidFill>
                            <a:srgbClr val="960000"/>
                          </a:solidFill>
                          <a:effectLst/>
                        </a:rPr>
                        <a:t>социодемографическ</a:t>
                      </a:r>
                      <a:r>
                        <a:rPr lang="ru-RU" sz="3000" dirty="0">
                          <a:solidFill>
                            <a:srgbClr val="960000"/>
                          </a:solidFill>
                          <a:effectLst/>
                        </a:rPr>
                        <a:t> ой ситуацией</a:t>
                      </a:r>
                      <a:endParaRPr lang="ru-RU" sz="3000" dirty="0">
                        <a:solidFill>
                          <a:srgbClr val="96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71" marR="10471" marT="0" marB="0"/>
                </a:tc>
                <a:tc>
                  <a:txBody>
                    <a:bodyPr/>
                    <a:lstStyle/>
                    <a:p>
                      <a:pPr marL="38100" indent="-34290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3000" dirty="0" err="1">
                          <a:solidFill>
                            <a:srgbClr val="960000"/>
                          </a:solidFill>
                          <a:effectLst/>
                        </a:rPr>
                        <a:t>Сорокова</a:t>
                      </a:r>
                      <a:r>
                        <a:rPr lang="ru-RU" sz="3000" dirty="0">
                          <a:solidFill>
                            <a:srgbClr val="960000"/>
                          </a:solidFill>
                          <a:effectLst/>
                        </a:rPr>
                        <a:t> М.Г., Юркевич В.С. Стандартизация теста "СПМ Плюс </a:t>
                      </a:r>
                      <a:r>
                        <a:rPr lang="ru-RU" sz="3000" dirty="0" err="1">
                          <a:solidFill>
                            <a:srgbClr val="960000"/>
                          </a:solidFill>
                          <a:effectLst/>
                        </a:rPr>
                        <a:t>Равена</a:t>
                      </a:r>
                      <a:r>
                        <a:rPr lang="ru-RU" sz="3000" dirty="0">
                          <a:solidFill>
                            <a:srgbClr val="960000"/>
                          </a:solidFill>
                          <a:effectLst/>
                        </a:rPr>
                        <a:t>" на московской выборке//Дефектология. 2014. N 6. С. 28 - 37.</a:t>
                      </a:r>
                      <a:endParaRPr lang="ru-RU" sz="3000" dirty="0">
                        <a:solidFill>
                          <a:srgbClr val="96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71" marR="10471" marT="0" marB="0"/>
                </a:tc>
                <a:tc>
                  <a:txBody>
                    <a:bodyPr/>
                    <a:lstStyle/>
                    <a:p>
                      <a:pPr marL="76200" indent="-34290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3000" dirty="0">
                          <a:solidFill>
                            <a:srgbClr val="960000"/>
                          </a:solidFill>
                          <a:effectLst/>
                        </a:rPr>
                        <a:t>2014</a:t>
                      </a:r>
                      <a:endParaRPr lang="ru-RU" sz="3000" dirty="0">
                        <a:solidFill>
                          <a:srgbClr val="96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71" marR="10471" marT="0" marB="0"/>
                </a:tc>
                <a:tc>
                  <a:txBody>
                    <a:bodyPr/>
                    <a:lstStyle/>
                    <a:p>
                      <a:pPr indent="-34290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3000" dirty="0">
                          <a:solidFill>
                            <a:srgbClr val="960000"/>
                          </a:solidFill>
                          <a:effectLst/>
                        </a:rPr>
                        <a:t>Основная</a:t>
                      </a:r>
                      <a:endParaRPr lang="ru-RU" sz="3000" dirty="0">
                        <a:solidFill>
                          <a:srgbClr val="96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71" marR="10471" marT="0" marB="0"/>
                </a:tc>
                <a:tc>
                  <a:txBody>
                    <a:bodyPr/>
                    <a:lstStyle/>
                    <a:p>
                      <a:pPr marL="38100" indent="-34290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3000" dirty="0">
                          <a:solidFill>
                            <a:srgbClr val="960000"/>
                          </a:solidFill>
                          <a:effectLst/>
                        </a:rPr>
                        <a:t>Норма (</a:t>
                      </a:r>
                      <a:r>
                        <a:rPr lang="ru-RU" sz="3000" dirty="0" err="1" smtClean="0">
                          <a:solidFill>
                            <a:srgbClr val="960000"/>
                          </a:solidFill>
                          <a:effectLst/>
                        </a:rPr>
                        <a:t>нормотипичные</a:t>
                      </a:r>
                      <a:r>
                        <a:rPr lang="ru-RU" sz="3000" dirty="0" smtClean="0">
                          <a:solidFill>
                            <a:srgbClr val="960000"/>
                          </a:solidFill>
                          <a:effectLst/>
                        </a:rPr>
                        <a:t> </a:t>
                      </a:r>
                      <a:r>
                        <a:rPr lang="ru-RU" sz="3000" dirty="0">
                          <a:solidFill>
                            <a:srgbClr val="960000"/>
                          </a:solidFill>
                          <a:effectLst/>
                        </a:rPr>
                        <a:t>дети и подростки с </a:t>
                      </a:r>
                      <a:r>
                        <a:rPr lang="ru-RU" sz="3000" dirty="0" smtClean="0">
                          <a:solidFill>
                            <a:srgbClr val="960000"/>
                          </a:solidFill>
                          <a:effectLst/>
                        </a:rPr>
                        <a:t>нормативным </a:t>
                      </a:r>
                      <a:r>
                        <a:rPr lang="ru-RU" sz="3000" dirty="0">
                          <a:solidFill>
                            <a:srgbClr val="960000"/>
                          </a:solidFill>
                          <a:effectLst/>
                        </a:rPr>
                        <a:t>кризисом взросления)</a:t>
                      </a:r>
                      <a:endParaRPr lang="ru-RU" sz="3000" dirty="0">
                        <a:solidFill>
                          <a:srgbClr val="96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71" marR="10471" marT="0" marB="0"/>
                </a:tc>
                <a:extLst>
                  <a:ext uri="{0D108BD9-81ED-4DB2-BD59-A6C34878D82A}">
                    <a16:rowId xmlns:a16="http://schemas.microsoft.com/office/drawing/2014/main" val="67461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97392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3899814" y="2598898"/>
            <a:ext cx="540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КООРДИНАТОРЫ ПО ОВЗ</a:t>
            </a:r>
            <a:endParaRPr lang="ru-RU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588" y="-99099"/>
            <a:ext cx="20105689" cy="11408449"/>
            <a:chOff x="-1588" y="-99099"/>
            <a:chExt cx="20105689" cy="11408449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89" t="141" r="39475" b="15073"/>
            <a:stretch/>
          </p:blipFill>
          <p:spPr>
            <a:xfrm>
              <a:off x="0" y="-99099"/>
              <a:ext cx="20104101" cy="11395749"/>
            </a:xfrm>
            <a:prstGeom prst="rect">
              <a:avLst/>
            </a:prstGeom>
            <a:ln w="28575">
              <a:noFill/>
            </a:ln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295" b="43952"/>
            <a:stretch/>
          </p:blipFill>
          <p:spPr>
            <a:xfrm>
              <a:off x="-1588" y="10981631"/>
              <a:ext cx="20104100" cy="138896"/>
            </a:xfrm>
            <a:prstGeom prst="rect">
              <a:avLst/>
            </a:prstGeom>
          </p:spPr>
        </p:pic>
        <p:sp>
          <p:nvSpPr>
            <p:cNvPr id="53" name="Прямоугольник 52"/>
            <p:cNvSpPr/>
            <p:nvPr/>
          </p:nvSpPr>
          <p:spPr>
            <a:xfrm>
              <a:off x="-1588" y="11186086"/>
              <a:ext cx="20104100" cy="123264"/>
            </a:xfrm>
            <a:prstGeom prst="rect">
              <a:avLst/>
            </a:prstGeom>
            <a:solidFill>
              <a:srgbClr val="6B1420"/>
            </a:solidFill>
            <a:ln>
              <a:solidFill>
                <a:srgbClr val="D8D8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80" t="25182" r="14433" b="22166"/>
            <a:stretch/>
          </p:blipFill>
          <p:spPr>
            <a:xfrm>
              <a:off x="603250" y="320675"/>
              <a:ext cx="2520244" cy="1447800"/>
            </a:xfrm>
            <a:prstGeom prst="rect">
              <a:avLst/>
            </a:prstGeom>
          </p:spPr>
        </p:pic>
      </p:grpSp>
      <p:sp>
        <p:nvSpPr>
          <p:cNvPr id="11" name="Заголовок 1"/>
          <p:cNvSpPr txBox="1">
            <a:spLocks/>
          </p:cNvSpPr>
          <p:nvPr/>
        </p:nvSpPr>
        <p:spPr>
          <a:xfrm>
            <a:off x="4184650" y="266335"/>
            <a:ext cx="13182600" cy="144878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400" b="1" kern="0" dirty="0" smtClean="0">
                <a:solidFill>
                  <a:srgbClr val="6E0512"/>
                </a:solidFill>
              </a:rPr>
              <a:t>Цель: провести сверку существующего диагностического инструментария школьных психологов на предмет установления степени его соответствия Реестру. </a:t>
            </a:r>
            <a:r>
              <a:rPr lang="ru-RU" sz="2400" b="1" kern="0" dirty="0" smtClean="0">
                <a:solidFill>
                  <a:srgbClr val="6E0512"/>
                </a:solidFill>
              </a:rPr>
              <a:t/>
            </a:r>
            <a:br>
              <a:rPr lang="ru-RU" sz="2400" b="1" kern="0" dirty="0" smtClean="0">
                <a:solidFill>
                  <a:srgbClr val="6E0512"/>
                </a:solidFill>
              </a:rPr>
            </a:br>
            <a:endParaRPr lang="ru-RU" sz="2400" b="1" kern="0" dirty="0">
              <a:solidFill>
                <a:srgbClr val="6E0512"/>
              </a:solidFill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936726" y="3237939"/>
            <a:ext cx="18365788" cy="5082639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b="1" kern="0" dirty="0" smtClean="0">
                <a:solidFill>
                  <a:srgbClr val="960000"/>
                </a:solidFill>
              </a:rPr>
              <a:t>Установление степени соответствия между методиками, которыми пользуются школьные психологи и методиками, представленными в Реестре.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b="1" kern="0" dirty="0" smtClean="0">
                <a:solidFill>
                  <a:srgbClr val="960000"/>
                </a:solidFill>
              </a:rPr>
              <a:t>Поиск рекомендованных Реестром методик (в случае их отсутствия в открытом доступе).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b="1" kern="0" dirty="0" smtClean="0">
                <a:solidFill>
                  <a:srgbClr val="960000"/>
                </a:solidFill>
              </a:rPr>
              <a:t>Систематизация диагностических методик по уровням образования и в соответствии с содержанием психодиагностической работы с целевыми группами обучающихся.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b="1" kern="0" dirty="0" smtClean="0">
                <a:solidFill>
                  <a:srgbClr val="960000"/>
                </a:solidFill>
              </a:rPr>
              <a:t>Апробация новых методик и составление методических рекомендаций по их применению.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b="1" kern="0" dirty="0" smtClean="0">
                <a:solidFill>
                  <a:srgbClr val="960000"/>
                </a:solidFill>
              </a:rPr>
              <a:t>Выявление дефицитов.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b="1" kern="0" dirty="0" smtClean="0">
                <a:solidFill>
                  <a:srgbClr val="960000"/>
                </a:solidFill>
              </a:rPr>
              <a:t>Составления списка методик, использование которых целесообразно, однако в Реестре не включены.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4000" b="1" kern="0" dirty="0">
              <a:solidFill>
                <a:srgbClr val="9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32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3899814" y="2598898"/>
            <a:ext cx="540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КООРДИНАТОРЫ ПО ОВЗ</a:t>
            </a:r>
            <a:endParaRPr lang="ru-RU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588" y="-99099"/>
            <a:ext cx="20105689" cy="11408449"/>
            <a:chOff x="-1588" y="-99099"/>
            <a:chExt cx="20105689" cy="11408449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89" t="141" r="39475" b="15073"/>
            <a:stretch/>
          </p:blipFill>
          <p:spPr>
            <a:xfrm>
              <a:off x="0" y="-99099"/>
              <a:ext cx="20104101" cy="11395749"/>
            </a:xfrm>
            <a:prstGeom prst="rect">
              <a:avLst/>
            </a:prstGeom>
            <a:ln w="28575">
              <a:noFill/>
            </a:ln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295" b="43952"/>
            <a:stretch/>
          </p:blipFill>
          <p:spPr>
            <a:xfrm>
              <a:off x="-1588" y="10981631"/>
              <a:ext cx="20104100" cy="138896"/>
            </a:xfrm>
            <a:prstGeom prst="rect">
              <a:avLst/>
            </a:prstGeom>
          </p:spPr>
        </p:pic>
        <p:sp>
          <p:nvSpPr>
            <p:cNvPr id="53" name="Прямоугольник 52"/>
            <p:cNvSpPr/>
            <p:nvPr/>
          </p:nvSpPr>
          <p:spPr>
            <a:xfrm>
              <a:off x="-1588" y="11186086"/>
              <a:ext cx="20104100" cy="123264"/>
            </a:xfrm>
            <a:prstGeom prst="rect">
              <a:avLst/>
            </a:prstGeom>
            <a:solidFill>
              <a:srgbClr val="6B1420"/>
            </a:solidFill>
            <a:ln>
              <a:solidFill>
                <a:srgbClr val="D8D8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42803"/>
              </p:ext>
            </p:extLst>
          </p:nvPr>
        </p:nvGraphicFramePr>
        <p:xfrm>
          <a:off x="-18671" y="-99099"/>
          <a:ext cx="20104100" cy="11465000"/>
        </p:xfrm>
        <a:graphic>
          <a:graphicData uri="http://schemas.openxmlformats.org/drawingml/2006/table">
            <a:tbl>
              <a:tblPr firstRow="1" firstCol="1" bandRow="1"/>
              <a:tblGrid>
                <a:gridCol w="4738602">
                  <a:extLst>
                    <a:ext uri="{9D8B030D-6E8A-4147-A177-3AD203B41FA5}">
                      <a16:colId xmlns:a16="http://schemas.microsoft.com/office/drawing/2014/main" val="784758346"/>
                    </a:ext>
                  </a:extLst>
                </a:gridCol>
                <a:gridCol w="7231777">
                  <a:extLst>
                    <a:ext uri="{9D8B030D-6E8A-4147-A177-3AD203B41FA5}">
                      <a16:colId xmlns:a16="http://schemas.microsoft.com/office/drawing/2014/main" val="1474999340"/>
                    </a:ext>
                  </a:extLst>
                </a:gridCol>
                <a:gridCol w="3438477">
                  <a:extLst>
                    <a:ext uri="{9D8B030D-6E8A-4147-A177-3AD203B41FA5}">
                      <a16:colId xmlns:a16="http://schemas.microsoft.com/office/drawing/2014/main" val="1971320618"/>
                    </a:ext>
                  </a:extLst>
                </a:gridCol>
                <a:gridCol w="4695244">
                  <a:extLst>
                    <a:ext uri="{9D8B030D-6E8A-4147-A177-3AD203B41FA5}">
                      <a16:colId xmlns:a16="http://schemas.microsoft.com/office/drawing/2014/main" val="1863189307"/>
                    </a:ext>
                  </a:extLst>
                </a:gridCol>
              </a:tblGrid>
              <a:tr h="9679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0" b="1" u="sng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Название</a:t>
                      </a:r>
                      <a:endParaRPr lang="ru-RU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086" marR="113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0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0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0" b="1" u="sng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Описание</a:t>
                      </a:r>
                      <a:endParaRPr lang="ru-RU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086" marR="113086" marT="0" marB="0">
                    <a:lnL w="12700" cap="flat" cmpd="sng" algn="ctr">
                      <a:solidFill>
                        <a:srgbClr val="6E0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0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0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0" b="1" u="sng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Возрастная/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0" b="1" u="sng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Целевая </a:t>
                      </a:r>
                      <a:r>
                        <a:rPr lang="ru-RU" sz="3000" b="1" u="sng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группа</a:t>
                      </a:r>
                      <a:endParaRPr lang="ru-RU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086" marR="113086" marT="0" marB="0">
                    <a:lnL w="12700" cap="flat" cmpd="sng" algn="ctr">
                      <a:solidFill>
                        <a:srgbClr val="6E0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0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0" b="1" u="sng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Источник /Наличие </a:t>
                      </a:r>
                      <a:endParaRPr lang="ru-RU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086" marR="113086" marT="0" marB="0">
                    <a:lnL w="12700" cap="flat" cmpd="sng" algn="ctr">
                      <a:solidFill>
                        <a:srgbClr val="6E0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6510243"/>
                  </a:ext>
                </a:extLst>
              </a:tr>
              <a:tr h="52699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600" b="1" u="sng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Методика «Сказочный семантический дифференциал</a:t>
                      </a:r>
                      <a:r>
                        <a:rPr lang="ru-RU" sz="4600" b="1" u="sng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</a:t>
                      </a:r>
                      <a:endParaRPr lang="ru-RU" sz="4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086" marR="113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0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0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0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Интегральный анализ отношения ребенка к персонажам позволяет определить специфику его морально-ценностной сферы. </a:t>
                      </a:r>
                      <a:r>
                        <a:rPr lang="ru-RU" sz="23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Методика </a:t>
                      </a: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ориентирована на детей старшего дошкольного и младшего школьного возраста, начиная с четырех лет, и может быть использована также в клинических исследованиях для диагностики умственной отсталости, аутизма и детской шизофрении</a:t>
                      </a:r>
                      <a:r>
                        <a:rPr lang="ru-RU" sz="23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Методика </a:t>
                      </a: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«Сказочный семантический дифференциал», выполнение которой предусматривает, что респондент должен оценить фиксированный набор сказочных персонажей по набору личностных характеристик, была разработана для индивидуальной работы психолога с детьми 4—10 лет.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086" marR="113086" marT="0" marB="0">
                    <a:lnL w="12700" cap="flat" cmpd="sng" algn="ctr">
                      <a:solidFill>
                        <a:srgbClr val="6E0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0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0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0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0" b="1" i="1" u="sng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Дети 4– 10 лет </a:t>
                      </a:r>
                      <a:endParaRPr lang="ru-RU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175">
                        <a:lnSpc>
                          <a:spcPct val="107000"/>
                        </a:lnSpc>
                        <a:spcAft>
                          <a:spcPts val="85"/>
                        </a:spcAft>
                      </a:pPr>
                      <a:r>
                        <a:rPr lang="ru-RU" sz="3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Норма </a:t>
                      </a:r>
                      <a:endParaRPr lang="ru-RU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3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нормотипичные</a:t>
                      </a:r>
                      <a:r>
                        <a:rPr lang="ru-RU" sz="3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дети и подростки с нормативным кризисом взросления)</a:t>
                      </a:r>
                      <a:endParaRPr lang="ru-RU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086" marR="113086" marT="0" marB="0">
                    <a:lnL w="12700" cap="flat" cmpd="sng" algn="ctr">
                      <a:solidFill>
                        <a:srgbClr val="6E0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0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0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85"/>
                        </a:spcAft>
                      </a:pPr>
                      <a:r>
                        <a:rPr lang="ru-RU" sz="2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Петренко В.Ф., Митина О.В. Методика "Сказочный семантический дифференциал": диагностические возможности//Психологическая наука и образование.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175">
                        <a:lnSpc>
                          <a:spcPct val="107000"/>
                        </a:lnSpc>
                        <a:spcAft>
                          <a:spcPts val="85"/>
                        </a:spcAft>
                      </a:pPr>
                      <a:r>
                        <a:rPr lang="ru-RU" sz="2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2018. Том 23. N 6. С. 41 </a:t>
                      </a:r>
                      <a:r>
                        <a:rPr lang="ru-RU" sz="2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-54</a:t>
                      </a:r>
                      <a:r>
                        <a:rPr lang="ru-RU" sz="2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300" b="1" i="1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3300" b="1" i="1" u="sng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Можно </a:t>
                      </a:r>
                      <a:r>
                        <a:rPr lang="ru-RU" sz="3300" b="1" i="1" u="sng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скачать</a:t>
                      </a:r>
                      <a:r>
                        <a:rPr lang="ru-RU" sz="2300" b="1" i="1" u="sng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u="sng" dirty="0" err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Психосемантическая</a:t>
                      </a:r>
                      <a:r>
                        <a:rPr lang="ru-RU" sz="18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методика Сказочный семантический дифференциал и опыт ее использования для диагностики детей </a:t>
                      </a:r>
                      <a:r>
                        <a:rPr lang="ru-RU" sz="1800" u="sng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мл</a:t>
                      </a:r>
                    </a:p>
                  </a:txBody>
                  <a:tcPr marL="113086" marR="113086" marT="0" marB="0">
                    <a:lnL w="12700" cap="flat" cmpd="sng" algn="ctr">
                      <a:solidFill>
                        <a:srgbClr val="6E0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0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9879092"/>
                  </a:ext>
                </a:extLst>
              </a:tr>
              <a:tr h="52165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600" b="1" u="sng" kern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Орел Е.А., Куликова, А.А. Опросник Социально-эмоциональных </a:t>
                      </a:r>
                      <a:r>
                        <a:rPr lang="ru-RU" sz="4600" b="1" u="sng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навыков</a:t>
                      </a:r>
                      <a:endParaRPr lang="ru-RU" sz="4600" b="1" u="sng" kern="12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086" marR="113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0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0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Опросник оценки социально-эмоциональных навыков в начальной школе. </a:t>
                      </a:r>
                      <a:endParaRPr lang="ru-RU" sz="23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4495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Содержит </a:t>
                      </a: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три шкалы: </a:t>
                      </a:r>
                      <a:endParaRPr lang="ru-RU" sz="23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4495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Достижение </a:t>
                      </a: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целей, </a:t>
                      </a:r>
                      <a:endParaRPr lang="ru-RU" sz="23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4495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Работа </a:t>
                      </a: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другими и </a:t>
                      </a:r>
                      <a:endParaRPr lang="ru-RU" sz="23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4495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Управление </a:t>
                      </a: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эмоциями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086" marR="113086" marT="0" marB="0">
                    <a:lnL w="12700" cap="flat" cmpd="sng" algn="ctr">
                      <a:solidFill>
                        <a:srgbClr val="6E0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0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0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0" b="1" i="1" u="sng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Начальная школа </a:t>
                      </a:r>
                      <a:r>
                        <a:rPr lang="ru-RU" sz="3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Норма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3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нормотипичные</a:t>
                      </a:r>
                      <a:r>
                        <a:rPr lang="ru-RU" sz="3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дети и подростки с нормативным кризисом взросления)</a:t>
                      </a:r>
                    </a:p>
                  </a:txBody>
                  <a:tcPr marL="113086" marR="113086" marT="0" marB="0">
                    <a:lnL w="12700" cap="flat" cmpd="sng" algn="ctr">
                      <a:solidFill>
                        <a:srgbClr val="6E0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0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0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Орел Е.А., Куликова А.А. Анализ психометрических характеристик инструмента оценки социально-эмоциональных навыков в начальной школе </a:t>
                      </a: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[Электронный ресурс]//Современная зарубежная психология. 2018. Том 7. N 3. С. 8 - 17</a:t>
                      </a:r>
                      <a:endParaRPr lang="ru-RU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3300" b="1" i="1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3300" b="1" i="1" u="sng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Описание.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https</a:t>
                      </a:r>
                      <a:r>
                        <a:rPr lang="ru-RU" sz="18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://</a:t>
                      </a:r>
                      <a:r>
                        <a:rPr lang="en-US" sz="1800" u="sng" dirty="0" err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psyjournals</a:t>
                      </a:r>
                      <a:r>
                        <a:rPr lang="ru-RU" sz="18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 u="sng" dirty="0" err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</a:t>
                      </a:r>
                      <a:r>
                        <a:rPr lang="ru-RU" sz="18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8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files</a:t>
                      </a:r>
                      <a:r>
                        <a:rPr lang="ru-RU" sz="18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/96189/</a:t>
                      </a:r>
                      <a:r>
                        <a:rPr lang="en-US" sz="1800" u="sng" dirty="0" err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jmfp</a:t>
                      </a:r>
                      <a:r>
                        <a:rPr lang="ru-RU" sz="18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_2018_</a:t>
                      </a:r>
                      <a:r>
                        <a:rPr lang="en-US" sz="18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ru-RU" sz="18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_3_</a:t>
                      </a:r>
                      <a:r>
                        <a:rPr lang="en-US" sz="18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Orel</a:t>
                      </a:r>
                      <a:r>
                        <a:rPr lang="ru-RU" sz="18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</a:t>
                      </a:r>
                      <a:r>
                        <a:rPr lang="en-US" sz="1800" u="sng" dirty="0" err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Kulikova</a:t>
                      </a:r>
                      <a:r>
                        <a:rPr lang="ru-RU" sz="18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pdf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086" marR="113086" marT="0" marB="0">
                    <a:lnL w="12700" cap="flat" cmpd="sng" algn="ctr">
                      <a:solidFill>
                        <a:srgbClr val="6E0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05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42666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668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7858</TotalTime>
  <Words>1320</Words>
  <Application>Microsoft Office PowerPoint</Application>
  <PresentationFormat>Произвольный</PresentationFormat>
  <Paragraphs>173</Paragraphs>
  <Slides>16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Franklin Gothic Book</vt:lpstr>
      <vt:lpstr>Arial</vt:lpstr>
      <vt:lpstr>Cambria</vt:lpstr>
      <vt:lpstr>Wingdings</vt:lpstr>
      <vt:lpstr>Druk Cyr</vt:lpstr>
      <vt:lpstr>Calibri</vt:lpstr>
      <vt:lpstr>Times New Roman</vt:lpstr>
      <vt:lpstr>Century Gothic</vt:lpstr>
      <vt:lpstr>Office Theme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Методист</dc:creator>
  <cp:lastModifiedBy>Лена</cp:lastModifiedBy>
  <cp:revision>257</cp:revision>
  <dcterms:created xsi:type="dcterms:W3CDTF">2023-01-13T17:17:54Z</dcterms:created>
  <dcterms:modified xsi:type="dcterms:W3CDTF">2023-08-23T17:31:31Z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2023-01-13T00:00:00Z</vt:filetime>
  </property>
  <property fmtid="{D5CDD505-2E9C-101B-9397-08002B2CF9AE}" pid="3" name="Creator">
    <vt:lpwstr>Adobe Illustrator 26.4 (Macintosh)</vt:lpwstr>
  </property>
  <property fmtid="{D5CDD505-2E9C-101B-9397-08002B2CF9AE}" pid="4" name="LastSaved">
    <vt:filetime>2023-01-13T00:00:00Z</vt:filetime>
  </property>
</Properties>
</file>