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9"/>
  </p:notesMasterIdLst>
  <p:sldIdLst>
    <p:sldId id="256" r:id="rId2"/>
    <p:sldId id="265" r:id="rId3"/>
    <p:sldId id="266" r:id="rId4"/>
    <p:sldId id="268" r:id="rId5"/>
    <p:sldId id="271" r:id="rId6"/>
    <p:sldId id="274" r:id="rId7"/>
    <p:sldId id="276" r:id="rId8"/>
    <p:sldId id="275" r:id="rId9"/>
    <p:sldId id="273" r:id="rId10"/>
    <p:sldId id="278" r:id="rId11"/>
    <p:sldId id="279" r:id="rId12"/>
    <p:sldId id="281" r:id="rId13"/>
    <p:sldId id="280" r:id="rId14"/>
    <p:sldId id="282" r:id="rId15"/>
    <p:sldId id="286" r:id="rId16"/>
    <p:sldId id="284" r:id="rId17"/>
    <p:sldId id="258" r:id="rId18"/>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54" autoAdjust="0"/>
  </p:normalViewPr>
  <p:slideViewPr>
    <p:cSldViewPr snapToGrid="0">
      <p:cViewPr varScale="1">
        <p:scale>
          <a:sx n="54" d="100"/>
          <a:sy n="54" d="100"/>
        </p:scale>
        <p:origin x="102"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ebuchet MS" pitchFamily="34" charset="0"/>
              </a:defRPr>
            </a:lvl1pPr>
          </a:lstStyle>
          <a:p>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ebuchet MS" pitchFamily="34" charset="0"/>
              </a:defRPr>
            </a:lvl1pPr>
          </a:lstStyle>
          <a:p>
            <a:fld id="{2720B2C1-6152-4A64-85CF-1F3BD29A142D}" type="datetimeFigureOut">
              <a:rPr lang="ru-RU"/>
              <a:pPr/>
              <a:t>11.05.2023</a:t>
            </a:fld>
            <a:endParaRPr lang="ru-RU"/>
          </a:p>
        </p:txBody>
      </p:sp>
      <p:sp>
        <p:nvSpPr>
          <p:cNvPr id="358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rebuchet MS" pitchFamily="34" charset="0"/>
              </a:defRPr>
            </a:lvl1pPr>
          </a:lstStyle>
          <a:p>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rebuchet MS" pitchFamily="34" charset="0"/>
              </a:defRPr>
            </a:lvl1pPr>
          </a:lstStyle>
          <a:p>
            <a:fld id="{1F4679CA-1008-4372-BEF8-B68F5DDBB895}"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a:t>
            </a:fld>
            <a:endParaRPr lang="ru-RU"/>
          </a:p>
        </p:txBody>
      </p:sp>
    </p:spTree>
    <p:extLst>
      <p:ext uri="{BB962C8B-B14F-4D97-AF65-F5344CB8AC3E}">
        <p14:creationId xmlns:p14="http://schemas.microsoft.com/office/powerpoint/2010/main" val="972360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12</a:t>
            </a:fld>
            <a:endParaRPr lang="ru-RU"/>
          </a:p>
        </p:txBody>
      </p:sp>
    </p:spTree>
    <p:extLst>
      <p:ext uri="{BB962C8B-B14F-4D97-AF65-F5344CB8AC3E}">
        <p14:creationId xmlns:p14="http://schemas.microsoft.com/office/powerpoint/2010/main" val="814279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13</a:t>
            </a:fld>
            <a:endParaRPr lang="ru-RU"/>
          </a:p>
        </p:txBody>
      </p:sp>
    </p:spTree>
    <p:extLst>
      <p:ext uri="{BB962C8B-B14F-4D97-AF65-F5344CB8AC3E}">
        <p14:creationId xmlns:p14="http://schemas.microsoft.com/office/powerpoint/2010/main" val="63284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14</a:t>
            </a:fld>
            <a:endParaRPr lang="ru-RU"/>
          </a:p>
        </p:txBody>
      </p:sp>
    </p:spTree>
    <p:extLst>
      <p:ext uri="{BB962C8B-B14F-4D97-AF65-F5344CB8AC3E}">
        <p14:creationId xmlns:p14="http://schemas.microsoft.com/office/powerpoint/2010/main" val="4256989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15</a:t>
            </a:fld>
            <a:endParaRPr lang="ru-RU"/>
          </a:p>
        </p:txBody>
      </p:sp>
    </p:spTree>
    <p:extLst>
      <p:ext uri="{BB962C8B-B14F-4D97-AF65-F5344CB8AC3E}">
        <p14:creationId xmlns:p14="http://schemas.microsoft.com/office/powerpoint/2010/main" val="48719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16</a:t>
            </a:fld>
            <a:endParaRPr lang="ru-RU"/>
          </a:p>
        </p:txBody>
      </p:sp>
    </p:spTree>
    <p:extLst>
      <p:ext uri="{BB962C8B-B14F-4D97-AF65-F5344CB8AC3E}">
        <p14:creationId xmlns:p14="http://schemas.microsoft.com/office/powerpoint/2010/main" val="23818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Calibri" pitchFamily="34" charset="0"/>
                <a:ea typeface="+mn-ea"/>
                <a:cs typeface="+mn-cs"/>
              </a:rPr>
              <a:t>Для того чтобы стоять, ходить и даже сидеть, человеку нужен скелет – опорный механизм. Благодаря ему мы имеем возможность оставаться устойчивыми. Аналогично устроена и психика человека: у нее тоже есть своего рода невидимые «сваи», которые удерживают ту самую «крышу», что периодически грозится поехать от тяжелых эмоциональных перегрузок. Если «сваи» прочны, «крыша» остается в безопасности.</a:t>
            </a:r>
          </a:p>
          <a:p>
            <a:r>
              <a:rPr lang="ru-RU" sz="1200" kern="1200" dirty="0" smtClean="0">
                <a:solidFill>
                  <a:schemeClr val="tx1"/>
                </a:solidFill>
                <a:effectLst/>
                <a:latin typeface="Calibri" pitchFamily="34" charset="0"/>
                <a:ea typeface="+mn-ea"/>
                <a:cs typeface="+mn-cs"/>
              </a:rPr>
              <a:t>Внутренняя опора позволяет нам ощущать себя устойчивыми, а значит, защищенными, находящимися в безопасности. Хотя этот термин чаще упоминается в единственном числе, на самом деле опор у нас много. И чем их больше, тем лучше. Когда мы по какой-либо причине попадаем в кризисную ситуацию и у нас ломается одна или сразу несколько «свай», психику продолжают поддерживают оставшиеся.</a:t>
            </a:r>
          </a:p>
          <a:p>
            <a:r>
              <a:rPr lang="ru-RU" sz="1200" kern="1200" dirty="0" smtClean="0">
                <a:solidFill>
                  <a:schemeClr val="tx1"/>
                </a:solidFill>
                <a:effectLst/>
                <a:latin typeface="Calibri" pitchFamily="34" charset="0"/>
                <a:ea typeface="+mn-ea"/>
                <a:cs typeface="+mn-cs"/>
              </a:rPr>
              <a:t>Внутренняя опора это целая совокупность факторов. Одни из них более прочные и основательные, другие – менее, но в сумме они способны творить чудеса, не видимые нашему глазу и даже не осознаваемые нами.</a:t>
            </a:r>
          </a:p>
          <a:p>
            <a:endParaRPr lang="ru-RU" dirty="0"/>
          </a:p>
        </p:txBody>
      </p:sp>
      <p:sp>
        <p:nvSpPr>
          <p:cNvPr id="4" name="Номер слайда 3"/>
          <p:cNvSpPr>
            <a:spLocks noGrp="1"/>
          </p:cNvSpPr>
          <p:nvPr>
            <p:ph type="sldNum" sz="quarter" idx="10"/>
          </p:nvPr>
        </p:nvSpPr>
        <p:spPr/>
        <p:txBody>
          <a:bodyPr/>
          <a:lstStyle/>
          <a:p>
            <a:fld id="{1F4679CA-1008-4372-BEF8-B68F5DDBB895}" type="slidenum">
              <a:rPr lang="ru-RU" smtClean="0"/>
              <a:pPr/>
              <a:t>3</a:t>
            </a:fld>
            <a:endParaRPr lang="ru-RU"/>
          </a:p>
        </p:txBody>
      </p:sp>
    </p:spTree>
    <p:extLst>
      <p:ext uri="{BB962C8B-B14F-4D97-AF65-F5344CB8AC3E}">
        <p14:creationId xmlns:p14="http://schemas.microsoft.com/office/powerpoint/2010/main" val="268380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Calibri" pitchFamily="34" charset="0"/>
                <a:ea typeface="+mn-ea"/>
                <a:cs typeface="+mn-cs"/>
              </a:rPr>
              <a:t>Это опора, которую мы в большинстве случаев имеем изначально и укрепляем по ходу жизни. Любовь родителей, партнеров, детей, родственников и друзей имеет для всех нас особую важность. Только помните: рассчитывать на чью-то помощь – очень хорошо, но, когда вы полагаетесь на другого человека во всем, это уже зависимость и позиция ребенка (взрослым нужно уметь стоять в первую очередь на своих ногах).</a:t>
            </a:r>
          </a:p>
          <a:p>
            <a:endParaRPr lang="ru-RU" dirty="0"/>
          </a:p>
        </p:txBody>
      </p:sp>
      <p:sp>
        <p:nvSpPr>
          <p:cNvPr id="4" name="Номер слайда 3"/>
          <p:cNvSpPr>
            <a:spLocks noGrp="1"/>
          </p:cNvSpPr>
          <p:nvPr>
            <p:ph type="sldNum" sz="quarter" idx="10"/>
          </p:nvPr>
        </p:nvSpPr>
        <p:spPr/>
        <p:txBody>
          <a:bodyPr/>
          <a:lstStyle/>
          <a:p>
            <a:fld id="{1F4679CA-1008-4372-BEF8-B68F5DDBB895}" type="slidenum">
              <a:rPr lang="ru-RU" smtClean="0"/>
              <a:pPr/>
              <a:t>4</a:t>
            </a:fld>
            <a:endParaRPr lang="ru-RU"/>
          </a:p>
        </p:txBody>
      </p:sp>
    </p:spTree>
    <p:extLst>
      <p:ext uri="{BB962C8B-B14F-4D97-AF65-F5344CB8AC3E}">
        <p14:creationId xmlns:p14="http://schemas.microsoft.com/office/powerpoint/2010/main" val="58053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Calibri" pitchFamily="34" charset="0"/>
                <a:ea typeface="+mn-ea"/>
                <a:cs typeface="+mn-cs"/>
              </a:rPr>
              <a:t>Для многих из нас большое значение имеют вера и наши моральные установки (принципы). При этом человеку необязательно быть религиозным, под словом «вера» мы подразумеваем широкий круг внутренних убеждений, касающихся не только божественного.</a:t>
            </a:r>
          </a:p>
          <a:p>
            <a:endParaRPr lang="ru-RU" dirty="0"/>
          </a:p>
        </p:txBody>
      </p:sp>
      <p:sp>
        <p:nvSpPr>
          <p:cNvPr id="4" name="Номер слайда 3"/>
          <p:cNvSpPr>
            <a:spLocks noGrp="1"/>
          </p:cNvSpPr>
          <p:nvPr>
            <p:ph type="sldNum" sz="quarter" idx="10"/>
          </p:nvPr>
        </p:nvSpPr>
        <p:spPr/>
        <p:txBody>
          <a:bodyPr/>
          <a:lstStyle/>
          <a:p>
            <a:fld id="{1F4679CA-1008-4372-BEF8-B68F5DDBB895}" type="slidenum">
              <a:rPr lang="ru-RU" smtClean="0"/>
              <a:pPr/>
              <a:t>5</a:t>
            </a:fld>
            <a:endParaRPr lang="ru-RU"/>
          </a:p>
        </p:txBody>
      </p:sp>
    </p:spTree>
    <p:extLst>
      <p:ext uri="{BB962C8B-B14F-4D97-AF65-F5344CB8AC3E}">
        <p14:creationId xmlns:p14="http://schemas.microsoft.com/office/powerpoint/2010/main" val="381511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Calibri" pitchFamily="34" charset="0"/>
                <a:ea typeface="+mn-ea"/>
                <a:cs typeface="+mn-cs"/>
              </a:rPr>
              <a:t>Огромное значение имеет вера в себя. Если человек убежден в своей ценности, помнит обо всех своих умениях и талантах, уверен, что нигде не пропадет, ему и в голову не придет надолго поддаваться унынию. И чем больше опыта за плечами, тем крепче внутренний «скелет», основанный на чувстве собственного достоинства и веры в свои личные силы. Наличие хорошей работы – тоже важная точка опоры</a:t>
            </a:r>
            <a:endParaRPr lang="ru-RU" dirty="0"/>
          </a:p>
        </p:txBody>
      </p:sp>
      <p:sp>
        <p:nvSpPr>
          <p:cNvPr id="4" name="Номер слайда 3"/>
          <p:cNvSpPr>
            <a:spLocks noGrp="1"/>
          </p:cNvSpPr>
          <p:nvPr>
            <p:ph type="sldNum" sz="quarter" idx="10"/>
          </p:nvPr>
        </p:nvSpPr>
        <p:spPr/>
        <p:txBody>
          <a:bodyPr/>
          <a:lstStyle/>
          <a:p>
            <a:fld id="{1F4679CA-1008-4372-BEF8-B68F5DDBB895}" type="slidenum">
              <a:rPr lang="ru-RU" smtClean="0"/>
              <a:pPr/>
              <a:t>6</a:t>
            </a:fld>
            <a:endParaRPr lang="ru-RU"/>
          </a:p>
        </p:txBody>
      </p:sp>
    </p:spTree>
    <p:extLst>
      <p:ext uri="{BB962C8B-B14F-4D97-AF65-F5344CB8AC3E}">
        <p14:creationId xmlns:p14="http://schemas.microsoft.com/office/powerpoint/2010/main" val="1731475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Calibri" pitchFamily="34" charset="0"/>
                <a:ea typeface="+mn-ea"/>
                <a:cs typeface="+mn-cs"/>
              </a:rPr>
              <a:t>А что делать тем, кто в себе не уверен? Например, молодым людям, чей жизненный опыт еще невелик и которые не знают, на что способны? Тут на помощь придет чужой положительный пример. Образцом для подражания может стать любимый герой из книги или фильма, успешный одноклассник или сосед, старшие члены семьи или любая другая авторитетная личность, чей жизненный путь вызывает уважение и вдохновляет на то, чтобы не сдаваться, но встать и идти дальше.</a:t>
            </a:r>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7</a:t>
            </a:fld>
            <a:endParaRPr lang="ru-RU"/>
          </a:p>
        </p:txBody>
      </p:sp>
    </p:spTree>
    <p:extLst>
      <p:ext uri="{BB962C8B-B14F-4D97-AF65-F5344CB8AC3E}">
        <p14:creationId xmlns:p14="http://schemas.microsoft.com/office/powerpoint/2010/main" val="2595996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Calibri" pitchFamily="34" charset="0"/>
                <a:ea typeface="+mn-ea"/>
                <a:cs typeface="+mn-cs"/>
              </a:rPr>
              <a:t>Все, что мы можем купить за деньги, – это не фундаментальные опоры, но очень часто они помогают нам и поддерживают нас как в обычной жизни, так и в кризисных ситуациях. К таким ценностям относятся: дом, финансовые активы, а также вещи-помощники, которые позволяют нам чувствовать себя хорошо и выполнять свою работу (в их числе может быть, например, машина, компьютер, ценное оборудование и т. п).</a:t>
            </a:r>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8</a:t>
            </a:fld>
            <a:endParaRPr lang="ru-RU"/>
          </a:p>
        </p:txBody>
      </p:sp>
    </p:spTree>
    <p:extLst>
      <p:ext uri="{BB962C8B-B14F-4D97-AF65-F5344CB8AC3E}">
        <p14:creationId xmlns:p14="http://schemas.microsoft.com/office/powerpoint/2010/main" val="386155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sz="1200" kern="1200" dirty="0" smtClean="0">
                <a:solidFill>
                  <a:schemeClr val="tx1"/>
                </a:solidFill>
                <a:effectLst/>
                <a:latin typeface="Calibri" pitchFamily="34" charset="0"/>
                <a:ea typeface="+mn-ea"/>
                <a:cs typeface="+mn-cs"/>
              </a:rPr>
              <a:t>Опор может быть много. И чем их больше, тем легче проживать кризисы, будь то развод, финансовые поражения, потеря близких, работы или дома. Просмотрите внимательно предложенный выше список еще раз. Если вы нашли у себя много опор – поздравляем! Очевидно, вы устойчивый человек, которого не так-то просто сбить с ног даже самыми сложными испытаниями. Если же, наоборот, обнаружили очень мало, не огорчайтесь – это поправимо. </a:t>
            </a:r>
          </a:p>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10</a:t>
            </a:fld>
            <a:endParaRPr lang="ru-RU"/>
          </a:p>
        </p:txBody>
      </p:sp>
    </p:spTree>
    <p:extLst>
      <p:ext uri="{BB962C8B-B14F-4D97-AF65-F5344CB8AC3E}">
        <p14:creationId xmlns:p14="http://schemas.microsoft.com/office/powerpoint/2010/main" val="768856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kern="1200" dirty="0">
              <a:solidFill>
                <a:schemeClr val="tx1"/>
              </a:solidFill>
              <a:effectLst/>
              <a:latin typeface="Calibri" pitchFamily="34" charset="0"/>
              <a:ea typeface="+mn-ea"/>
              <a:cs typeface="+mn-cs"/>
            </a:endParaRPr>
          </a:p>
        </p:txBody>
      </p:sp>
      <p:sp>
        <p:nvSpPr>
          <p:cNvPr id="4" name="Номер слайда 3"/>
          <p:cNvSpPr>
            <a:spLocks noGrp="1"/>
          </p:cNvSpPr>
          <p:nvPr>
            <p:ph type="sldNum" sz="quarter" idx="10"/>
          </p:nvPr>
        </p:nvSpPr>
        <p:spPr/>
        <p:txBody>
          <a:bodyPr/>
          <a:lstStyle/>
          <a:p>
            <a:fld id="{1F4679CA-1008-4372-BEF8-B68F5DDBB895}" type="slidenum">
              <a:rPr lang="ru-RU" smtClean="0"/>
              <a:pPr/>
              <a:t>11</a:t>
            </a:fld>
            <a:endParaRPr lang="ru-RU"/>
          </a:p>
        </p:txBody>
      </p:sp>
    </p:spTree>
    <p:extLst>
      <p:ext uri="{BB962C8B-B14F-4D97-AF65-F5344CB8AC3E}">
        <p14:creationId xmlns:p14="http://schemas.microsoft.com/office/powerpoint/2010/main" val="1587516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C1E42331-D6FF-44A1-9959-94906BEAC6DC}" type="datetimeFigureOut">
              <a:rPr lang="ru-RU"/>
              <a:pPr>
                <a:defRPr/>
              </a:pPr>
              <a:t>11.05.2023</a:t>
            </a:fld>
            <a:endParaRPr lang="ru-RU"/>
          </a:p>
        </p:txBody>
      </p:sp>
      <p:sp>
        <p:nvSpPr>
          <p:cNvPr id="16" name="Footer Placeholder 4"/>
          <p:cNvSpPr>
            <a:spLocks noGrp="1"/>
          </p:cNvSpPr>
          <p:nvPr>
            <p:ph type="ftr" sz="quarter" idx="11"/>
          </p:nvPr>
        </p:nvSpPr>
        <p:spPr/>
        <p:txBody>
          <a:bodyPr/>
          <a:lstStyle>
            <a:lvl1pPr>
              <a:defRPr/>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6A8F81B8-69AF-47D6-A501-BAF35C80C6A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grpSp>
        <p:nvGrpSpPr>
          <p:cNvPr id="5" name="Group 6"/>
          <p:cNvGrpSpPr>
            <a:grpSpLocks/>
          </p:cNvGrpSpPr>
          <p:nvPr/>
        </p:nvGrpSpPr>
        <p:grpSpPr bwMode="auto">
          <a:xfrm>
            <a:off x="0" y="-7938"/>
            <a:ext cx="12192000" cy="6865938"/>
            <a:chOff x="0" y="-8467"/>
            <a:chExt cx="12192000" cy="6866467"/>
          </a:xfrm>
        </p:grpSpPr>
        <p:cxnSp>
          <p:nvCxnSpPr>
            <p:cNvPr id="6"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17"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8" name="Date Placeholder 3"/>
          <p:cNvSpPr>
            <a:spLocks noGrp="1"/>
          </p:cNvSpPr>
          <p:nvPr>
            <p:ph type="dt" sz="half" idx="14"/>
          </p:nvPr>
        </p:nvSpPr>
        <p:spPr/>
        <p:txBody>
          <a:bodyPr/>
          <a:lstStyle>
            <a:lvl1pPr>
              <a:defRPr/>
            </a:lvl1pPr>
          </a:lstStyle>
          <a:p>
            <a:pPr>
              <a:defRPr/>
            </a:pPr>
            <a:fld id="{062751AB-DBFE-45A7-B211-ED26E74FD749}" type="datetimeFigureOut">
              <a:rPr lang="ru-RU"/>
              <a:pPr>
                <a:defRPr/>
              </a:pPr>
              <a:t>11.05.2023</a:t>
            </a:fld>
            <a:endParaRPr lang="ru-RU"/>
          </a:p>
        </p:txBody>
      </p:sp>
      <p:sp>
        <p:nvSpPr>
          <p:cNvPr id="19" name="Footer Placeholder 4"/>
          <p:cNvSpPr>
            <a:spLocks noGrp="1"/>
          </p:cNvSpPr>
          <p:nvPr>
            <p:ph type="ftr" sz="quarter" idx="15"/>
          </p:nvPr>
        </p:nvSpPr>
        <p:spPr/>
        <p:txBody>
          <a:bodyPr/>
          <a:lstStyle>
            <a:lvl1pPr>
              <a:defRPr/>
            </a:lvl1pPr>
          </a:lstStyle>
          <a:p>
            <a:pPr>
              <a:defRPr/>
            </a:pPr>
            <a:endParaRPr lang="ru-RU"/>
          </a:p>
        </p:txBody>
      </p:sp>
      <p:sp>
        <p:nvSpPr>
          <p:cNvPr id="20" name="Slide Number Placeholder 5"/>
          <p:cNvSpPr>
            <a:spLocks noGrp="1"/>
          </p:cNvSpPr>
          <p:nvPr>
            <p:ph type="sldNum" sz="quarter" idx="16"/>
          </p:nvPr>
        </p:nvSpPr>
        <p:spPr/>
        <p:txBody>
          <a:bodyPr/>
          <a:lstStyle>
            <a:lvl1pPr>
              <a:defRPr/>
            </a:lvl1pPr>
          </a:lstStyle>
          <a:p>
            <a:pPr>
              <a:defRPr/>
            </a:pPr>
            <a:fld id="{5E173AEF-1CBC-4617-99A8-A2772DA48A1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grpSp>
        <p:nvGrpSpPr>
          <p:cNvPr id="5" name="Group 6"/>
          <p:cNvGrpSpPr>
            <a:grpSpLocks/>
          </p:cNvGrpSpPr>
          <p:nvPr/>
        </p:nvGrpSpPr>
        <p:grpSpPr bwMode="auto">
          <a:xfrm>
            <a:off x="0" y="-7938"/>
            <a:ext cx="12192000" cy="6865938"/>
            <a:chOff x="0" y="-8467"/>
            <a:chExt cx="12192000" cy="6866467"/>
          </a:xfrm>
        </p:grpSpPr>
        <p:cxnSp>
          <p:nvCxnSpPr>
            <p:cNvPr id="6"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17"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8" name="Date Placeholder 3"/>
          <p:cNvSpPr>
            <a:spLocks noGrp="1"/>
          </p:cNvSpPr>
          <p:nvPr>
            <p:ph type="dt" sz="half" idx="14"/>
          </p:nvPr>
        </p:nvSpPr>
        <p:spPr/>
        <p:txBody>
          <a:bodyPr/>
          <a:lstStyle>
            <a:lvl1pPr>
              <a:defRPr/>
            </a:lvl1pPr>
          </a:lstStyle>
          <a:p>
            <a:pPr>
              <a:defRPr/>
            </a:pPr>
            <a:fld id="{7C4A9E13-4BD1-4439-9053-293031886B8E}" type="datetimeFigureOut">
              <a:rPr lang="ru-RU"/>
              <a:pPr>
                <a:defRPr/>
              </a:pPr>
              <a:t>11.05.2023</a:t>
            </a:fld>
            <a:endParaRPr lang="ru-RU"/>
          </a:p>
        </p:txBody>
      </p:sp>
      <p:sp>
        <p:nvSpPr>
          <p:cNvPr id="19" name="Footer Placeholder 4"/>
          <p:cNvSpPr>
            <a:spLocks noGrp="1"/>
          </p:cNvSpPr>
          <p:nvPr>
            <p:ph type="ftr" sz="quarter" idx="15"/>
          </p:nvPr>
        </p:nvSpPr>
        <p:spPr/>
        <p:txBody>
          <a:bodyPr/>
          <a:lstStyle>
            <a:lvl1pPr>
              <a:defRPr/>
            </a:lvl1pPr>
          </a:lstStyle>
          <a:p>
            <a:pPr>
              <a:defRPr/>
            </a:pPr>
            <a:endParaRPr lang="ru-RU"/>
          </a:p>
        </p:txBody>
      </p:sp>
      <p:sp>
        <p:nvSpPr>
          <p:cNvPr id="20" name="Slide Number Placeholder 5"/>
          <p:cNvSpPr>
            <a:spLocks noGrp="1"/>
          </p:cNvSpPr>
          <p:nvPr>
            <p:ph type="sldNum" sz="quarter" idx="16"/>
          </p:nvPr>
        </p:nvSpPr>
        <p:spPr/>
        <p:txBody>
          <a:bodyPr/>
          <a:lstStyle>
            <a:lvl1pPr>
              <a:defRPr/>
            </a:lvl1pPr>
          </a:lstStyle>
          <a:p>
            <a:pPr>
              <a:defRPr/>
            </a:pPr>
            <a:fld id="{EF0BE547-D764-4751-9D25-8942D28A6E3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701"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29702"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30"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74CB96BA-2D7B-4272-8ABF-270A7F07CB97}" type="datetimeFigureOut">
              <a:rPr lang="ru-RU"/>
              <a:pPr>
                <a:defRPr/>
              </a:pPr>
              <a:t>11.05.2023</a:t>
            </a:fld>
            <a:endParaRPr lang="ru-RU"/>
          </a:p>
        </p:txBody>
      </p:sp>
      <p:sp>
        <p:nvSpPr>
          <p:cNvPr id="31"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fontAlgn="auto">
              <a:spcBef>
                <a:spcPts val="0"/>
              </a:spcBef>
              <a:spcAft>
                <a:spcPts val="0"/>
              </a:spcAft>
              <a:defRPr sz="900">
                <a:solidFill>
                  <a:schemeClr val="tx1">
                    <a:tint val="75000"/>
                  </a:schemeClr>
                </a:solidFill>
                <a:latin typeface="+mn-lt"/>
                <a:cs typeface="+mn-cs"/>
              </a:defRPr>
            </a:lvl1pPr>
          </a:lstStyle>
          <a:p>
            <a:pPr>
              <a:defRPr/>
            </a:pPr>
            <a:endParaRPr lang="ru-RU"/>
          </a:p>
        </p:txBody>
      </p:sp>
      <p:sp>
        <p:nvSpPr>
          <p:cNvPr id="32"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139BBDBF-7F7B-46C6-97FE-61CABE741F7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5349" y="663388"/>
            <a:ext cx="7766936" cy="3603812"/>
          </a:xfrm>
        </p:spPr>
        <p:txBody>
          <a:bodyPr/>
          <a:lstStyle/>
          <a:p>
            <a:pPr algn="ct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a:solidFill>
                  <a:srgbClr val="2A5010"/>
                </a:solidFill>
                <a:latin typeface="Trebuchet MS" pitchFamily="34" charset="0"/>
              </a:rPr>
              <a:t/>
            </a:r>
            <a:br>
              <a:rPr lang="ru-RU" sz="4800" dirty="0">
                <a:solidFill>
                  <a:srgbClr val="2A5010"/>
                </a:solidFill>
                <a:latin typeface="Trebuchet MS" pitchFamily="34" charset="0"/>
              </a:rPr>
            </a:b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a:solidFill>
                  <a:srgbClr val="2A5010"/>
                </a:solidFill>
                <a:latin typeface="Trebuchet MS" pitchFamily="34" charset="0"/>
              </a:rPr>
              <a:t/>
            </a:r>
            <a:br>
              <a:rPr lang="ru-RU" sz="4800" dirty="0">
                <a:solidFill>
                  <a:srgbClr val="2A5010"/>
                </a:solidFill>
                <a:latin typeface="Trebuchet MS" pitchFamily="34" charset="0"/>
              </a:rPr>
            </a:b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a:solidFill>
                  <a:srgbClr val="2A5010"/>
                </a:solidFill>
                <a:latin typeface="Trebuchet MS" pitchFamily="34" charset="0"/>
              </a:rPr>
              <a:t/>
            </a:r>
            <a:br>
              <a:rPr lang="ru-RU" sz="4800" dirty="0">
                <a:solidFill>
                  <a:srgbClr val="2A5010"/>
                </a:solidFill>
                <a:latin typeface="Trebuchet MS" pitchFamily="34" charset="0"/>
              </a:rPr>
            </a:b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smtClean="0">
                <a:solidFill>
                  <a:srgbClr val="2A5010"/>
                </a:solidFill>
                <a:latin typeface="Times New Roman" panose="02020603050405020304" pitchFamily="18" charset="0"/>
                <a:cs typeface="Times New Roman" panose="02020603050405020304" pitchFamily="18" charset="0"/>
              </a:rPr>
              <a:t>Мастер-класс </a:t>
            </a:r>
            <a:r>
              <a:rPr lang="ru-RU" sz="4800" dirty="0" smtClean="0">
                <a:solidFill>
                  <a:srgbClr val="2A5010"/>
                </a:solidFill>
                <a:latin typeface="Trebuchet MS" pitchFamily="34" charset="0"/>
              </a:rPr>
              <a:t/>
            </a:r>
            <a:br>
              <a:rPr lang="ru-RU" sz="4800" dirty="0" smtClean="0">
                <a:solidFill>
                  <a:srgbClr val="2A5010"/>
                </a:solidFill>
                <a:latin typeface="Trebuchet MS" pitchFamily="34" charset="0"/>
              </a:rPr>
            </a:br>
            <a:r>
              <a:rPr lang="ru-RU" sz="4800" dirty="0" smtClean="0">
                <a:solidFill>
                  <a:srgbClr val="2A5010"/>
                </a:solidFill>
                <a:latin typeface="Times New Roman" panose="02020603050405020304" pitchFamily="18" charset="0"/>
                <a:cs typeface="Times New Roman" panose="02020603050405020304" pitchFamily="18" charset="0"/>
              </a:rPr>
              <a:t>«</a:t>
            </a:r>
            <a:r>
              <a:rPr lang="ru-RU" sz="4800" b="1" i="1" dirty="0" smtClean="0">
                <a:solidFill>
                  <a:srgbClr val="2A5010"/>
                </a:solidFill>
                <a:latin typeface="Times New Roman" panose="02020603050405020304" pitchFamily="18" charset="0"/>
                <a:cs typeface="Times New Roman" panose="02020603050405020304" pitchFamily="18" charset="0"/>
              </a:rPr>
              <a:t>Внутренние </a:t>
            </a:r>
            <a:r>
              <a:rPr lang="ru-RU" sz="4800" b="1" i="1" dirty="0" smtClean="0">
                <a:solidFill>
                  <a:srgbClr val="2A5010"/>
                </a:solidFill>
                <a:latin typeface="Times New Roman" panose="02020603050405020304" pitchFamily="18" charset="0"/>
                <a:cs typeface="Times New Roman" panose="02020603050405020304" pitchFamily="18" charset="0"/>
              </a:rPr>
              <a:t>опоры и их роль в жизни </a:t>
            </a:r>
            <a:r>
              <a:rPr lang="ru-RU" sz="4800" b="1" i="1" dirty="0" smtClean="0">
                <a:solidFill>
                  <a:srgbClr val="2A5010"/>
                </a:solidFill>
                <a:latin typeface="Times New Roman" panose="02020603050405020304" pitchFamily="18" charset="0"/>
                <a:cs typeface="Times New Roman" panose="02020603050405020304" pitchFamily="18" charset="0"/>
              </a:rPr>
              <a:t>человека»</a:t>
            </a:r>
            <a:r>
              <a:rPr lang="ru-RU" sz="4800" b="1" i="1" dirty="0" smtClean="0">
                <a:solidFill>
                  <a:srgbClr val="2A5010"/>
                </a:solidFill>
                <a:latin typeface="Times New Roman" panose="02020603050405020304" pitchFamily="18" charset="0"/>
                <a:cs typeface="Times New Roman" panose="02020603050405020304" pitchFamily="18" charset="0"/>
              </a:rPr>
              <a:t/>
            </a:r>
            <a:br>
              <a:rPr lang="ru-RU" sz="4800" b="1" i="1" dirty="0" smtClean="0">
                <a:solidFill>
                  <a:srgbClr val="2A5010"/>
                </a:solidFill>
                <a:latin typeface="Times New Roman" panose="02020603050405020304" pitchFamily="18" charset="0"/>
                <a:cs typeface="Times New Roman" panose="02020603050405020304" pitchFamily="18" charset="0"/>
              </a:rPr>
            </a:br>
            <a:r>
              <a:rPr lang="ru-RU" sz="4800" b="1" i="1" dirty="0">
                <a:solidFill>
                  <a:srgbClr val="2A5010"/>
                </a:solidFill>
                <a:latin typeface="Times New Roman" panose="02020603050405020304" pitchFamily="18" charset="0"/>
                <a:cs typeface="Times New Roman" panose="02020603050405020304" pitchFamily="18" charset="0"/>
              </a:rPr>
              <a:t/>
            </a:r>
            <a:br>
              <a:rPr lang="ru-RU" sz="4800" b="1" i="1" dirty="0">
                <a:solidFill>
                  <a:srgbClr val="2A5010"/>
                </a:solidFill>
                <a:latin typeface="Times New Roman" panose="02020603050405020304" pitchFamily="18" charset="0"/>
                <a:cs typeface="Times New Roman" panose="02020603050405020304" pitchFamily="18" charset="0"/>
              </a:rPr>
            </a:br>
            <a:endParaRPr lang="ru-RU" sz="4800" b="1" i="1" dirty="0" smtClean="0">
              <a:solidFill>
                <a:srgbClr val="2A5010"/>
              </a:solidFill>
              <a:latin typeface="Times New Roman" panose="02020603050405020304" pitchFamily="18" charset="0"/>
              <a:cs typeface="Times New Roman" panose="02020603050405020304" pitchFamily="18" charset="0"/>
            </a:endParaRPr>
          </a:p>
        </p:txBody>
      </p:sp>
      <p:sp>
        <p:nvSpPr>
          <p:cNvPr id="4" name="Текст 3"/>
          <p:cNvSpPr>
            <a:spLocks noGrp="1"/>
          </p:cNvSpPr>
          <p:nvPr>
            <p:ph type="subTitle" idx="1"/>
          </p:nvPr>
        </p:nvSpPr>
        <p:spPr>
          <a:xfrm>
            <a:off x="3887161" y="4108524"/>
            <a:ext cx="7858397" cy="2333897"/>
          </a:xfrm>
        </p:spPr>
        <p:txBody>
          <a:bodyPr/>
          <a:lstStyle/>
          <a:p>
            <a:r>
              <a:rPr lang="ru-RU" sz="2400" b="1" i="1" dirty="0" err="1" smtClean="0">
                <a:solidFill>
                  <a:schemeClr val="accent1">
                    <a:lumMod val="50000"/>
                  </a:schemeClr>
                </a:solidFill>
                <a:latin typeface="Times New Roman" panose="02020603050405020304" pitchFamily="18" charset="0"/>
                <a:cs typeface="Times New Roman" panose="02020603050405020304" pitchFamily="18" charset="0"/>
              </a:rPr>
              <a:t>Цыгикало</a:t>
            </a:r>
            <a:r>
              <a:rPr lang="ru-RU" sz="2400" b="1" i="1" dirty="0" smtClean="0">
                <a:solidFill>
                  <a:schemeClr val="accent1">
                    <a:lumMod val="50000"/>
                  </a:schemeClr>
                </a:solidFill>
                <a:latin typeface="Times New Roman" panose="02020603050405020304" pitchFamily="18" charset="0"/>
                <a:cs typeface="Times New Roman" panose="02020603050405020304" pitchFamily="18" charset="0"/>
              </a:rPr>
              <a:t> Ксения Александровна</a:t>
            </a:r>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 </a:t>
            </a:r>
          </a:p>
          <a:p>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педагог-психолог МАОУ СОШ №23</a:t>
            </a:r>
          </a:p>
          <a:p>
            <a:r>
              <a:rPr lang="ru-RU" sz="2400" b="1" i="1" dirty="0" smtClean="0">
                <a:solidFill>
                  <a:schemeClr val="accent1">
                    <a:lumMod val="50000"/>
                  </a:schemeClr>
                </a:solidFill>
                <a:latin typeface="Times New Roman" panose="02020603050405020304" pitchFamily="18" charset="0"/>
                <a:cs typeface="Times New Roman" panose="02020603050405020304" pitchFamily="18" charset="0"/>
              </a:rPr>
              <a:t>Егорова Зоя Андреевна</a:t>
            </a:r>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 </a:t>
            </a:r>
          </a:p>
          <a:p>
            <a:r>
              <a:rPr lang="ru-RU" sz="2400" i="1" dirty="0" smtClean="0">
                <a:solidFill>
                  <a:schemeClr val="accent1">
                    <a:lumMod val="50000"/>
                  </a:schemeClr>
                </a:solidFill>
                <a:latin typeface="Times New Roman" panose="02020603050405020304" pitchFamily="18" charset="0"/>
                <a:cs typeface="Times New Roman" panose="02020603050405020304" pitchFamily="18" charset="0"/>
              </a:rPr>
              <a:t>социальный педагог МАОУ СОШ №23</a:t>
            </a:r>
            <a:endParaRPr lang="ru-RU" sz="2400" i="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2" y="636588"/>
            <a:ext cx="9135609" cy="5405437"/>
          </a:xfrm>
        </p:spPr>
        <p:txBody>
          <a:bodyPr/>
          <a:lstStyle/>
          <a:p>
            <a:pPr>
              <a:buNone/>
            </a:pPr>
            <a:r>
              <a:rPr lang="ru-RU" sz="3600" b="1" dirty="0" smtClean="0">
                <a:latin typeface="Trebuchet MS" pitchFamily="34" charset="0"/>
              </a:rPr>
              <a:t>Упражнение «Мои внутренние опоры»</a:t>
            </a:r>
          </a:p>
          <a:p>
            <a:pPr>
              <a:buNone/>
            </a:pPr>
            <a:endParaRPr lang="ru-RU" sz="3600" dirty="0" smtClean="0">
              <a:latin typeface="Trebuchet MS" pitchFamily="34" charset="0"/>
            </a:endParaRPr>
          </a:p>
          <a:p>
            <a:pPr>
              <a:buNone/>
            </a:pPr>
            <a:r>
              <a:rPr lang="ru-RU" sz="3600" dirty="0" smtClean="0">
                <a:latin typeface="Trebuchet MS" pitchFamily="34" charset="0"/>
              </a:rPr>
              <a:t>Цель: обнаружение внутренних опор для повышения стрессоустойчивости и </a:t>
            </a:r>
            <a:r>
              <a:rPr lang="ru-RU" sz="3600" dirty="0" err="1" smtClean="0">
                <a:latin typeface="Trebuchet MS" pitchFamily="34" charset="0"/>
              </a:rPr>
              <a:t>жизнестойности</a:t>
            </a:r>
            <a:endParaRPr lang="ru-RU" sz="3600" dirty="0" smtClean="0">
              <a:latin typeface="Trebuchet MS" pitchFamily="34" charset="0"/>
            </a:endParaRPr>
          </a:p>
        </p:txBody>
      </p:sp>
      <p:pic>
        <p:nvPicPr>
          <p:cNvPr id="2050" name="Picture 2" descr="Внешние опоры человек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5909" y="3339306"/>
            <a:ext cx="3839256" cy="307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327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596312" cy="5405437"/>
          </a:xfrm>
        </p:spPr>
        <p:txBody>
          <a:bodyPr/>
          <a:lstStyle/>
          <a:p>
            <a:pPr>
              <a:buNone/>
            </a:pPr>
            <a:r>
              <a:rPr lang="ru-RU" sz="3200" dirty="0" smtClean="0">
                <a:latin typeface="Trebuchet MS" pitchFamily="34" charset="0"/>
              </a:rPr>
              <a:t>Задание: нарисуйте или вылепите из пластилина опоры</a:t>
            </a:r>
            <a:r>
              <a:rPr lang="en-US" sz="3200" dirty="0" smtClean="0">
                <a:latin typeface="Trebuchet MS" pitchFamily="34" charset="0"/>
              </a:rPr>
              <a:t>/</a:t>
            </a:r>
            <a:r>
              <a:rPr lang="ru-RU" sz="3200" dirty="0" smtClean="0">
                <a:latin typeface="Trebuchet MS" pitchFamily="34" charset="0"/>
              </a:rPr>
              <a:t>ресурсы, которые есть у вас. Они могут быть нарисованы в любом виде, который вам нравится. Это может быть один общий рисунок, который всё объединяет. А могут быть отдельные маленькие рисунки. </a:t>
            </a:r>
          </a:p>
          <a:p>
            <a:pPr>
              <a:buNone/>
            </a:pPr>
            <a:r>
              <a:rPr lang="ru-RU" sz="3200" dirty="0" smtClean="0">
                <a:latin typeface="Trebuchet MS" pitchFamily="34" charset="0"/>
              </a:rPr>
              <a:t>Затем подумайте, какие опоры у вас являются более значимыми, а какие менее</a:t>
            </a:r>
          </a:p>
        </p:txBody>
      </p:sp>
    </p:spTree>
    <p:extLst>
      <p:ext uri="{BB962C8B-B14F-4D97-AF65-F5344CB8AC3E}">
        <p14:creationId xmlns:p14="http://schemas.microsoft.com/office/powerpoint/2010/main" val="4136764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596312" cy="5405437"/>
          </a:xfrm>
        </p:spPr>
        <p:txBody>
          <a:bodyPr/>
          <a:lstStyle/>
          <a:p>
            <a:pPr>
              <a:buNone/>
            </a:pPr>
            <a:r>
              <a:rPr lang="ru-RU" sz="3200" dirty="0" smtClean="0">
                <a:latin typeface="Trebuchet MS" pitchFamily="34" charset="0"/>
              </a:rPr>
              <a:t>Рефлексия: расскажите, что у вас получилось? Какие опоры у вас есть? Какой вывод вы можете сделать для себя после упражнения?</a:t>
            </a:r>
          </a:p>
        </p:txBody>
      </p:sp>
    </p:spTree>
    <p:extLst>
      <p:ext uri="{BB962C8B-B14F-4D97-AF65-F5344CB8AC3E}">
        <p14:creationId xmlns:p14="http://schemas.microsoft.com/office/powerpoint/2010/main" val="3553669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792708" cy="5405437"/>
          </a:xfrm>
        </p:spPr>
        <p:txBody>
          <a:bodyPr/>
          <a:lstStyle/>
          <a:p>
            <a:pPr>
              <a:buNone/>
            </a:pPr>
            <a:r>
              <a:rPr lang="ru-RU" sz="3600" b="1" dirty="0" smtClean="0">
                <a:latin typeface="Trebuchet MS" pitchFamily="34" charset="0"/>
              </a:rPr>
              <a:t>Упражнение «Доброе письмо» </a:t>
            </a:r>
          </a:p>
          <a:p>
            <a:pPr>
              <a:buNone/>
            </a:pPr>
            <a:endParaRPr lang="ru-RU" sz="3600" dirty="0" smtClean="0">
              <a:latin typeface="Trebuchet MS" pitchFamily="34" charset="0"/>
            </a:endParaRPr>
          </a:p>
          <a:p>
            <a:pPr>
              <a:buNone/>
            </a:pPr>
            <a:r>
              <a:rPr lang="ru-RU" sz="3600" dirty="0" smtClean="0">
                <a:latin typeface="Trebuchet MS" pitchFamily="34" charset="0"/>
              </a:rPr>
              <a:t>Цель: развитие навыка </a:t>
            </a:r>
            <a:r>
              <a:rPr lang="ru-RU" sz="3600" dirty="0" err="1" smtClean="0">
                <a:latin typeface="Trebuchet MS" pitchFamily="34" charset="0"/>
              </a:rPr>
              <a:t>самоподдержки</a:t>
            </a:r>
            <a:endParaRPr lang="ru-RU" sz="3600" dirty="0" smtClean="0">
              <a:latin typeface="Trebuchet MS" pitchFamily="34" charset="0"/>
            </a:endParaRPr>
          </a:p>
        </p:txBody>
      </p:sp>
      <p:pic>
        <p:nvPicPr>
          <p:cNvPr id="8194" name="Picture 2" descr="Независимая экспертиза почерка в Санкт-Петербурге"/>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2017" y="2974748"/>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608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792708" cy="5962332"/>
          </a:xfrm>
        </p:spPr>
        <p:txBody>
          <a:bodyPr/>
          <a:lstStyle/>
          <a:p>
            <a:pPr indent="0" algn="just">
              <a:buNone/>
            </a:pPr>
            <a:r>
              <a:rPr lang="ru-RU" sz="2800" dirty="0" smtClean="0">
                <a:latin typeface="Trebuchet MS" pitchFamily="34" charset="0"/>
              </a:rPr>
              <a:t>Задание: </a:t>
            </a:r>
            <a:r>
              <a:rPr lang="ru-RU" sz="2800" dirty="0">
                <a:latin typeface="Trebuchet MS" pitchFamily="34" charset="0"/>
              </a:rPr>
              <a:t>Уважаемые участники, сейчас вам нужно будет закрыть глаза, сделайте 3 глубоких, медленных вдоха и выдоха. Представьте, что каждый из вас - это мудрый волшебник, которому очень много лет, ему известны все закоулки и </a:t>
            </a:r>
            <a:r>
              <a:rPr lang="ru-RU" sz="2800" dirty="0" err="1">
                <a:latin typeface="Trebuchet MS" pitchFamily="34" charset="0"/>
              </a:rPr>
              <a:t>перепитии</a:t>
            </a:r>
            <a:r>
              <a:rPr lang="ru-RU" sz="2800" dirty="0">
                <a:latin typeface="Trebuchet MS" pitchFamily="34" charset="0"/>
              </a:rPr>
              <a:t> жизни, её неурядицы и счастливые моменты, он познал всю мудрость бытия. Этот волшебник смотрит на вас сейчас. Он знает, что, когда вы нервничаете из-за чего-то на работе или в личной жизни, чувствуете себя подавленным, грустным или усталым, своевременные добрые слова могут помочь вам почувствовать себя лучше. </a:t>
            </a:r>
            <a:endParaRPr lang="ru-RU" sz="2800" dirty="0" smtClean="0">
              <a:latin typeface="Trebuchet MS" pitchFamily="34" charset="0"/>
            </a:endParaRPr>
          </a:p>
        </p:txBody>
      </p:sp>
    </p:spTree>
    <p:extLst>
      <p:ext uri="{BB962C8B-B14F-4D97-AF65-F5344CB8AC3E}">
        <p14:creationId xmlns:p14="http://schemas.microsoft.com/office/powerpoint/2010/main" val="34273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792708" cy="5962332"/>
          </a:xfrm>
        </p:spPr>
        <p:txBody>
          <a:bodyPr/>
          <a:lstStyle/>
          <a:p>
            <a:pPr indent="0" algn="just">
              <a:buNone/>
            </a:pPr>
            <a:r>
              <a:rPr lang="ru-RU" sz="3600" dirty="0" smtClean="0">
                <a:latin typeface="Trebuchet MS" pitchFamily="34" charset="0"/>
              </a:rPr>
              <a:t>Задание: </a:t>
            </a:r>
            <a:r>
              <a:rPr lang="ru-RU" sz="3200" dirty="0" smtClean="0">
                <a:latin typeface="Trebuchet MS" pitchFamily="34" charset="0"/>
              </a:rPr>
              <a:t>И </a:t>
            </a:r>
            <a:r>
              <a:rPr lang="ru-RU" sz="3200" dirty="0">
                <a:latin typeface="Trebuchet MS" pitchFamily="34" charset="0"/>
              </a:rPr>
              <a:t>он желает, чтобы вы сейчас из роли мудрого волшебника написали себе настоящему доброе письмо. Только, пожалуйста, не пишите ничего обвинительного и морализаторского в свой адрес. Постарайтесь, правда, искренне сказать себе несколько хороших, добрых предложений. Это письмо не должно быть длинным или коротким, оно будет таким, каким захотите и сделаете его вы!</a:t>
            </a:r>
            <a:endParaRPr lang="ru-RU" sz="3200" dirty="0" smtClean="0">
              <a:latin typeface="Trebuchet MS" pitchFamily="34" charset="0"/>
            </a:endParaRPr>
          </a:p>
        </p:txBody>
      </p:sp>
    </p:spTree>
    <p:extLst>
      <p:ext uri="{BB962C8B-B14F-4D97-AF65-F5344CB8AC3E}">
        <p14:creationId xmlns:p14="http://schemas.microsoft.com/office/powerpoint/2010/main" val="3747820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8596312" cy="5405437"/>
          </a:xfrm>
        </p:spPr>
        <p:txBody>
          <a:bodyPr/>
          <a:lstStyle/>
          <a:p>
            <a:pPr>
              <a:buNone/>
            </a:pPr>
            <a:r>
              <a:rPr lang="ru-RU" sz="3200" dirty="0" smtClean="0">
                <a:latin typeface="Trebuchet MS" pitchFamily="34" charset="0"/>
              </a:rPr>
              <a:t>Рефлексия: расскажите, что у вас получилось? Получилось ли найти те самые, подходящие именно вам слова? Какой вывод вы можете сделать для себя после упражнения?</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5626"/>
            <a:ext cx="9418319" cy="3742374"/>
          </a:xfrm>
          <a:prstGeom prst="rect">
            <a:avLst/>
          </a:prstGeom>
        </p:spPr>
      </p:pic>
    </p:spTree>
    <p:extLst>
      <p:ext uri="{BB962C8B-B14F-4D97-AF65-F5344CB8AC3E}">
        <p14:creationId xmlns:p14="http://schemas.microsoft.com/office/powerpoint/2010/main" val="1041010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417320" y="899160"/>
            <a:ext cx="7767637" cy="1612900"/>
          </a:xfrm>
        </p:spPr>
        <p:txBody>
          <a:bodyPr rtlCol="0"/>
          <a:lstStyle/>
          <a:p>
            <a:pPr fontAlgn="auto">
              <a:spcAft>
                <a:spcPts val="0"/>
              </a:spcAft>
              <a:defRPr/>
            </a:pPr>
            <a:r>
              <a:rPr lang="ru-RU" dirty="0" smtClean="0">
                <a:solidFill>
                  <a:schemeClr val="accent2">
                    <a:lumMod val="50000"/>
                  </a:schemeClr>
                </a:solidFill>
              </a:rPr>
              <a:t>Спасибо за внимание!</a:t>
            </a:r>
            <a:endParaRPr lang="ru-RU" dirty="0">
              <a:solidFill>
                <a:schemeClr val="accent2">
                  <a:lumMod val="50000"/>
                </a:schemeClr>
              </a:solidFill>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9680" y="2512060"/>
            <a:ext cx="8435975" cy="321094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p:cNvSpPr>
          <p:nvPr>
            <p:ph type="body" idx="4294967295"/>
          </p:nvPr>
        </p:nvSpPr>
        <p:spPr>
          <a:xfrm>
            <a:off x="677863" y="549275"/>
            <a:ext cx="9147175" cy="5492750"/>
          </a:xfrm>
        </p:spPr>
        <p:txBody>
          <a:bodyPr/>
          <a:lstStyle/>
          <a:p>
            <a:pPr>
              <a:buFont typeface="Wingdings 3" pitchFamily="18" charset="2"/>
              <a:buNone/>
            </a:pPr>
            <a:r>
              <a:rPr lang="ru-RU" sz="4000" dirty="0" smtClean="0">
                <a:latin typeface="Trebuchet MS" pitchFamily="34" charset="0"/>
              </a:rPr>
              <a:t>Что такое внутренние опоры?</a:t>
            </a:r>
          </a:p>
        </p:txBody>
      </p:sp>
      <p:pic>
        <p:nvPicPr>
          <p:cNvPr id="1026" name="Picture 2" descr="Как обнаружить в себе опоры и ресурсы для жизни?, Психология – Гештальт Клу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347" y="1512661"/>
            <a:ext cx="7000875" cy="4819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p:cNvSpPr>
          <p:nvPr>
            <p:ph type="body" idx="4294967295"/>
          </p:nvPr>
        </p:nvSpPr>
        <p:spPr>
          <a:xfrm>
            <a:off x="677863" y="650875"/>
            <a:ext cx="6147480" cy="5717268"/>
          </a:xfrm>
        </p:spPr>
        <p:txBody>
          <a:bodyPr/>
          <a:lstStyle/>
          <a:p>
            <a:pPr>
              <a:buNone/>
            </a:pPr>
            <a:r>
              <a:rPr lang="ru-RU" sz="3600" dirty="0" smtClean="0">
                <a:latin typeface="Trebuchet MS" pitchFamily="34" charset="0"/>
              </a:rPr>
              <a:t>Внутренняя опора - </a:t>
            </a:r>
            <a:r>
              <a:rPr lang="ru-RU" sz="3600" dirty="0">
                <a:latin typeface="Trebuchet MS" pitchFamily="34" charset="0"/>
              </a:rPr>
              <a:t>совокупность </a:t>
            </a:r>
            <a:r>
              <a:rPr lang="ru-RU" sz="3600" dirty="0" smtClean="0">
                <a:latin typeface="Trebuchet MS" pitchFamily="34" charset="0"/>
              </a:rPr>
              <a:t>факторов, которая позволяет </a:t>
            </a:r>
            <a:r>
              <a:rPr lang="ru-RU" sz="3600" dirty="0">
                <a:latin typeface="Trebuchet MS" pitchFamily="34" charset="0"/>
              </a:rPr>
              <a:t>нам ощущать себя устойчивыми, а значит, защищенными, находящимися в </a:t>
            </a:r>
            <a:r>
              <a:rPr lang="ru-RU" sz="3600" dirty="0" smtClean="0">
                <a:latin typeface="Trebuchet MS" pitchFamily="34" charset="0"/>
              </a:rPr>
              <a:t>безопасности</a:t>
            </a:r>
          </a:p>
        </p:txBody>
      </p:sp>
      <p:pic>
        <p:nvPicPr>
          <p:cNvPr id="1026" name="Picture 2" descr="Опорно-двигательный аппарат Flashcards | Quiz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628" y="1872344"/>
            <a:ext cx="4762500" cy="4610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p:cNvSpPr>
          <p:nvPr>
            <p:ph type="body" idx="4294967295"/>
          </p:nvPr>
        </p:nvSpPr>
        <p:spPr>
          <a:xfrm>
            <a:off x="677862" y="636588"/>
            <a:ext cx="9772423" cy="5405437"/>
          </a:xfrm>
        </p:spPr>
        <p:txBody>
          <a:bodyPr/>
          <a:lstStyle/>
          <a:p>
            <a:pPr algn="ctr">
              <a:buNone/>
            </a:pPr>
            <a:r>
              <a:rPr lang="ru-RU" sz="4000" dirty="0">
                <a:latin typeface="Trebuchet MS" pitchFamily="34" charset="0"/>
              </a:rPr>
              <a:t>Близкие люди</a:t>
            </a:r>
            <a:endParaRPr lang="ru-RU" sz="4000" dirty="0" smtClean="0">
              <a:latin typeface="Trebuchet MS" pitchFamily="34" charset="0"/>
            </a:endParaRPr>
          </a:p>
        </p:txBody>
      </p:sp>
      <p:pic>
        <p:nvPicPr>
          <p:cNvPr id="3074" name="Picture 2" descr="Картинки про родных и близких людей - 83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849" y="1465262"/>
            <a:ext cx="6777326" cy="4919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2" y="636588"/>
            <a:ext cx="10980737" cy="5405437"/>
          </a:xfrm>
        </p:spPr>
        <p:txBody>
          <a:bodyPr/>
          <a:lstStyle/>
          <a:p>
            <a:pPr algn="ctr">
              <a:buNone/>
            </a:pPr>
            <a:r>
              <a:rPr lang="ru-RU" sz="4000" dirty="0">
                <a:latin typeface="Trebuchet MS" pitchFamily="34" charset="0"/>
              </a:rPr>
              <a:t>Внутренние ценности</a:t>
            </a:r>
            <a:endParaRPr lang="ru-RU" sz="4000" dirty="0" smtClean="0">
              <a:latin typeface="Trebuchet MS" pitchFamily="34" charset="0"/>
            </a:endParaRPr>
          </a:p>
        </p:txBody>
      </p:sp>
      <p:pic>
        <p:nvPicPr>
          <p:cNvPr id="4098" name="Picture 2" descr="Полный список ценностей человека? - Тренинги Коучинг Консалтинг в Крыму"/>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095" y="1528693"/>
            <a:ext cx="7876269" cy="46695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2" y="636588"/>
            <a:ext cx="10001024" cy="5405437"/>
          </a:xfrm>
        </p:spPr>
        <p:txBody>
          <a:bodyPr/>
          <a:lstStyle/>
          <a:p>
            <a:pPr algn="ctr">
              <a:buNone/>
            </a:pPr>
            <a:r>
              <a:rPr lang="ru-RU" sz="4000" dirty="0">
                <a:latin typeface="Trebuchet MS" pitchFamily="34" charset="0"/>
              </a:rPr>
              <a:t>Жизненный опыт и профессионализм</a:t>
            </a:r>
            <a:endParaRPr lang="ru-RU" sz="4000" dirty="0" smtClean="0">
              <a:latin typeface="Trebuchet MS" pitchFamily="34" charset="0"/>
            </a:endParaRPr>
          </a:p>
        </p:txBody>
      </p:sp>
      <p:pic>
        <p:nvPicPr>
          <p:cNvPr id="5122" name="Picture 2" descr="Профессиональный учитель дает мастер-класс по искусству мужчине и женщине в  студии карикатуры | Бесплатно вектор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6385" y="1665514"/>
            <a:ext cx="7620454" cy="457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39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2" y="636588"/>
            <a:ext cx="9723437" cy="5405437"/>
          </a:xfrm>
        </p:spPr>
        <p:txBody>
          <a:bodyPr/>
          <a:lstStyle/>
          <a:p>
            <a:pPr algn="ctr">
              <a:buNone/>
            </a:pPr>
            <a:r>
              <a:rPr lang="ru-RU" sz="4000" dirty="0">
                <a:latin typeface="Trebuchet MS" pitchFamily="34" charset="0"/>
              </a:rPr>
              <a:t>Положительные </a:t>
            </a:r>
            <a:r>
              <a:rPr lang="ru-RU" sz="4000" dirty="0" smtClean="0">
                <a:latin typeface="Trebuchet MS" pitchFamily="34" charset="0"/>
              </a:rPr>
              <a:t>примеры</a:t>
            </a:r>
          </a:p>
        </p:txBody>
      </p:sp>
      <p:pic>
        <p:nvPicPr>
          <p:cNvPr id="6146" name="Picture 2" descr="Поведение взрослых как пример для подражани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2347" y="1466623"/>
            <a:ext cx="7460908" cy="496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264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body" idx="4294967295"/>
          </p:nvPr>
        </p:nvSpPr>
        <p:spPr>
          <a:xfrm>
            <a:off x="677863" y="636588"/>
            <a:ext cx="9674452" cy="5405437"/>
          </a:xfrm>
        </p:spPr>
        <p:txBody>
          <a:bodyPr/>
          <a:lstStyle/>
          <a:p>
            <a:pPr algn="ctr">
              <a:buNone/>
            </a:pPr>
            <a:r>
              <a:rPr lang="ru-RU" sz="4000" dirty="0">
                <a:latin typeface="Trebuchet MS" pitchFamily="34" charset="0"/>
              </a:rPr>
              <a:t>Материальные ценности</a:t>
            </a:r>
            <a:endParaRPr lang="ru-RU" sz="4000" dirty="0" smtClean="0">
              <a:latin typeface="Trebuchet MS" pitchFamily="34" charset="0"/>
            </a:endParaRPr>
          </a:p>
        </p:txBody>
      </p:sp>
      <p:pic>
        <p:nvPicPr>
          <p:cNvPr id="7170" name="Picture 2" descr="Уютный дом за городом: планирование интерьер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1024" y="1662111"/>
            <a:ext cx="6865711" cy="456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29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body" idx="4294967295"/>
          </p:nvPr>
        </p:nvSpPr>
        <p:spPr>
          <a:xfrm>
            <a:off x="677863" y="636588"/>
            <a:ext cx="9249908" cy="5796869"/>
          </a:xfrm>
        </p:spPr>
        <p:txBody>
          <a:bodyPr/>
          <a:lstStyle/>
          <a:p>
            <a:pPr>
              <a:buNone/>
            </a:pPr>
            <a:r>
              <a:rPr lang="ru-RU" sz="2800" dirty="0">
                <a:latin typeface="Trebuchet MS" pitchFamily="34" charset="0"/>
              </a:rPr>
              <a:t>У большинства из нас есть собственные, индивидуальные способы </a:t>
            </a:r>
            <a:r>
              <a:rPr lang="ru-RU" sz="2800" dirty="0" err="1">
                <a:latin typeface="Trebuchet MS" pitchFamily="34" charset="0"/>
              </a:rPr>
              <a:t>самоподдержки</a:t>
            </a:r>
            <a:r>
              <a:rPr lang="ru-RU" sz="2800" dirty="0">
                <a:latin typeface="Trebuchet MS" pitchFamily="34" charset="0"/>
              </a:rPr>
              <a:t>. Как правило, человек очень рано осознает их и активно использует, даже не задумываясь, что они тоже часть внутренней опоры. Такими опорами могут стать </a:t>
            </a:r>
            <a:r>
              <a:rPr lang="ru-RU" sz="2800" b="1" dirty="0">
                <a:latin typeface="Trebuchet MS" pitchFamily="34" charset="0"/>
              </a:rPr>
              <a:t>книги, танцы, музыка, спорт, прогулки, общение, помощь другим</a:t>
            </a:r>
            <a:r>
              <a:rPr lang="ru-RU" sz="2800" dirty="0">
                <a:latin typeface="Trebuchet MS" pitchFamily="34" charset="0"/>
              </a:rPr>
              <a:t> или иные способы вернуться к себе и </a:t>
            </a:r>
            <a:r>
              <a:rPr lang="ru-RU" sz="2800" dirty="0" smtClean="0">
                <a:latin typeface="Trebuchet MS" pitchFamily="34" charset="0"/>
              </a:rPr>
              <a:t>успокоиться</a:t>
            </a:r>
            <a:endParaRPr lang="ru-RU" sz="2800" dirty="0">
              <a:latin typeface="Trebuchet MS" pitchFamily="34" charset="0"/>
            </a:endParaRPr>
          </a:p>
          <a:p>
            <a:pPr>
              <a:buNone/>
            </a:pPr>
            <a:r>
              <a:rPr lang="ru-RU" sz="2800" u="sng" dirty="0" smtClean="0">
                <a:latin typeface="Trebuchet MS" pitchFamily="34" charset="0"/>
              </a:rPr>
              <a:t>Здесь </a:t>
            </a:r>
            <a:r>
              <a:rPr lang="ru-RU" sz="2800" u="sng" dirty="0">
                <a:latin typeface="Trebuchet MS" pitchFamily="34" charset="0"/>
              </a:rPr>
              <a:t>очень важно не спутать свою опору с методом бегства от своих чувств (это может быть заедание, </a:t>
            </a:r>
            <a:r>
              <a:rPr lang="ru-RU" sz="2800" u="sng" dirty="0" err="1">
                <a:latin typeface="Trebuchet MS" pitchFamily="34" charset="0"/>
              </a:rPr>
              <a:t>игромания</a:t>
            </a:r>
            <a:r>
              <a:rPr lang="ru-RU" sz="2800" u="sng" dirty="0">
                <a:latin typeface="Trebuchet MS" pitchFamily="34" charset="0"/>
              </a:rPr>
              <a:t>, излишняя привязанность к кому-то и другие зависимости</a:t>
            </a:r>
            <a:r>
              <a:rPr lang="ru-RU" sz="2800" u="sng" dirty="0" smtClean="0">
                <a:latin typeface="Trebuchet MS" pitchFamily="34" charset="0"/>
              </a:rPr>
              <a:t>)</a:t>
            </a:r>
            <a:endParaRPr lang="ru-RU" sz="2800" u="sng" dirty="0">
              <a:latin typeface="Trebuchet MS" pitchFamily="34" charset="0"/>
            </a:endParaRPr>
          </a:p>
          <a:p>
            <a:pPr>
              <a:buFont typeface="Wingdings 3" pitchFamily="18" charset="2"/>
              <a:buNone/>
            </a:pPr>
            <a:endParaRPr lang="ru-RU" sz="2800" dirty="0" smtClean="0">
              <a:latin typeface="Trebuchet MS"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
        <a:ea typeface=""/>
        <a:cs typeface=""/>
      </a:majorFont>
      <a:minorFont>
        <a:latin typeface=""/>
        <a:ea typeface=""/>
        <a:cs typeface=""/>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5362</TotalTime>
  <Words>1071</Words>
  <Application>Microsoft Office PowerPoint</Application>
  <PresentationFormat>Широкоэкранный</PresentationFormat>
  <Paragraphs>50</Paragraphs>
  <Slides>17</Slides>
  <Notes>14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Calibri</vt:lpstr>
      <vt:lpstr>Times New Roman</vt:lpstr>
      <vt:lpstr>Trebuchet MS</vt:lpstr>
      <vt:lpstr>Wingdings 3</vt:lpstr>
      <vt:lpstr>Аспект</vt:lpstr>
      <vt:lpstr>        Мастер-класс  «Внутренние опоры и их роль в жизни человека»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Н.Н. Рыбакова</dc:creator>
  <cp:lastModifiedBy>Алла Ивановна Тимофеева</cp:lastModifiedBy>
  <cp:revision>59</cp:revision>
  <dcterms:created xsi:type="dcterms:W3CDTF">2022-03-22T05:46:33Z</dcterms:created>
  <dcterms:modified xsi:type="dcterms:W3CDTF">2023-05-11T07:39:15Z</dcterms:modified>
</cp:coreProperties>
</file>