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0" r:id="rId10"/>
    <p:sldId id="285" r:id="rId11"/>
    <p:sldId id="287" r:id="rId12"/>
    <p:sldId id="276" r:id="rId13"/>
    <p:sldId id="268" r:id="rId14"/>
    <p:sldId id="271" r:id="rId15"/>
    <p:sldId id="265" r:id="rId16"/>
    <p:sldId id="274" r:id="rId17"/>
    <p:sldId id="270" r:id="rId18"/>
    <p:sldId id="275" r:id="rId19"/>
    <p:sldId id="273" r:id="rId20"/>
    <p:sldId id="272" r:id="rId21"/>
    <p:sldId id="264" r:id="rId22"/>
    <p:sldId id="269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591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291" autoAdjust="0"/>
  </p:normalViewPr>
  <p:slideViewPr>
    <p:cSldViewPr snapToGrid="0" showGuides="1">
      <p:cViewPr varScale="1">
        <p:scale>
          <a:sx n="68" d="100"/>
          <a:sy n="68" d="100"/>
        </p:scale>
        <p:origin x="90" y="162"/>
      </p:cViewPr>
      <p:guideLst>
        <p:guide pos="3591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54021-6772-4A57-861F-90A75A7AA084}" type="datetime1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0E2EC71-EA82-4BBF-9279-07E91EB2821A}" type="datetime1">
              <a:rPr lang="ru-RU" noProof="0" smtClean="0"/>
              <a:t>23.04.2023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1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6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1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1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1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4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4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3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3023092" y="4453465"/>
            <a:ext cx="6120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+7 678-555-0128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Афанасий Быков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bykov@example.com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912235" y="2421953"/>
            <a:ext cx="4392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 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945847" y="1667974"/>
            <a:ext cx="63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1" name="Текст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3148724" y="4804366"/>
            <a:ext cx="5904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528201" y="1667974"/>
            <a:ext cx="316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46187"/>
            <a:ext cx="4357688" cy="2161001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Диаграмма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2592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Таблица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955041" y="1667974"/>
            <a:ext cx="102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11" y="1474369"/>
            <a:ext cx="10117959" cy="2281355"/>
          </a:xfrm>
        </p:spPr>
        <p:txBody>
          <a:bodyPr rtlCol="0"/>
          <a:lstStyle/>
          <a:p>
            <a:r>
              <a:rPr lang="ru-RU" b="1" dirty="0" smtClean="0"/>
              <a:t>Формируем позитивное мышление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4300" y="901970"/>
            <a:ext cx="5285914" cy="782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Корзинка позитива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0" y="149665"/>
            <a:ext cx="5078437" cy="6708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8" y="2701267"/>
            <a:ext cx="2660357" cy="34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7857" y="1633490"/>
            <a:ext cx="5285914" cy="782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</a:t>
            </a:r>
            <a:br>
              <a:rPr lang="ru-RU" dirty="0" smtClean="0"/>
            </a:br>
            <a:r>
              <a:rPr lang="ru-RU" dirty="0" smtClean="0"/>
              <a:t>«Мы родители подростка»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8803" t="24810" r="14057" b="13308"/>
          <a:stretch/>
        </p:blipFill>
        <p:spPr bwMode="auto">
          <a:xfrm>
            <a:off x="967857" y="3559126"/>
            <a:ext cx="4068347" cy="2715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99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11" y="1474369"/>
            <a:ext cx="10117959" cy="2281355"/>
          </a:xfrm>
        </p:spPr>
        <p:txBody>
          <a:bodyPr rtlCol="0"/>
          <a:lstStyle/>
          <a:p>
            <a:r>
              <a:rPr lang="ru-RU" b="1" dirty="0"/>
              <a:t>Как перестать паниковать из-за поступления — </a:t>
            </a:r>
          </a:p>
        </p:txBody>
      </p:sp>
    </p:spTree>
    <p:extLst>
      <p:ext uri="{BB962C8B-B14F-4D97-AF65-F5344CB8AC3E}">
        <p14:creationId xmlns:p14="http://schemas.microsoft.com/office/powerpoint/2010/main" val="11826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Перестаньте накручивать</a:t>
            </a:r>
            <a:br>
              <a:rPr lang="ru-RU" b="1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1119338" cy="4687717"/>
          </a:xfrm>
        </p:spPr>
        <p:txBody>
          <a:bodyPr>
            <a:normAutofit/>
          </a:bodyPr>
          <a:lstStyle/>
          <a:p>
            <a:r>
              <a:rPr lang="ru-RU" dirty="0" smtClean="0"/>
              <a:t>В предэкзаменационный и экзаменационный период люди начинают </a:t>
            </a:r>
            <a:r>
              <a:rPr lang="ru-RU" dirty="0"/>
              <a:t>зацикливаться на одной проблеме и придумывают нереальные негативные сценарии. </a:t>
            </a:r>
            <a:endParaRPr lang="ru-RU" dirty="0" smtClean="0"/>
          </a:p>
          <a:p>
            <a:pPr algn="just"/>
            <a:r>
              <a:rPr lang="ru-RU" dirty="0" smtClean="0"/>
              <a:t>Всё </a:t>
            </a:r>
            <a:r>
              <a:rPr lang="ru-RU" dirty="0"/>
              <a:t>это провоцирует стресс. Осознайте, что всё возможное для поступления вы уже сделали. </a:t>
            </a:r>
            <a:endParaRPr lang="ru-RU" dirty="0" smtClean="0"/>
          </a:p>
          <a:p>
            <a:pPr algn="just"/>
            <a:r>
              <a:rPr lang="ru-RU" dirty="0" smtClean="0"/>
              <a:t>Самое </a:t>
            </a:r>
            <a:r>
              <a:rPr lang="ru-RU" dirty="0"/>
              <a:t>трудное позади. </a:t>
            </a:r>
            <a:endParaRPr lang="ru-RU" dirty="0" smtClean="0"/>
          </a:p>
          <a:p>
            <a:pPr algn="just"/>
            <a:r>
              <a:rPr lang="ru-RU" dirty="0" smtClean="0"/>
              <a:t>Лучше </a:t>
            </a:r>
            <a:r>
              <a:rPr lang="ru-RU" dirty="0"/>
              <a:t>похвалите себя за то, что сумели пройти такой нелёгкий путь, а в случае с неудовлетворительным результатом уже постфактум будете решать, что делать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Сфокусируйтесь на своих увлечениях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22391" cy="485652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Один из лучших способов отвлечься от лишних мыслей — погрузиться в любимые хобби. </a:t>
            </a:r>
            <a:endParaRPr lang="ru-RU" dirty="0" smtClean="0"/>
          </a:p>
          <a:p>
            <a:r>
              <a:rPr lang="ru-RU" dirty="0" smtClean="0"/>
              <a:t>По-настоящему </a:t>
            </a:r>
            <a:r>
              <a:rPr lang="ru-RU" dirty="0"/>
              <a:t>увлёкшись чем-то другим, вы не захотите думать об университете, или у вас не будет на это времён . </a:t>
            </a:r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/>
              <a:t>того, приятные активности заряжают вас и поднимают настроение. </a:t>
            </a:r>
            <a:endParaRPr lang="ru-RU" dirty="0" smtClean="0"/>
          </a:p>
          <a:p>
            <a:r>
              <a:rPr lang="ru-RU" dirty="0" smtClean="0"/>
              <a:t>Пробуйте </a:t>
            </a:r>
            <a:r>
              <a:rPr lang="ru-RU" dirty="0"/>
              <a:t>разные занятия, возможно, совместите их с другими людьми. Если вы поставите себе цель посвятить себя новому хобби, это также станет удачным решением, ведь вам придётся направить все силы на усвоение новых знаний. </a:t>
            </a:r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вам точно удастся ненадолго абстрагироваться от волнительных дум</a:t>
            </a:r>
          </a:p>
        </p:txBody>
      </p:sp>
    </p:spTree>
    <p:extLst>
      <p:ext uri="{BB962C8B-B14F-4D97-AF65-F5344CB8AC3E}">
        <p14:creationId xmlns:p14="http://schemas.microsoft.com/office/powerpoint/2010/main" val="33037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Займитесь спортом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Занятие спортом чем-то схоже по стратегии с увлечениями, однако спорт быстрее на физическом уровне разряжает вас. Необязательно браться за что-то сложное, главное — дать нагрузку своему организму.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пробуйте такие активности, как зарядка, езда на велосипеде, </a:t>
            </a:r>
            <a:r>
              <a:rPr lang="ru-RU" dirty="0" smtClean="0"/>
              <a:t>плавание </a:t>
            </a:r>
            <a:r>
              <a:rPr lang="ru-RU" dirty="0"/>
              <a:t>или бег. </a:t>
            </a:r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/>
              <a:t>вы тренируетесь, ваше тело вырабатывает </a:t>
            </a:r>
            <a:r>
              <a:rPr lang="ru-RU" dirty="0" err="1"/>
              <a:t>эндорфины</a:t>
            </a:r>
            <a:r>
              <a:rPr lang="ru-RU" dirty="0"/>
              <a:t>, которые являются гормонами хорошего самочувствия в вашем теле. </a:t>
            </a:r>
            <a:endParaRPr lang="ru-RU" dirty="0" smtClean="0"/>
          </a:p>
          <a:p>
            <a:r>
              <a:rPr lang="ru-RU" dirty="0" smtClean="0"/>
              <a:t>Благодаря </a:t>
            </a:r>
            <a:r>
              <a:rPr lang="ru-RU" dirty="0"/>
              <a:t>им вам проще справляться с беспокойством</a:t>
            </a: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Пробуйте медитировать</a:t>
            </a:r>
            <a:br>
              <a:rPr lang="ru-RU" b="1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369" y="1859340"/>
            <a:ext cx="10438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Медитация также эффективно уменьшает симптомы тревоги. В интернете есть множество обучающих видео и приложений для </a:t>
            </a:r>
            <a:r>
              <a:rPr lang="ru-RU" sz="2400" dirty="0" smtClean="0">
                <a:solidFill>
                  <a:schemeClr val="bg1"/>
                </a:solidFill>
              </a:rPr>
              <a:t>медитации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Вы </a:t>
            </a:r>
            <a:r>
              <a:rPr lang="ru-RU" sz="2400" dirty="0">
                <a:solidFill>
                  <a:schemeClr val="bg1"/>
                </a:solidFill>
              </a:rPr>
              <a:t>можете использовать такой виртуальный инструмент на своём телефоне и получать доступ к медитациям, где бы и когда бы вы ни чувствовали тревогу.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Приложение </a:t>
            </a:r>
            <a:r>
              <a:rPr lang="ru-RU" sz="2400" dirty="0">
                <a:solidFill>
                  <a:schemeClr val="bg1"/>
                </a:solidFill>
              </a:rPr>
              <a:t>также помогает настроиться на хороший сон, сфокусироваться на задаче, или проснуться.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Вы </a:t>
            </a:r>
            <a:r>
              <a:rPr lang="ru-RU" sz="2400" dirty="0">
                <a:solidFill>
                  <a:schemeClr val="bg1"/>
                </a:solidFill>
              </a:rPr>
              <a:t>можете элементарно послушать расслабляющую музыку и спокойно подышать в это время с закрытыми глазами.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Возможно</a:t>
            </a:r>
            <a:r>
              <a:rPr lang="ru-RU" sz="2400" dirty="0">
                <a:solidFill>
                  <a:schemeClr val="bg1"/>
                </a:solidFill>
              </a:rPr>
              <a:t>, такая схожая практика вас </a:t>
            </a:r>
            <a:r>
              <a:rPr lang="ru-RU" sz="2400" dirty="0" smtClean="0">
                <a:solidFill>
                  <a:schemeClr val="bg1"/>
                </a:solidFill>
              </a:rPr>
              <a:t>успокоит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Общайтесь с единомышленниками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11375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Найдите круг общения, который разделяет ваши волнения и понимает причины беспокойства. </a:t>
            </a:r>
            <a:endParaRPr lang="ru-RU" dirty="0" smtClean="0"/>
          </a:p>
          <a:p>
            <a:r>
              <a:rPr lang="ru-RU" dirty="0" smtClean="0"/>
              <a:t>Совместное </a:t>
            </a:r>
            <a:r>
              <a:rPr lang="ru-RU" dirty="0"/>
              <a:t>обсуждение может помочь пережить вам этот период. Если каждый в паре или группе делится мыслями, которые вам близки, то внутренне вы ощущаете, что не одиноки.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даёт веру, что вы справитесь даже не с самыми хорошими новостями. </a:t>
            </a:r>
            <a:endParaRPr lang="ru-RU" dirty="0" smtClean="0"/>
          </a:p>
          <a:p>
            <a:r>
              <a:rPr lang="ru-RU" dirty="0" smtClean="0"/>
              <a:t>Есть </a:t>
            </a:r>
            <a:r>
              <a:rPr lang="ru-RU" dirty="0"/>
              <a:t>и противоположная стратегия, то есть предупредить друзей и семью о нежелании говорить об актуальной теме. </a:t>
            </a:r>
            <a:endParaRPr lang="ru-RU" dirty="0" smtClean="0"/>
          </a:p>
          <a:p>
            <a:r>
              <a:rPr lang="ru-RU" dirty="0" smtClean="0"/>
              <a:t>Такой </a:t>
            </a:r>
            <a:r>
              <a:rPr lang="ru-RU" dirty="0"/>
              <a:t>мысленно-вербальный не будет снова и снова погружать вас в </a:t>
            </a:r>
            <a:r>
              <a:rPr lang="ru-RU" dirty="0" err="1"/>
              <a:t>саморефлексию</a:t>
            </a:r>
            <a:r>
              <a:rPr lang="ru-RU" dirty="0"/>
              <a:t>, отчего будет легче преодолеть напряжение</a:t>
            </a:r>
          </a:p>
        </p:txBody>
      </p:sp>
    </p:spTree>
    <p:extLst>
      <p:ext uri="{BB962C8B-B14F-4D97-AF65-F5344CB8AC3E}">
        <p14:creationId xmlns:p14="http://schemas.microsoft.com/office/powerpoint/2010/main" val="7065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Программируй себя на лучшее,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Не надо мучать себя мыслями вроде «какой будет ужас, если я не сдам», «родители будут очень разочарованы», «я так плохо готов, что точно не выйдет».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срочно забыть эти фразы и начать думать позитивно, потому что всё начинается с наших внутренних установок.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вы думаете, что справитесь, — так и будет.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чаще говорить самому себе: «Я прикладываю максимум усилий для достижения результата, всё обязательно получится».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обязательно не забывать хвалить себя даже за небольшие успехи (ещё вчера не получалось сделать задание, а сегодня уже могу его решить).</a:t>
            </a:r>
          </a:p>
        </p:txBody>
      </p:sp>
    </p:spTree>
    <p:extLst>
      <p:ext uri="{BB962C8B-B14F-4D97-AF65-F5344CB8AC3E}">
        <p14:creationId xmlns:p14="http://schemas.microsoft.com/office/powerpoint/2010/main" val="8195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Отдыхайте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Наша нервная система — это не вечный двигатель, организму просто необходим отдых.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Кстати</a:t>
            </a:r>
            <a:r>
              <a:rPr lang="ru-RU" dirty="0"/>
              <a:t>, вы же помните, что отдых — это смена деятельности?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Снять </a:t>
            </a:r>
            <a:r>
              <a:rPr lang="ru-RU" b="1" dirty="0"/>
              <a:t>напряжение накануне экзаменационного дня также помогут:  </a:t>
            </a:r>
            <a:endParaRPr lang="ru-RU" dirty="0"/>
          </a:p>
          <a:p>
            <a:r>
              <a:rPr lang="ru-RU" dirty="0"/>
              <a:t>спортивные занятия; </a:t>
            </a:r>
          </a:p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рисование; </a:t>
            </a:r>
          </a:p>
          <a:p>
            <a:r>
              <a:rPr lang="ru-RU" dirty="0"/>
              <a:t> контрастный душ; </a:t>
            </a:r>
          </a:p>
          <a:p>
            <a:r>
              <a:rPr lang="ru-RU" dirty="0"/>
              <a:t>уборка в квартире;</a:t>
            </a:r>
          </a:p>
          <a:p>
            <a:r>
              <a:rPr lang="ru-RU" dirty="0"/>
              <a:t>прогулки  в тихом месте, на природе. </a:t>
            </a:r>
          </a:p>
          <a:p>
            <a:pPr marL="0" indent="0">
              <a:buNone/>
            </a:pPr>
            <a:r>
              <a:rPr lang="ru-RU" dirty="0" smtClean="0"/>
              <a:t>Поиграть </a:t>
            </a:r>
            <a:r>
              <a:rPr lang="ru-RU" dirty="0"/>
              <a:t>за компьютером в четырёх стенах — это не лучшая идея, мозгу нужен кислород, а телу – физическая активность. </a:t>
            </a:r>
          </a:p>
        </p:txBody>
      </p:sp>
    </p:spTree>
    <p:extLst>
      <p:ext uri="{BB962C8B-B14F-4D97-AF65-F5344CB8AC3E}">
        <p14:creationId xmlns:p14="http://schemas.microsoft.com/office/powerpoint/2010/main" val="3586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3530870"/>
            <a:ext cx="10515600" cy="782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 </a:t>
            </a:r>
            <a:r>
              <a:rPr lang="ru-RU" dirty="0"/>
              <a:t>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dirty="0"/>
              <a:t>дорога к свободе, к новому уровню жизни, к успеху и личностному росту. </a:t>
            </a:r>
            <a:br>
              <a:rPr lang="ru-RU" dirty="0"/>
            </a:br>
            <a:r>
              <a:rPr lang="ru-RU" dirty="0"/>
              <a:t>Каждый человек может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 успешным творцом своего будущего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50856" y="993494"/>
            <a:ext cx="10104124" cy="835306"/>
          </a:xfrm>
        </p:spPr>
        <p:txBody>
          <a:bodyPr/>
          <a:lstStyle/>
          <a:p>
            <a:r>
              <a:rPr lang="ru-RU" dirty="0"/>
              <a:t>Не сдерживай эмоции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909" y="2439467"/>
            <a:ext cx="112260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</a:rPr>
              <a:t>Вы же не робот, верно? </a:t>
            </a:r>
            <a:endParaRPr lang="ru-RU" sz="2000" dirty="0" smtClean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</a:rPr>
              <a:t>людям свойственно переживать, так что не стоит замыкаться и думать, что никто вас не поймет. Обязательно поймут и поддержат. </a:t>
            </a:r>
            <a:endParaRPr lang="ru-RU" sz="2000" dirty="0" smtClean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Не 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</a:rPr>
              <a:t>стесняйтесь показать эмоциональным, расскажите близким людям, почему вы волнуетесь, что именно в экзамене вас пугает. 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</a:rPr>
              <a:t>Помните, что стресс может быть и полезным. Следует отметить, что во время стресса наш мозг работает лучше, так как связь между нейронами (нервными клетками) упрочняется. Стресс усиливает иммунитет (но если стресс хронический, то защита организма наоборот ослабевает). 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</a:rPr>
              <a:t>Стресс — это своеобразный тренажёр для нашей психики и эмоций. Стресс помогает стать мотивированным. Это так называемый </a:t>
            </a:r>
            <a:r>
              <a:rPr lang="ru-RU" sz="2000" dirty="0" err="1">
                <a:solidFill>
                  <a:schemeClr val="bg1"/>
                </a:solidFill>
                <a:latin typeface="helvetica" panose="020B0604020202020204" pitchFamily="34" charset="0"/>
              </a:rPr>
              <a:t>элеустресс</a:t>
            </a:r>
            <a:r>
              <a:rPr lang="ru-RU" sz="2000" dirty="0">
                <a:solidFill>
                  <a:schemeClr val="bg1"/>
                </a:solidFill>
                <a:latin typeface="helvetica" panose="020B0604020202020204" pitchFamily="34" charset="0"/>
              </a:rPr>
              <a:t> — полезный стресс, при котором времени на переживания и рефлексию нет. А все внутренние ресурсы брошены на устранение проблемы и достижение результата. 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42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Не сбивайте режим питания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Питайтесь регулярно. </a:t>
            </a:r>
            <a:endParaRPr lang="ru-RU" dirty="0" smtClean="0"/>
          </a:p>
          <a:p>
            <a:r>
              <a:rPr lang="ru-RU" dirty="0" smtClean="0"/>
              <a:t>Перерывы </a:t>
            </a:r>
            <a:r>
              <a:rPr lang="ru-RU" dirty="0"/>
              <a:t>на еду дают возможность отдохнуть, переключиться, успокоиться. А сбалансированное питание поддержит организм в сложившейся стрессовой ситуации. </a:t>
            </a:r>
            <a:endParaRPr lang="ru-RU" dirty="0" smtClean="0"/>
          </a:p>
          <a:p>
            <a:r>
              <a:rPr lang="ru-RU" dirty="0" smtClean="0"/>
              <a:t>Особенно </a:t>
            </a:r>
            <a:r>
              <a:rPr lang="ru-RU" dirty="0"/>
              <a:t>хорошо в такой период в свой рацион включить рыбу, орехи, цитрусовые и сухофрукты. </a:t>
            </a:r>
            <a:endParaRPr lang="ru-RU" dirty="0" smtClean="0"/>
          </a:p>
          <a:p>
            <a:r>
              <a:rPr lang="ru-RU" dirty="0" smtClean="0"/>
              <a:t>Положительно </a:t>
            </a:r>
            <a:r>
              <a:rPr lang="ru-RU" dirty="0"/>
              <a:t>действуют на нервную систему шоколад, который помогает выработке серотонина – гормона радости. Для активной работы мозга требуется много жидкости, поэтому полезно больше пить простую или минеральную воду, зеленый чай.</a:t>
            </a:r>
          </a:p>
          <a:p>
            <a:r>
              <a:rPr lang="ru-RU" dirty="0"/>
              <a:t>И не стоит злоупотреблять энергетиками и кофе, они еще больше взбудораживают нервную систему. Лучше всего на время экзаменов перейти на свежевыжатые цитрусовые соки, которые наполнят организм витаминам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забывайте про режим сна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4977" y="1839692"/>
            <a:ext cx="11682046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Здоровый сон как никогда необходим, когда организм на пределе. 8-часовой сон помогает восстановить силы и организм продолжает функционировать без вреда здоровью. </a:t>
            </a:r>
            <a:endParaRPr lang="ru-RU" dirty="0" smtClean="0"/>
          </a:p>
          <a:p>
            <a:r>
              <a:rPr lang="ru-RU" smtClean="0"/>
              <a:t>Во </a:t>
            </a:r>
            <a:r>
              <a:rPr lang="ru-RU" smtClean="0"/>
              <a:t>сне </a:t>
            </a:r>
            <a:r>
              <a:rPr lang="ru-RU" dirty="0"/>
              <a:t>человек в буквальном смысле слова создает связи, которые вы, возможно, никогда бы сознательно не сформировали. Бодрствующий мозг приспособлен для сбора информации, спящий – для ее обработки. Проще говоря, ночью мы переключаемся с «записи» на «редактирование», причем именно спящий мозг решает, какие воспоминания нужно сохранить, а какие – удалить.</a:t>
            </a:r>
          </a:p>
          <a:p>
            <a:r>
              <a:rPr lang="ru-RU" dirty="0"/>
              <a:t>Очень важно помнить, что при нехватке сна человек не может успешно контролировать настроение, быстро восстанавливаться после травм или запоминать новую информацию.</a:t>
            </a:r>
          </a:p>
          <a:p>
            <a:r>
              <a:rPr lang="ru-RU" dirty="0"/>
              <a:t>Один из способов быстро заснуть: за 30-40 минут до сна полезно выпить стакан теплой воды, в которой разведена 1 ст. ложка меда, обладающего свойством укреплять нервную систему.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0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9056" y="304411"/>
            <a:ext cx="11773887" cy="1325563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Цель упражнений : </a:t>
            </a:r>
            <a:br>
              <a:rPr lang="ru-RU" sz="2800" dirty="0"/>
            </a:br>
            <a:r>
              <a:rPr lang="ru-RU" sz="2800" dirty="0"/>
              <a:t>профилактика психологического здоровья , ознакомление с приемами </a:t>
            </a:r>
            <a:r>
              <a:rPr lang="ru-RU" sz="2800" dirty="0" err="1"/>
              <a:t>саморегуляции</a:t>
            </a:r>
            <a:r>
              <a:rPr lang="ru-RU" sz="2800" dirty="0"/>
              <a:t>, формирование позитивного мышления, активной жизненной позиции, позитивного настроя и взгляда в будущее; повышение стрессоустойчивости.</a:t>
            </a:r>
          </a:p>
        </p:txBody>
      </p:sp>
    </p:spTree>
    <p:extLst>
      <p:ext uri="{BB962C8B-B14F-4D97-AF65-F5344CB8AC3E}">
        <p14:creationId xmlns:p14="http://schemas.microsoft.com/office/powerpoint/2010/main" val="2619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стабилизации</a:t>
            </a:r>
            <a:r>
              <a:rPr lang="ru-RU" b="1" u="sng" dirty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594436"/>
            <a:ext cx="10148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Естественные 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психической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саморегуляции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природой и животными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Кулинария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…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575" y="638450"/>
            <a:ext cx="11254153" cy="1143000"/>
          </a:xfrm>
        </p:spPr>
        <p:txBody>
          <a:bodyPr>
            <a:normAutofit fontScale="90000"/>
          </a:bodyPr>
          <a:lstStyle/>
          <a:p>
            <a:r>
              <a:rPr lang="ru-RU" sz="3600" b="1" u="sng" dirty="0"/>
              <a:t>Особые  способы саморегуляции (</a:t>
            </a:r>
            <a:r>
              <a:rPr lang="ru-RU" sz="3600" b="1" u="sng" dirty="0" err="1"/>
              <a:t>самовоздействие</a:t>
            </a:r>
            <a:r>
              <a:rPr lang="ru-RU" sz="3600" b="1" u="sng" dirty="0" smtClean="0"/>
              <a:t>).</a:t>
            </a:r>
            <a:r>
              <a:rPr lang="ru-RU" dirty="0" smtClean="0">
                <a:solidFill>
                  <a:srgbClr val="3A0AB2"/>
                </a:solidFill>
              </a:rPr>
              <a:t/>
            </a:r>
            <a:br>
              <a:rPr lang="ru-RU" dirty="0" smtClean="0">
                <a:solidFill>
                  <a:srgbClr val="3A0AB2"/>
                </a:solidFill>
              </a:rPr>
            </a:br>
            <a:endParaRPr lang="ru-RU" dirty="0">
              <a:solidFill>
                <a:srgbClr val="3A0AB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6265" y="1209950"/>
            <a:ext cx="10898463" cy="564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Словесное  </a:t>
            </a:r>
            <a:r>
              <a:rPr lang="ru-RU" b="1" dirty="0" smtClean="0"/>
              <a:t>воздействие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Словесное </a:t>
            </a:r>
            <a:r>
              <a:rPr lang="ru-RU" b="1" dirty="0"/>
              <a:t>воздействие может выражаться в </a:t>
            </a:r>
            <a:r>
              <a:rPr lang="ru-RU" b="1" dirty="0" err="1"/>
              <a:t>самоприказах</a:t>
            </a:r>
            <a:r>
              <a:rPr lang="ru-RU" b="1" dirty="0"/>
              <a:t>, </a:t>
            </a:r>
            <a:r>
              <a:rPr lang="ru-RU" b="1" dirty="0" err="1"/>
              <a:t>самопрограммировании</a:t>
            </a:r>
            <a:r>
              <a:rPr lang="ru-RU" b="1" dirty="0"/>
              <a:t> и </a:t>
            </a:r>
            <a:r>
              <a:rPr lang="ru-RU" b="1" dirty="0" err="1" smtClean="0"/>
              <a:t>самоодобрении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Работать </a:t>
            </a:r>
            <a:r>
              <a:rPr lang="ru-RU" dirty="0"/>
              <a:t>с </a:t>
            </a:r>
            <a:r>
              <a:rPr lang="ru-RU" dirty="0" err="1"/>
              <a:t>самоприказами</a:t>
            </a:r>
            <a:r>
              <a:rPr lang="ru-RU" dirty="0"/>
              <a:t> следует так:</a:t>
            </a:r>
          </a:p>
          <a:p>
            <a:pPr lvl="0"/>
            <a:r>
              <a:rPr lang="ru-RU" dirty="0" err="1"/>
              <a:t>Самоприказ</a:t>
            </a:r>
            <a:r>
              <a:rPr lang="ru-RU" dirty="0"/>
              <a:t> формулируется</a:t>
            </a:r>
          </a:p>
          <a:p>
            <a:pPr lvl="0"/>
            <a:r>
              <a:rPr lang="ru-RU" dirty="0" err="1"/>
              <a:t>Самоприказ</a:t>
            </a:r>
            <a:r>
              <a:rPr lang="ru-RU" dirty="0"/>
              <a:t> несколько раз повторяется про себя</a:t>
            </a:r>
          </a:p>
          <a:p>
            <a:pPr lvl="0"/>
            <a:r>
              <a:rPr lang="ru-RU" dirty="0" err="1"/>
              <a:t>Самоприказ</a:t>
            </a:r>
            <a:r>
              <a:rPr lang="ru-RU" dirty="0"/>
              <a:t> произносится вслух (если есть возможность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6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538" y="353279"/>
            <a:ext cx="10515600" cy="6089724"/>
          </a:xfrm>
        </p:spPr>
        <p:txBody>
          <a:bodyPr>
            <a:normAutofit/>
          </a:bodyPr>
          <a:lstStyle/>
          <a:p>
            <a:pPr marL="0" indent="0" algn="l"/>
            <a:r>
              <a:rPr lang="ru-RU" sz="3200" b="1" dirty="0" err="1"/>
              <a:t>Самопрограммирование</a:t>
            </a:r>
            <a:r>
              <a:rPr lang="ru-RU" sz="3200" b="1" dirty="0"/>
              <a:t>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/>
              <a:t>Осуществляется </a:t>
            </a:r>
            <a:r>
              <a:rPr lang="ru-RU" sz="2400" b="1" dirty="0"/>
              <a:t>оно так:</a:t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Человек должен вспомнить ситуацию, в которой уже успешно справлялся с подобными проблемами.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Затем </a:t>
            </a:r>
            <a:r>
              <a:rPr lang="ru-RU" sz="2400" dirty="0"/>
              <a:t>нужно использовать </a:t>
            </a:r>
            <a:r>
              <a:rPr lang="ru-RU" sz="2400" dirty="0" err="1"/>
              <a:t>аффирмацию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Чтобы </a:t>
            </a:r>
            <a:r>
              <a:rPr lang="ru-RU" sz="2400" dirty="0"/>
              <a:t>усилить эффект, можно придать ей текущее время, например: «Сейчас я смогу это сделать», «Сегодня я буду максимально уверен в себе», «Сейчас я буду настойчив, как никогда раньше» и т.д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После </a:t>
            </a:r>
            <a:r>
              <a:rPr lang="ru-RU" sz="2400" dirty="0"/>
              <a:t>этого следует повторить полученную </a:t>
            </a:r>
            <a:r>
              <a:rPr lang="ru-RU" sz="2400" dirty="0" err="1"/>
              <a:t>аффирмацию</a:t>
            </a:r>
            <a:r>
              <a:rPr lang="ru-RU" sz="2400" dirty="0"/>
              <a:t> несколько раз (мысленно, перед зеркалом или просто вслух, если позволяет обстановка)</a:t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66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7856" y="1670236"/>
            <a:ext cx="10919343" cy="782638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Для </a:t>
            </a:r>
            <a:r>
              <a:rPr lang="ru-RU" sz="2800" b="1" dirty="0" err="1" smtClean="0"/>
              <a:t>самоодобрения</a:t>
            </a:r>
            <a:r>
              <a:rPr lang="ru-RU" sz="2800" b="1" dirty="0" smtClean="0"/>
              <a:t> или </a:t>
            </a:r>
            <a:r>
              <a:rPr lang="ru-RU" sz="2800" b="1" dirty="0" err="1" smtClean="0"/>
              <a:t>самопоощрения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следует просто </a:t>
            </a:r>
            <a:r>
              <a:rPr lang="ru-RU" sz="2800" dirty="0"/>
              <a:t>проговаривать про себя определённые слова,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такие как</a:t>
            </a:r>
            <a:r>
              <a:rPr lang="ru-RU" sz="2800" dirty="0"/>
              <a:t>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Я – супер!»,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Молодец!»,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Красавчик!»,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Умница!»,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Получилось» и </a:t>
            </a:r>
            <a:r>
              <a:rPr lang="ru-RU" sz="2800" dirty="0" err="1"/>
              <a:t>т.п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82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Упражнение </a:t>
            </a:r>
            <a:br>
              <a:rPr lang="ru-RU" sz="2800" b="1" dirty="0"/>
            </a:br>
            <a:r>
              <a:rPr lang="ru-RU" sz="2800" b="1" dirty="0"/>
              <a:t>«</a:t>
            </a:r>
            <a:r>
              <a:rPr lang="ru-RU" sz="2800" b="1" dirty="0"/>
              <a:t>Образ моего счастливого будущего».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333" y="2055813"/>
            <a:ext cx="9692640" cy="500141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Учитесь визуализировать. Визуализация не волшебная палочка и не будет работать без реальных действий, однако, образы наполняют все наше сознание и чем больше их будет позитивных, тем больше шансов, что вы будете развиваться в нужном направлении. </a:t>
            </a:r>
            <a:endParaRPr lang="ru-RU" dirty="0" smtClean="0"/>
          </a:p>
          <a:p>
            <a:r>
              <a:rPr lang="ru-RU" dirty="0" smtClean="0"/>
              <a:t>Принцип </a:t>
            </a:r>
            <a:r>
              <a:rPr lang="ru-RU" dirty="0"/>
              <a:t>визуализации – регулярность. Только при ежедневном формировании в сознании желаемых образов, вы получите то, о чем мечтаете.</a:t>
            </a:r>
            <a:br>
              <a:rPr lang="ru-RU" dirty="0"/>
            </a:br>
            <a:r>
              <a:rPr lang="ru-RU" dirty="0"/>
              <a:t>Упражнение проводится в свободной форме. Можно:</a:t>
            </a:r>
          </a:p>
          <a:p>
            <a:r>
              <a:rPr lang="ru-RU" dirty="0"/>
              <a:t>а) нарисовать в виде карты,  или перекрестка дорог, либо  - в свободной абстрактной  форме, в виде какого-либо образа (</a:t>
            </a:r>
            <a:r>
              <a:rPr lang="ru-RU" dirty="0" err="1"/>
              <a:t>арттерапия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сделать «доску визуализации» 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в) написать проект своей будущей жизни. Указать те сферы своей жизни, где хотели бы улучшений: - что имеем на данный момент; - чего мы хотим; - наши ресурсы (делаем на них акцент; что не можем изменить – принимаем как есть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г) написать письмо «Я через … лет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</a:t>
            </a:r>
            <a:r>
              <a:rPr lang="ru-RU" dirty="0"/>
              <a:t>д) представить, что ваша жизнь – роман, в которой следующая глава – счастливая; написать эту главу</a:t>
            </a:r>
          </a:p>
        </p:txBody>
      </p:sp>
      <p:pic>
        <p:nvPicPr>
          <p:cNvPr id="1029" name="Picture 5" descr="C:\Users\User\Desktop\111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2" y="5142413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111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188" y="5408552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111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163" y="0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111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" y="1559136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4300" y="901970"/>
            <a:ext cx="5285914" cy="782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Машина времени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86" y="3474720"/>
            <a:ext cx="3577884" cy="17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57_TF22977542" id="{BFD103F6-B756-4241-8A62-8A5DCCFC94F1}" vid="{BDB6EC45-ADC3-492A-B1CD-3D723C23B06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tf22977542_win32</Template>
  <TotalTime>0</TotalTime>
  <Words>1109</Words>
  <Application>Microsoft Office PowerPoint</Application>
  <PresentationFormat>Широкоэкранный</PresentationFormat>
  <Paragraphs>105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Book</vt:lpstr>
      <vt:lpstr>Gill Sans MT</vt:lpstr>
      <vt:lpstr>helvetica</vt:lpstr>
      <vt:lpstr>Тема Office</vt:lpstr>
      <vt:lpstr>Формируем позитивное мышление </vt:lpstr>
      <vt:lpstr>  Позитивное мышление –  это дорога к свободе, к новому уровню жизни, к успеху и личностному росту.  Каждый человек может стать успешным творцом своего будущего</vt:lpstr>
      <vt:lpstr>Цель упражнений :  профилактика психологического здоровья , ознакомление с приемами саморегуляции, формирование позитивного мышления, активной жизненной позиции, позитивного настроя и взгляда в будущее; повышение стрессоустойчивости.</vt:lpstr>
      <vt:lpstr>Рекомендации для стабилизации:</vt:lpstr>
      <vt:lpstr>Особые  способы саморегуляции (самовоздействие). </vt:lpstr>
      <vt:lpstr>Самопрограммирование.  Осуществляется оно так:  Человек должен вспомнить ситуацию, в которой уже успешно справлялся с подобными проблемами.  Затем нужно использовать аффирмацию.  Чтобы усилить эффект, можно придать ей текущее время, например: «Сейчас я смогу это сделать», «Сегодня я буду максимально уверен в себе», «Сейчас я буду настойчив, как никогда раньше» и т.д. После этого следует повторить полученную аффирмацию несколько раз (мысленно, перед зеркалом или просто вслух, если позволяет обстановка)   </vt:lpstr>
      <vt:lpstr>Для самоодобрения или самопоощрения  следует просто проговаривать про себя определённые слова,  такие как:  «Я – супер!»,  «Молодец!»,  «Красавчик!»,  «Умница!»,  «Получилось» и т.п </vt:lpstr>
      <vt:lpstr>Упражнение  «Образ моего счастливого будущего».  </vt:lpstr>
      <vt:lpstr>Упражнение Машина времени </vt:lpstr>
      <vt:lpstr>Упражнение Корзинка позитива</vt:lpstr>
      <vt:lpstr>Родительское собрание  «Мы родители подростка»</vt:lpstr>
      <vt:lpstr>Как перестать паниковать из-за поступления — </vt:lpstr>
      <vt:lpstr>Перестаньте накручивать </vt:lpstr>
      <vt:lpstr>Сфокусируйтесь на своих увлечениях </vt:lpstr>
      <vt:lpstr>Займитесь спортом</vt:lpstr>
      <vt:lpstr>Пробуйте медитировать </vt:lpstr>
      <vt:lpstr>Общайтесь с единомышленниками </vt:lpstr>
      <vt:lpstr>Программируй себя на лучшее,</vt:lpstr>
      <vt:lpstr>Отдыхайте</vt:lpstr>
      <vt:lpstr>Не сдерживай эмоции</vt:lpstr>
      <vt:lpstr>Не сбивайте режим питания</vt:lpstr>
      <vt:lpstr>Не забывайте про режим сна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2023-04-16T11:26:22Z</dcterms:created>
  <dcterms:modified xsi:type="dcterms:W3CDTF">2023-04-23T13:43:44Z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