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3" r:id="rId8"/>
    <p:sldId id="264" r:id="rId9"/>
    <p:sldId id="265" r:id="rId10"/>
    <p:sldId id="262" r:id="rId11"/>
    <p:sldId id="267" r:id="rId12"/>
    <p:sldId id="268" r:id="rId13"/>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p:normalViewPr>
  <p:slideViewPr>
    <p:cSldViewPr snapToGrid="0">
      <p:cViewPr varScale="1">
        <p:scale>
          <a:sx n="85" d="100"/>
          <a:sy n="85" d="100"/>
        </p:scale>
        <p:origin x="45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10437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185989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624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4117084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832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3355739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1809036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63275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124667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742A7F-C471-46BB-979F-EC1C3246D2A8}"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217092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E742A7F-C471-46BB-979F-EC1C3246D2A8}" type="datetimeFigureOut">
              <a:rPr lang="ru-RU" smtClean="0"/>
              <a:t>25.04.2023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279926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E742A7F-C471-46BB-979F-EC1C3246D2A8}" type="datetimeFigureOut">
              <a:rPr lang="ru-RU" smtClean="0"/>
              <a:t>25.04.2023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37844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E742A7F-C471-46BB-979F-EC1C3246D2A8}" type="datetimeFigureOut">
              <a:rPr lang="ru-RU" smtClean="0"/>
              <a:t>25.04.2023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184508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42A7F-C471-46BB-979F-EC1C3246D2A8}" type="datetimeFigureOut">
              <a:rPr lang="ru-RU" smtClean="0"/>
              <a:t>25.04.2023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66765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E742A7F-C471-46BB-979F-EC1C3246D2A8}" type="datetimeFigureOut">
              <a:rPr lang="ru-RU" smtClean="0"/>
              <a:t>25.04.2023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7FC5BA-C383-4EC8-BEA9-48A52295754D}" type="slidenum">
              <a:rPr lang="ru-RU" smtClean="0"/>
              <a:t>‹#›</a:t>
            </a:fld>
            <a:endParaRPr lang="ru-RU"/>
          </a:p>
        </p:txBody>
      </p:sp>
    </p:spTree>
    <p:extLst>
      <p:ext uri="{BB962C8B-B14F-4D97-AF65-F5344CB8AC3E}">
        <p14:creationId xmlns:p14="http://schemas.microsoft.com/office/powerpoint/2010/main" val="239514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7FC5BA-C383-4EC8-BEA9-48A52295754D}" type="slidenum">
              <a:rPr lang="ru-RU" smtClean="0"/>
              <a:t>‹#›</a:t>
            </a:fld>
            <a:endParaRPr lang="ru-RU"/>
          </a:p>
        </p:txBody>
      </p:sp>
      <p:sp>
        <p:nvSpPr>
          <p:cNvPr id="5" name="Date Placeholder 4"/>
          <p:cNvSpPr>
            <a:spLocks noGrp="1"/>
          </p:cNvSpPr>
          <p:nvPr>
            <p:ph type="dt" sz="half" idx="10"/>
          </p:nvPr>
        </p:nvSpPr>
        <p:spPr/>
        <p:txBody>
          <a:bodyPr/>
          <a:lstStyle/>
          <a:p>
            <a:fld id="{9E742A7F-C471-46BB-979F-EC1C3246D2A8}" type="datetimeFigureOut">
              <a:rPr lang="ru-RU" smtClean="0"/>
              <a:t>25.04.2023</a:t>
            </a:fld>
            <a:endParaRPr lang="ru-RU"/>
          </a:p>
        </p:txBody>
      </p:sp>
    </p:spTree>
    <p:extLst>
      <p:ext uri="{BB962C8B-B14F-4D97-AF65-F5344CB8AC3E}">
        <p14:creationId xmlns:p14="http://schemas.microsoft.com/office/powerpoint/2010/main" val="245903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742A7F-C471-46BB-979F-EC1C3246D2A8}" type="datetimeFigureOut">
              <a:rPr lang="ru-RU" smtClean="0"/>
              <a:t>25.04.2023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7FC5BA-C383-4EC8-BEA9-48A52295754D}" type="slidenum">
              <a:rPr lang="ru-RU" smtClean="0"/>
              <a:t>‹#›</a:t>
            </a:fld>
            <a:endParaRPr lang="ru-RU"/>
          </a:p>
        </p:txBody>
      </p:sp>
    </p:spTree>
    <p:extLst>
      <p:ext uri="{BB962C8B-B14F-4D97-AF65-F5344CB8AC3E}">
        <p14:creationId xmlns:p14="http://schemas.microsoft.com/office/powerpoint/2010/main" val="28696959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507067" y="2395569"/>
            <a:ext cx="7766936" cy="1646302"/>
          </a:xfrm>
        </p:spPr>
        <p:txBody>
          <a:bodyPr/>
          <a:lstStyle/>
          <a:p>
            <a:pPr algn="ctr"/>
            <a:r>
              <a:rPr lang="ru-RU" dirty="0"/>
              <a:t> </a:t>
            </a:r>
            <a:endParaRPr lang="ru-RU" sz="3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Подзаголовок 5"/>
          <p:cNvSpPr>
            <a:spLocks noGrp="1"/>
          </p:cNvSpPr>
          <p:nvPr>
            <p:ph type="subTitle" idx="1"/>
          </p:nvPr>
        </p:nvSpPr>
        <p:spPr>
          <a:xfrm>
            <a:off x="4493446" y="5805055"/>
            <a:ext cx="3792885" cy="573796"/>
          </a:xfrm>
        </p:spPr>
        <p:txBody>
          <a:bodyPr>
            <a:normAutofit fontScale="77500" lnSpcReduction="20000"/>
          </a:bodyPr>
          <a:lstStyle/>
          <a:p>
            <a:r>
              <a:rPr lang="ru-RU" dirty="0">
                <a:solidFill>
                  <a:schemeClr val="accent2">
                    <a:lumMod val="50000"/>
                  </a:schemeClr>
                </a:solidFill>
                <a:latin typeface="Times New Roman" panose="02020603050405020304" pitchFamily="18" charset="0"/>
                <a:cs typeface="Times New Roman" panose="02020603050405020304" pitchFamily="18" charset="0"/>
              </a:rPr>
              <a:t>Педагог-психолог</a:t>
            </a:r>
          </a:p>
          <a:p>
            <a:r>
              <a:rPr lang="ru-RU" dirty="0">
                <a:solidFill>
                  <a:schemeClr val="accent2">
                    <a:lumMod val="50000"/>
                  </a:schemeClr>
                </a:solidFill>
                <a:latin typeface="Times New Roman" panose="02020603050405020304" pitchFamily="18" charset="0"/>
                <a:cs typeface="Times New Roman" panose="02020603050405020304" pitchFamily="18" charset="0"/>
              </a:rPr>
              <a:t> Куренкова Мария Ильинична</a:t>
            </a:r>
          </a:p>
        </p:txBody>
      </p:sp>
      <p:sp>
        <p:nvSpPr>
          <p:cNvPr id="4" name="Прямоугольник 3"/>
          <p:cNvSpPr/>
          <p:nvPr/>
        </p:nvSpPr>
        <p:spPr>
          <a:xfrm>
            <a:off x="2259604" y="479149"/>
            <a:ext cx="6261862" cy="1200329"/>
          </a:xfrm>
          <a:prstGeom prst="rect">
            <a:avLst/>
          </a:prstGeom>
        </p:spPr>
        <p:txBody>
          <a:bodyPr wrap="square">
            <a:spAutoFit/>
          </a:bodyPr>
          <a:lstStyle/>
          <a:p>
            <a:pPr algn="ctr"/>
            <a:r>
              <a:rPr lang="ru-RU" b="1" dirty="0">
                <a:solidFill>
                  <a:schemeClr val="accent2">
                    <a:lumMod val="50000"/>
                  </a:schemeClr>
                </a:solidFill>
                <a:latin typeface="Times New Roman" panose="02020603050405020304" pitchFamily="18" charset="0"/>
                <a:cs typeface="Times New Roman" panose="02020603050405020304" pitchFamily="18" charset="0"/>
              </a:rPr>
              <a:t>МАУ ИМЦ г. Томска </a:t>
            </a:r>
          </a:p>
          <a:p>
            <a:pPr algn="ctr"/>
            <a:endParaRPr lang="ru-RU" b="1" dirty="0">
              <a:solidFill>
                <a:schemeClr val="accent2">
                  <a:lumMod val="50000"/>
                </a:schemeClr>
              </a:solidFill>
              <a:latin typeface="Times New Roman" panose="02020603050405020304" pitchFamily="18" charset="0"/>
              <a:cs typeface="Times New Roman" panose="02020603050405020304" pitchFamily="18" charset="0"/>
            </a:endParaRPr>
          </a:p>
          <a:p>
            <a:pPr algn="ctr"/>
            <a:r>
              <a:rPr lang="ru-RU" b="1" dirty="0">
                <a:solidFill>
                  <a:schemeClr val="accent2">
                    <a:lumMod val="50000"/>
                  </a:schemeClr>
                </a:solidFill>
                <a:latin typeface="Times New Roman" panose="02020603050405020304" pitchFamily="18" charset="0"/>
                <a:cs typeface="Times New Roman" panose="02020603050405020304" pitchFamily="18" charset="0"/>
              </a:rPr>
              <a:t>МАОУ СОШ № 15 им. Г.Е. Николаевой г. Томска</a:t>
            </a:r>
          </a:p>
          <a:p>
            <a:pPr algn="ctr"/>
            <a:endParaRPr lang="ru-RU"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BAA0D53C-4E28-40F2-A8F9-4C1F1FD3338B}"/>
              </a:ext>
            </a:extLst>
          </p:cNvPr>
          <p:cNvPicPr>
            <a:picLocks noChangeAspect="1"/>
          </p:cNvPicPr>
          <p:nvPr/>
        </p:nvPicPr>
        <p:blipFill>
          <a:blip r:embed="rId2"/>
          <a:stretch>
            <a:fillRect/>
          </a:stretch>
        </p:blipFill>
        <p:spPr>
          <a:xfrm>
            <a:off x="2715491" y="1409701"/>
            <a:ext cx="5570840" cy="4178130"/>
          </a:xfrm>
          <a:prstGeom prst="rect">
            <a:avLst/>
          </a:prstGeom>
        </p:spPr>
      </p:pic>
    </p:spTree>
    <p:extLst>
      <p:ext uri="{BB962C8B-B14F-4D97-AF65-F5344CB8AC3E}">
        <p14:creationId xmlns:p14="http://schemas.microsoft.com/office/powerpoint/2010/main" val="313758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CDC0CA-29CD-47C6-842D-FB46535E9BC5}"/>
              </a:ext>
            </a:extLst>
          </p:cNvPr>
          <p:cNvSpPr>
            <a:spLocks noGrp="1"/>
          </p:cNvSpPr>
          <p:nvPr>
            <p:ph type="title"/>
          </p:nvPr>
        </p:nvSpPr>
        <p:spPr>
          <a:xfrm>
            <a:off x="587687" y="156238"/>
            <a:ext cx="8596668" cy="660400"/>
          </a:xfrm>
        </p:spPr>
        <p:txBody>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Результаты</a:t>
            </a:r>
            <a:endParaRPr lang="ru-RU" dirty="0">
              <a:solidFill>
                <a:schemeClr val="accent2">
                  <a:lumMod val="50000"/>
                </a:schemeClr>
              </a:solidFill>
            </a:endParaRPr>
          </a:p>
        </p:txBody>
      </p:sp>
      <p:sp>
        <p:nvSpPr>
          <p:cNvPr id="3" name="Объект 2">
            <a:extLst>
              <a:ext uri="{FF2B5EF4-FFF2-40B4-BE49-F238E27FC236}">
                <a16:creationId xmlns:a16="http://schemas.microsoft.com/office/drawing/2014/main" id="{522FC3ED-B4ED-4353-A7DF-3BE7EA020992}"/>
              </a:ext>
            </a:extLst>
          </p:cNvPr>
          <p:cNvSpPr>
            <a:spLocks noGrp="1"/>
          </p:cNvSpPr>
          <p:nvPr>
            <p:ph idx="1"/>
          </p:nvPr>
        </p:nvSpPr>
        <p:spPr>
          <a:xfrm>
            <a:off x="1102659" y="816638"/>
            <a:ext cx="8171343" cy="5808279"/>
          </a:xfrm>
        </p:spPr>
        <p:txBody>
          <a:bodyPr>
            <a:normAutofit/>
          </a:bodyPr>
          <a:lstStyle/>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0-1 балл. Синдром выгорания на данный момент у вас отсутствует.</a:t>
            </a:r>
          </a:p>
          <a:p>
            <a:pPr marL="0" indent="0" algn="just">
              <a:buNone/>
            </a:pPr>
            <a:r>
              <a:rPr lang="ru-RU" sz="2400" dirty="0">
                <a:latin typeface="Times New Roman" panose="02020603050405020304" pitchFamily="18" charset="0"/>
                <a:cs typeface="Times New Roman" panose="02020603050405020304" pitchFamily="18" charset="0"/>
              </a:rPr>
              <a:t>2-6 баллов. Есть некоторые признаки выгорания. Вам необходимо взять отпуск, отключиться от рабочих дел.</a:t>
            </a:r>
          </a:p>
          <a:p>
            <a:pPr marL="0" indent="0" algn="just">
              <a:buNone/>
            </a:pPr>
            <a:r>
              <a:rPr lang="ru-RU" sz="2400" dirty="0">
                <a:latin typeface="Times New Roman" panose="02020603050405020304" pitchFamily="18" charset="0"/>
                <a:cs typeface="Times New Roman" panose="02020603050405020304" pitchFamily="18" charset="0"/>
              </a:rPr>
              <a:t>7-9 баллов. Высокая степень эмоционального выгорания. Пришло время решать: либо сменить работу, либо, что лучше, переменить стиль жизни.</a:t>
            </a:r>
          </a:p>
          <a:p>
            <a:pPr marL="0" indent="0" algn="just">
              <a:buNone/>
            </a:pPr>
            <a:r>
              <a:rPr lang="ru-RU" sz="2400" dirty="0">
                <a:latin typeface="Times New Roman" panose="02020603050405020304" pitchFamily="18" charset="0"/>
                <a:cs typeface="Times New Roman" panose="02020603050405020304" pitchFamily="18" charset="0"/>
              </a:rPr>
              <a:t>10 баллов. Положение весьма серьезное, но возможно, в вас еще теплится огонек, нужно сделать так, чтобы он не погас.</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85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FC155A-D83F-40C8-9018-D8E7310348CA}"/>
              </a:ext>
            </a:extLst>
          </p:cNvPr>
          <p:cNvSpPr>
            <a:spLocks noGrp="1"/>
          </p:cNvSpPr>
          <p:nvPr>
            <p:ph type="title"/>
          </p:nvPr>
        </p:nvSpPr>
        <p:spPr>
          <a:xfrm>
            <a:off x="901452" y="156238"/>
            <a:ext cx="8596668" cy="785056"/>
          </a:xfrm>
        </p:spPr>
        <p:txBody>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Вместо заключения</a:t>
            </a:r>
          </a:p>
        </p:txBody>
      </p:sp>
      <p:sp>
        <p:nvSpPr>
          <p:cNvPr id="3" name="Объект 2">
            <a:extLst>
              <a:ext uri="{FF2B5EF4-FFF2-40B4-BE49-F238E27FC236}">
                <a16:creationId xmlns:a16="http://schemas.microsoft.com/office/drawing/2014/main" id="{30ECB952-D6EA-49D5-8D37-E4FCFB3C91CC}"/>
              </a:ext>
            </a:extLst>
          </p:cNvPr>
          <p:cNvSpPr>
            <a:spLocks noGrp="1"/>
          </p:cNvSpPr>
          <p:nvPr>
            <p:ph idx="1"/>
          </p:nvPr>
        </p:nvSpPr>
        <p:spPr>
          <a:xfrm>
            <a:off x="677333" y="860613"/>
            <a:ext cx="9094195" cy="5180750"/>
          </a:xfrm>
        </p:spPr>
        <p:txBody>
          <a:bodyPr>
            <a:normAutofit/>
          </a:bodyPr>
          <a:lstStyle/>
          <a:p>
            <a:pPr marL="0" indent="0" algn="just">
              <a:lnSpc>
                <a:spcPct val="200000"/>
              </a:lnSpc>
              <a:buNone/>
            </a:pPr>
            <a:r>
              <a:rPr lang="ru-RU"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Сегодня вряд ли кто-то будет утверждать, что заниматься саморегуляцией—это ненужные времяпрепровождение. Каждый день нам предлагают очень много вариантов и способов заняться своей саморегуляцией, избавиться от стрессового состояния, заниматься творчеством… </a:t>
            </a:r>
          </a:p>
          <a:p>
            <a:pPr marL="0" indent="0" algn="just">
              <a:lnSpc>
                <a:spcPct val="200000"/>
              </a:lnSpc>
              <a:buNone/>
            </a:pPr>
            <a:r>
              <a:rPr lang="ru-RU" sz="2000" dirty="0">
                <a:latin typeface="Times New Roman" panose="02020603050405020304" pitchFamily="18" charset="0"/>
                <a:cs typeface="Times New Roman" panose="02020603050405020304" pitchFamily="18" charset="0"/>
              </a:rPr>
              <a:t>	Однако не все эти способы действенны, а многие даже вредны. В данном методическом пособии были кратко изложены наиболее эффективные и гармонизирующий организм способы занятия саморегуляцией, а также метод избавления от стрессового состояния. </a:t>
            </a:r>
          </a:p>
        </p:txBody>
      </p:sp>
    </p:spTree>
    <p:extLst>
      <p:ext uri="{BB962C8B-B14F-4D97-AF65-F5344CB8AC3E}">
        <p14:creationId xmlns:p14="http://schemas.microsoft.com/office/powerpoint/2010/main" val="403031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D862660-7455-476A-A23A-A76F817CDE79}"/>
              </a:ext>
            </a:extLst>
          </p:cNvPr>
          <p:cNvSpPr>
            <a:spLocks noGrp="1"/>
          </p:cNvSpPr>
          <p:nvPr>
            <p:ph idx="1"/>
          </p:nvPr>
        </p:nvSpPr>
        <p:spPr>
          <a:xfrm>
            <a:off x="901452" y="2977227"/>
            <a:ext cx="8596668" cy="3880773"/>
          </a:xfrm>
        </p:spPr>
        <p:txBody>
          <a:bodyPr>
            <a:normAutofit/>
          </a:bodyPr>
          <a:lstStyle/>
          <a:p>
            <a:pPr marL="0" indent="0" algn="ctr">
              <a:buNone/>
            </a:pPr>
            <a:r>
              <a:rPr lang="ru-RU" sz="4400" b="1" dirty="0">
                <a:solidFill>
                  <a:schemeClr val="accent2">
                    <a:lumMod val="50000"/>
                  </a:schemeClr>
                </a:solidFill>
                <a:latin typeface="Times New Roman" panose="02020603050405020304" pitchFamily="18" charset="0"/>
                <a:cs typeface="Times New Roman" panose="02020603050405020304" pitchFamily="18" charset="0"/>
              </a:rPr>
              <a:t>СПАСИБО ЗА ВНИМАНИЕ !</a:t>
            </a:r>
          </a:p>
        </p:txBody>
      </p:sp>
    </p:spTree>
    <p:extLst>
      <p:ext uri="{BB962C8B-B14F-4D97-AF65-F5344CB8AC3E}">
        <p14:creationId xmlns:p14="http://schemas.microsoft.com/office/powerpoint/2010/main" val="242588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C9D4C-CF63-40C8-8C82-37C3571ECD0E}"/>
              </a:ext>
            </a:extLst>
          </p:cNvPr>
          <p:cNvSpPr>
            <a:spLocks noGrp="1"/>
          </p:cNvSpPr>
          <p:nvPr>
            <p:ph type="title"/>
          </p:nvPr>
        </p:nvSpPr>
        <p:spPr>
          <a:xfrm>
            <a:off x="659405" y="239430"/>
            <a:ext cx="8596668" cy="878541"/>
          </a:xfrm>
        </p:spPr>
        <p:txBody>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Стрессоустойчивость</a:t>
            </a:r>
          </a:p>
        </p:txBody>
      </p:sp>
      <p:pic>
        <p:nvPicPr>
          <p:cNvPr id="4" name="Объект 3">
            <a:extLst>
              <a:ext uri="{FF2B5EF4-FFF2-40B4-BE49-F238E27FC236}">
                <a16:creationId xmlns:a16="http://schemas.microsoft.com/office/drawing/2014/main" id="{32E6BC0B-BB79-42FA-84C1-9C66BE4C36EB}"/>
              </a:ext>
            </a:extLst>
          </p:cNvPr>
          <p:cNvPicPr>
            <a:picLocks noGrp="1" noChangeAspect="1"/>
          </p:cNvPicPr>
          <p:nvPr>
            <p:ph idx="1"/>
          </p:nvPr>
        </p:nvPicPr>
        <p:blipFill>
          <a:blip r:embed="rId2"/>
          <a:stretch>
            <a:fillRect/>
          </a:stretch>
        </p:blipFill>
        <p:spPr>
          <a:xfrm>
            <a:off x="2696348" y="911782"/>
            <a:ext cx="4522781" cy="5706788"/>
          </a:xfrm>
          <a:prstGeom prst="rect">
            <a:avLst/>
          </a:prstGeom>
        </p:spPr>
      </p:pic>
    </p:spTree>
    <p:extLst>
      <p:ext uri="{BB962C8B-B14F-4D97-AF65-F5344CB8AC3E}">
        <p14:creationId xmlns:p14="http://schemas.microsoft.com/office/powerpoint/2010/main" val="137487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119437-8EBD-4ABA-8CF3-A598F4A61D0C}"/>
              </a:ext>
            </a:extLst>
          </p:cNvPr>
          <p:cNvSpPr>
            <a:spLocks noGrp="1"/>
          </p:cNvSpPr>
          <p:nvPr>
            <p:ph type="title"/>
          </p:nvPr>
        </p:nvSpPr>
        <p:spPr>
          <a:xfrm>
            <a:off x="677334" y="213675"/>
            <a:ext cx="8596668" cy="757287"/>
          </a:xfrm>
        </p:spPr>
        <p:txBody>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Стресс: враг или помощник?</a:t>
            </a:r>
          </a:p>
        </p:txBody>
      </p:sp>
      <p:sp>
        <p:nvSpPr>
          <p:cNvPr id="3" name="Объект 2">
            <a:extLst>
              <a:ext uri="{FF2B5EF4-FFF2-40B4-BE49-F238E27FC236}">
                <a16:creationId xmlns:a16="http://schemas.microsoft.com/office/drawing/2014/main" id="{75814170-B6DC-4527-9490-68D7A42BF69C}"/>
              </a:ext>
            </a:extLst>
          </p:cNvPr>
          <p:cNvSpPr>
            <a:spLocks noGrp="1"/>
          </p:cNvSpPr>
          <p:nvPr>
            <p:ph idx="1"/>
          </p:nvPr>
        </p:nvSpPr>
        <p:spPr>
          <a:xfrm>
            <a:off x="552484" y="1281953"/>
            <a:ext cx="8793235" cy="4537712"/>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«Хороший» стресс. Когда испытываем </a:t>
            </a:r>
            <a:r>
              <a:rPr lang="ru-RU" sz="2000" dirty="0" err="1">
                <a:latin typeface="Times New Roman" panose="02020603050405020304" pitchFamily="18" charset="0"/>
                <a:cs typeface="Times New Roman" panose="02020603050405020304" pitchFamily="18" charset="0"/>
              </a:rPr>
              <a:t>эустресс</a:t>
            </a:r>
            <a:r>
              <a:rPr lang="ru-RU" sz="2000" dirty="0">
                <a:latin typeface="Times New Roman" panose="02020603050405020304" pitchFamily="18" charset="0"/>
                <a:cs typeface="Times New Roman" panose="02020603050405020304" pitchFamily="18" charset="0"/>
              </a:rPr>
              <a:t>, мы чувствуем прилив сил и энергии, ощущаем полноту жизни. В такие моменты мы способны справиться со сложными задачами. Именно через события, вызывающие </a:t>
            </a:r>
            <a:r>
              <a:rPr lang="ru-RU" sz="2000" dirty="0" err="1">
                <a:latin typeface="Times New Roman" panose="02020603050405020304" pitchFamily="18" charset="0"/>
                <a:cs typeface="Times New Roman" panose="02020603050405020304" pitchFamily="18" charset="0"/>
              </a:rPr>
              <a:t>эустресс</a:t>
            </a:r>
            <a:r>
              <a:rPr lang="ru-RU" sz="2000" dirty="0">
                <a:latin typeface="Times New Roman" panose="02020603050405020304" pitchFamily="18" charset="0"/>
                <a:cs typeface="Times New Roman" panose="02020603050405020304" pitchFamily="18" charset="0"/>
              </a:rPr>
              <a:t>, мы развиваемся и растем над самими собой. </a:t>
            </a:r>
          </a:p>
          <a:p>
            <a:pPr marL="0" indent="0" algn="just">
              <a:buNone/>
            </a:pPr>
            <a:r>
              <a:rPr lang="ru-RU" sz="2000" dirty="0">
                <a:latin typeface="Times New Roman" panose="02020603050405020304" pitchFamily="18" charset="0"/>
                <a:cs typeface="Times New Roman" panose="02020603050405020304" pitchFamily="18" charset="0"/>
              </a:rPr>
              <a:t>«Плохой» стресс. Дистресс возникает, когда мы перегружены и измучены. К примеру, вы берете на себя слишком много задач (пусть и очень интересных). Поначалу ситуация кажется стимулирующей, но по мере роста нагрузки ощущается напряжение: вы все чаще раздражаетесь, не можете сосредоточиться. По этим признакам можно понять, что вместо </a:t>
            </a:r>
            <a:r>
              <a:rPr lang="ru-RU" sz="2000" dirty="0" err="1">
                <a:latin typeface="Times New Roman" panose="02020603050405020304" pitchFamily="18" charset="0"/>
                <a:cs typeface="Times New Roman" panose="02020603050405020304" pitchFamily="18" charset="0"/>
              </a:rPr>
              <a:t>эустресса</a:t>
            </a:r>
            <a:r>
              <a:rPr lang="ru-RU" sz="2000" dirty="0">
                <a:latin typeface="Times New Roman" panose="02020603050405020304" pitchFamily="18" charset="0"/>
                <a:cs typeface="Times New Roman" panose="02020603050405020304" pitchFamily="18" charset="0"/>
              </a:rPr>
              <a:t> вы испытываете негативный стресс.</a:t>
            </a:r>
          </a:p>
          <a:p>
            <a:pPr marL="0" indent="0" algn="just">
              <a:buNone/>
            </a:pPr>
            <a:r>
              <a:rPr lang="ru-RU" sz="2000" dirty="0">
                <a:latin typeface="Times New Roman" panose="02020603050405020304" pitchFamily="18" charset="0"/>
                <a:cs typeface="Times New Roman" panose="02020603050405020304" pitchFamily="18" charset="0"/>
              </a:rPr>
              <a:t>Такой стресс изматывает, лишает нас сил. Чем дольше длится стрессовая ситуация, тем хуже мы справляемся с разными задачами, становимся менее продуктивными, чувствуем эмоциональное выгорание. </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3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80FDC7-CB67-4E43-8EA2-2DE950736FA7}"/>
              </a:ext>
            </a:extLst>
          </p:cNvPr>
          <p:cNvSpPr>
            <a:spLocks noGrp="1"/>
          </p:cNvSpPr>
          <p:nvPr>
            <p:ph type="title"/>
          </p:nvPr>
        </p:nvSpPr>
        <p:spPr>
          <a:xfrm>
            <a:off x="677334" y="78205"/>
            <a:ext cx="8596668" cy="738433"/>
          </a:xfrm>
        </p:spPr>
        <p:txBody>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«Стресс-тест»</a:t>
            </a:r>
            <a:endParaRPr lang="ru-RU" dirty="0">
              <a:solidFill>
                <a:schemeClr val="accent2">
                  <a:lumMod val="50000"/>
                </a:schemeClr>
              </a:solidFill>
            </a:endParaRPr>
          </a:p>
        </p:txBody>
      </p:sp>
      <p:sp>
        <p:nvSpPr>
          <p:cNvPr id="3" name="Объект 2">
            <a:extLst>
              <a:ext uri="{FF2B5EF4-FFF2-40B4-BE49-F238E27FC236}">
                <a16:creationId xmlns:a16="http://schemas.microsoft.com/office/drawing/2014/main" id="{FCE95676-CEC2-4CA6-B0B3-5A8AD9182ED2}"/>
              </a:ext>
            </a:extLst>
          </p:cNvPr>
          <p:cNvSpPr>
            <a:spLocks noGrp="1"/>
          </p:cNvSpPr>
          <p:nvPr>
            <p:ph idx="1"/>
          </p:nvPr>
        </p:nvSpPr>
        <p:spPr>
          <a:xfrm>
            <a:off x="403412" y="683017"/>
            <a:ext cx="9520517" cy="1200421"/>
          </a:xfrm>
        </p:spPr>
        <p:txBody>
          <a:bodyPr>
            <a:normAutofit fontScale="40000" lnSpcReduction="20000"/>
          </a:bodyPr>
          <a:lstStyle/>
          <a:p>
            <a:pPr marL="0" indent="0">
              <a:lnSpc>
                <a:spcPct val="120000"/>
              </a:lnSpc>
              <a:spcBef>
                <a:spcPts val="0"/>
              </a:spcBef>
              <a:buNone/>
            </a:pPr>
            <a:r>
              <a:rPr lang="ru-RU" sz="5500" dirty="0">
                <a:latin typeface="Times New Roman" panose="02020603050405020304" pitchFamily="18" charset="0"/>
                <a:cs typeface="Times New Roman" panose="02020603050405020304" pitchFamily="18" charset="0"/>
              </a:rPr>
              <a:t>Этот тест поможет выяснить, чрезмерен ли стресс, который вы испытываете. Поставьте каждому утверждению оценку от 1 до 4, где: </a:t>
            </a:r>
          </a:p>
          <a:p>
            <a:pPr marL="0" indent="0">
              <a:lnSpc>
                <a:spcPct val="120000"/>
              </a:lnSpc>
              <a:spcBef>
                <a:spcPts val="0"/>
              </a:spcBef>
              <a:buNone/>
            </a:pPr>
            <a:r>
              <a:rPr lang="ru-RU" sz="5500" b="1" dirty="0">
                <a:latin typeface="Times New Roman" panose="02020603050405020304" pitchFamily="18" charset="0"/>
                <a:cs typeface="Times New Roman" panose="02020603050405020304" pitchFamily="18" charset="0"/>
              </a:rPr>
              <a:t>1	— почти никогда; 2	— иногда; 3	— часто; 4	— почти всегда;</a:t>
            </a:r>
          </a:p>
          <a:p>
            <a:pPr marL="0" indent="0">
              <a:lnSpc>
                <a:spcPct val="150000"/>
              </a:lnSpc>
              <a:buNone/>
            </a:pPr>
            <a:endParaRPr lang="ru-RU"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7E4D412-C46F-4FE3-91BE-AACB1BFE3D74}"/>
              </a:ext>
            </a:extLst>
          </p:cNvPr>
          <p:cNvSpPr txBox="1"/>
          <p:nvPr/>
        </p:nvSpPr>
        <p:spPr>
          <a:xfrm>
            <a:off x="403412" y="1846729"/>
            <a:ext cx="10363200" cy="4751557"/>
          </a:xfrm>
          <a:prstGeom prst="rect">
            <a:avLst/>
          </a:prstGeom>
          <a:noFill/>
        </p:spPr>
        <p:txBody>
          <a:bodyPr wrap="square" rtlCol="0">
            <a:spAutoFit/>
          </a:bodyPr>
          <a:lstStyle/>
          <a:p>
            <a:pPr marL="281305" indent="-6350" algn="ctr">
              <a:lnSpc>
                <a:spcPct val="107000"/>
              </a:lnSpc>
              <a:spcAft>
                <a:spcPts val="345"/>
              </a:spcAft>
            </a:pPr>
            <a:r>
              <a:rPr lang="ru-RU" b="1" dirty="0">
                <a:solidFill>
                  <a:srgbClr val="000000"/>
                </a:solidFill>
                <a:latin typeface="PT Serif" panose="020A0603040505020204" pitchFamily="18" charset="-52"/>
                <a:ea typeface="PT Serif" panose="020A0603040505020204" pitchFamily="18" charset="-52"/>
                <a:cs typeface="PT Serif" panose="020A0603040505020204" pitchFamily="18" charset="-52"/>
              </a:rPr>
              <a:t>Вопросы</a:t>
            </a:r>
            <a:endParaRPr lang="ru-RU" dirty="0">
              <a:solidFill>
                <a:srgbClr val="000000"/>
              </a:solidFill>
              <a:latin typeface="PT Serif" panose="020A0603040505020204" pitchFamily="18" charset="-52"/>
              <a:ea typeface="PT Serif" panose="020A0603040505020204" pitchFamily="18" charset="-52"/>
              <a:cs typeface="PT Serif" panose="020A0603040505020204" pitchFamily="18" charset="-52"/>
            </a:endParaRP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Я чувствую себя неорганизованным и неподготовленным для рабочего дня.</a:t>
            </a: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Мне никогда не хватает времени, чтобы сделать все дела.</a:t>
            </a: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Мне сложно выделить время для приятных занятий.</a:t>
            </a: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Я расстраиваюсь или нервничаю, когда опаздываю на собрания.</a:t>
            </a: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Когда приближаются сроки сдачи проекта,  я начинаю паниковать.</a:t>
            </a: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Мне сложно высыпаться (например, беспокойный сон или недосыпание).</a:t>
            </a: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У меня такое чувство, что я беру на себя больше, чем мне под силу.</a:t>
            </a: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Мне кажется, я не контролирую, что происходит в течение рабочего дня.</a:t>
            </a: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Я откладываю перерыв на обед или вообще отменяю его.</a:t>
            </a:r>
          </a:p>
          <a:p>
            <a:pPr marL="342900" marR="979805" lvl="0" indent="-342900" fontAlgn="base">
              <a:lnSpc>
                <a:spcPct val="108000"/>
              </a:lnSpc>
              <a:spcAft>
                <a:spcPts val="3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В конце рабочего дня я чувствую себя изможденным.</a:t>
            </a:r>
          </a:p>
          <a:p>
            <a:pPr marL="342900" marR="979805" lvl="0" indent="-342900" fontAlgn="base">
              <a:lnSpc>
                <a:spcPct val="108000"/>
              </a:lnSpc>
              <a:spcAft>
                <a:spcPts val="345"/>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Если мне тяжело, я никому об этом не говорю.</a:t>
            </a:r>
          </a:p>
          <a:p>
            <a:pPr marL="342900" marR="979805" lvl="0" indent="-342900" fontAlgn="base">
              <a:lnSpc>
                <a:spcPct val="108000"/>
              </a:lnSpc>
              <a:spcAft>
                <a:spcPts val="760"/>
              </a:spcAft>
              <a:buClr>
                <a:srgbClr val="000000"/>
              </a:buClr>
              <a:buSzPts val="1200"/>
              <a:buFont typeface="+mj-lt"/>
              <a:buAutoNum type="arabicPeriod"/>
            </a:pPr>
            <a:r>
              <a:rPr lang="ru-RU" sz="1900" dirty="0">
                <a:solidFill>
                  <a:srgbClr val="000000"/>
                </a:solidFill>
                <a:uFill>
                  <a:solidFill>
                    <a:srgbClr val="000000"/>
                  </a:solidFill>
                </a:uFill>
                <a:latin typeface="PT Serif" panose="020A0603040505020204" pitchFamily="18" charset="-52"/>
                <a:ea typeface="PT Serif" panose="020A0603040505020204" pitchFamily="18" charset="-52"/>
                <a:cs typeface="PT Serif" panose="020A0603040505020204" pitchFamily="18" charset="-52"/>
              </a:rPr>
              <a:t>Я мучаюсь головными болями и усталостью большую часть дня.</a:t>
            </a:r>
          </a:p>
        </p:txBody>
      </p:sp>
    </p:spTree>
    <p:extLst>
      <p:ext uri="{BB962C8B-B14F-4D97-AF65-F5344CB8AC3E}">
        <p14:creationId xmlns:p14="http://schemas.microsoft.com/office/powerpoint/2010/main" val="184533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C08B4-9328-4333-B137-354F7F8194B9}"/>
              </a:ext>
            </a:extLst>
          </p:cNvPr>
          <p:cNvSpPr>
            <a:spLocks noGrp="1"/>
          </p:cNvSpPr>
          <p:nvPr>
            <p:ph type="title"/>
          </p:nvPr>
        </p:nvSpPr>
        <p:spPr>
          <a:xfrm>
            <a:off x="677334" y="193249"/>
            <a:ext cx="8596668" cy="672445"/>
          </a:xfrm>
        </p:spPr>
        <p:txBody>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Результаты</a:t>
            </a:r>
          </a:p>
        </p:txBody>
      </p:sp>
      <p:sp>
        <p:nvSpPr>
          <p:cNvPr id="3" name="Объект 2">
            <a:extLst>
              <a:ext uri="{FF2B5EF4-FFF2-40B4-BE49-F238E27FC236}">
                <a16:creationId xmlns:a16="http://schemas.microsoft.com/office/drawing/2014/main" id="{54A79A72-2B73-4434-AA55-12FCBD7F0786}"/>
              </a:ext>
            </a:extLst>
          </p:cNvPr>
          <p:cNvSpPr>
            <a:spLocks noGrp="1"/>
          </p:cNvSpPr>
          <p:nvPr>
            <p:ph idx="1"/>
          </p:nvPr>
        </p:nvSpPr>
        <p:spPr>
          <a:xfrm>
            <a:off x="421341" y="788894"/>
            <a:ext cx="8852661" cy="5668467"/>
          </a:xfrm>
        </p:spPr>
        <p:txBody>
          <a:bodyPr>
            <a:noAutofit/>
          </a:bodyPr>
          <a:lstStyle/>
          <a:p>
            <a:pPr marL="0" indent="0">
              <a:buNone/>
            </a:pPr>
            <a:r>
              <a:rPr lang="ru-RU" sz="2000" b="1" dirty="0">
                <a:latin typeface="Times New Roman" panose="02020603050405020304" pitchFamily="18" charset="0"/>
                <a:cs typeface="Times New Roman" panose="02020603050405020304" pitchFamily="18" charset="0"/>
              </a:rPr>
              <a:t>12–24</a:t>
            </a:r>
            <a:r>
              <a:rPr lang="ru-RU" sz="2000" dirty="0">
                <a:latin typeface="Times New Roman" panose="02020603050405020304" pitchFamily="18" charset="0"/>
                <a:cs typeface="Times New Roman" panose="02020603050405020304" pitchFamily="18" charset="0"/>
              </a:rPr>
              <a:t>. Поздравляем, пока что вы в безопасности! Возможно, временами вы все таки испытываете негативный стресс, но он не перерос в постоянное явление и вряд ли оказывает воздействие на ваше здоровье и общее благополучие. Однако всегда есть что усовершенствовать — регулярно используйте техники расслабления.</a:t>
            </a:r>
          </a:p>
          <a:p>
            <a:pPr marL="0" indent="0">
              <a:buNone/>
            </a:pPr>
            <a:r>
              <a:rPr lang="ru-RU" sz="2000" b="1" dirty="0">
                <a:latin typeface="Times New Roman" panose="02020603050405020304" pitchFamily="18" charset="0"/>
                <a:cs typeface="Times New Roman" panose="02020603050405020304" pitchFamily="18" charset="0"/>
              </a:rPr>
              <a:t>25–35</a:t>
            </a:r>
            <a:r>
              <a:rPr lang="ru-RU" sz="2000" dirty="0">
                <a:latin typeface="Times New Roman" panose="02020603050405020304" pitchFamily="18" charset="0"/>
                <a:cs typeface="Times New Roman" panose="02020603050405020304" pitchFamily="18" charset="0"/>
              </a:rPr>
              <a:t>. Хотя еще рано бить тревогу, ваш результат говорит о том, что вы регулярно переживаете симптомы негативного стресса. Постоянное напряжение и ваша склонность к стрессу станут более агрессивными и частыми, если бездействовать. Упреждающий план управления энергией не только поможет избежать этого, но и проложит путь в более безопасную зону здоровья и счастья. </a:t>
            </a:r>
          </a:p>
          <a:p>
            <a:pPr marL="0" indent="0">
              <a:buNone/>
            </a:pPr>
            <a:r>
              <a:rPr lang="ru-RU" sz="2000" b="1" dirty="0">
                <a:latin typeface="Times New Roman" panose="02020603050405020304" pitchFamily="18" charset="0"/>
                <a:cs typeface="Times New Roman" panose="02020603050405020304" pitchFamily="18" charset="0"/>
              </a:rPr>
              <a:t>36–48</a:t>
            </a:r>
            <a:r>
              <a:rPr lang="ru-RU" sz="2000" dirty="0">
                <a:latin typeface="Times New Roman" panose="02020603050405020304" pitchFamily="18" charset="0"/>
                <a:cs typeface="Times New Roman" panose="02020603050405020304" pitchFamily="18" charset="0"/>
              </a:rPr>
              <a:t>. Опасные признаки налицо! Результат теста свидетельствует: негативный стресс стал вашим образом жизни и влияет на вас каждый день. Вам грозит выгорание, если не принять экстренных мер. Важно научиться управлять своей энергией и коренным образом изменить привычки, чтобы вернуть контроль над своей жизнью.</a:t>
            </a:r>
          </a:p>
          <a:p>
            <a:pPr marL="0" indent="0">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80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4BF52D-5DC6-4723-90FD-1CA93233ADBF}"/>
              </a:ext>
            </a:extLst>
          </p:cNvPr>
          <p:cNvSpPr>
            <a:spLocks noGrp="1"/>
          </p:cNvSpPr>
          <p:nvPr>
            <p:ph type="title"/>
          </p:nvPr>
        </p:nvSpPr>
        <p:spPr>
          <a:xfrm>
            <a:off x="677334" y="287519"/>
            <a:ext cx="8596668" cy="579748"/>
          </a:xfrm>
        </p:spPr>
        <p:txBody>
          <a:bodyPr>
            <a:normAutofit fontScale="90000"/>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«Снимаем напряжение за 30 секунд»</a:t>
            </a:r>
          </a:p>
        </p:txBody>
      </p:sp>
      <p:sp>
        <p:nvSpPr>
          <p:cNvPr id="3" name="Объект 2">
            <a:extLst>
              <a:ext uri="{FF2B5EF4-FFF2-40B4-BE49-F238E27FC236}">
                <a16:creationId xmlns:a16="http://schemas.microsoft.com/office/drawing/2014/main" id="{C086B516-1CE0-48A3-9C26-3FB0A0258479}"/>
              </a:ext>
            </a:extLst>
          </p:cNvPr>
          <p:cNvSpPr>
            <a:spLocks noGrp="1"/>
          </p:cNvSpPr>
          <p:nvPr>
            <p:ph idx="1"/>
          </p:nvPr>
        </p:nvSpPr>
        <p:spPr>
          <a:xfrm>
            <a:off x="573062" y="1019111"/>
            <a:ext cx="8700940" cy="5344998"/>
          </a:xfrm>
        </p:spPr>
        <p:txBody>
          <a:bodyPr>
            <a:noAutofit/>
          </a:bodyPr>
          <a:lstStyle/>
          <a:p>
            <a:pPr marL="89100" indent="0" algn="just">
              <a:buNone/>
            </a:pPr>
            <a:r>
              <a:rPr lang="ru-RU" sz="2000" dirty="0">
                <a:latin typeface="Times New Roman" panose="02020603050405020304" pitchFamily="18" charset="0"/>
                <a:cs typeface="Times New Roman" panose="02020603050405020304" pitchFamily="18" charset="0"/>
              </a:rPr>
              <a:t>Чем меньше негативного стресса, тем лучше мы себя чувствуем. Но это работает и в обратную сторону! Чем лучше мы расслабляемся, тем проще обрести внутренний покой и душевный комфорт.</a:t>
            </a:r>
          </a:p>
          <a:p>
            <a:pPr marL="89100" indent="0" algn="just">
              <a:buNone/>
            </a:pPr>
            <a:r>
              <a:rPr lang="ru-RU" sz="2000" dirty="0">
                <a:latin typeface="Times New Roman" panose="02020603050405020304" pitchFamily="18" charset="0"/>
                <a:cs typeface="Times New Roman" panose="02020603050405020304" pitchFamily="18" charset="0"/>
              </a:rPr>
              <a:t>Вот простое упражнение.</a:t>
            </a:r>
          </a:p>
          <a:p>
            <a:pPr marL="89100" indent="0" algn="just">
              <a:buNone/>
            </a:pPr>
            <a:r>
              <a:rPr lang="ru-RU" sz="2000" dirty="0">
                <a:latin typeface="Times New Roman" panose="02020603050405020304" pitchFamily="18" charset="0"/>
                <a:cs typeface="Times New Roman" panose="02020603050405020304" pitchFamily="18" charset="0"/>
              </a:rPr>
              <a:t>1.	Сделайте выдох, а затем очень глубокий вдох, пока не почувствуете, что больше воздуха не войдет в легкие.</a:t>
            </a:r>
          </a:p>
          <a:p>
            <a:pPr marL="89100" indent="0" algn="just">
              <a:buNone/>
            </a:pPr>
            <a:r>
              <a:rPr lang="ru-RU" sz="2000" dirty="0">
                <a:latin typeface="Times New Roman" panose="02020603050405020304" pitchFamily="18" charset="0"/>
                <a:cs typeface="Times New Roman" panose="02020603050405020304" pitchFamily="18" charset="0"/>
              </a:rPr>
              <a:t>2.	Задержите ненадолго дыхание, одновременно сожмите кулаки, поднимите плечи, подтяните живот под ребра. Сильно напрягите тело и мысленно досчитайте до четырех.</a:t>
            </a:r>
          </a:p>
          <a:p>
            <a:pPr marL="89100" indent="0" algn="just">
              <a:buNone/>
            </a:pPr>
            <a:r>
              <a:rPr lang="ru-RU" sz="2000" dirty="0">
                <a:latin typeface="Times New Roman" panose="02020603050405020304" pitchFamily="18" charset="0"/>
                <a:cs typeface="Times New Roman" panose="02020603050405020304" pitchFamily="18" charset="0"/>
              </a:rPr>
              <a:t>3.	Сделайте глубокий и быстрый выдох через рот, одновременно мгновенно расслабив руки, плечи, живот и лицо. Во время выдоха отпустите все напряжение, которое ощущаете. </a:t>
            </a:r>
          </a:p>
          <a:p>
            <a:pPr marL="89100" indent="0" algn="just">
              <a:buNone/>
            </a:pPr>
            <a:r>
              <a:rPr lang="ru-RU" sz="2000" dirty="0">
                <a:latin typeface="Times New Roman" panose="02020603050405020304" pitchFamily="18" charset="0"/>
                <a:cs typeface="Times New Roman" panose="02020603050405020304" pitchFamily="18" charset="0"/>
              </a:rPr>
              <a:t>Поставьте 3–4 напоминания в телефоне, чтобы делать упражнение несколько раз в течение дня.</a:t>
            </a:r>
          </a:p>
          <a:p>
            <a:pPr marL="89100" indent="0" algn="just">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89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BF8848-8F68-4D2B-86B3-DDB32C0BB274}"/>
              </a:ext>
            </a:extLst>
          </p:cNvPr>
          <p:cNvSpPr>
            <a:spLocks noGrp="1"/>
          </p:cNvSpPr>
          <p:nvPr>
            <p:ph type="title"/>
          </p:nvPr>
        </p:nvSpPr>
        <p:spPr>
          <a:xfrm>
            <a:off x="775946" y="697214"/>
            <a:ext cx="8596668" cy="675236"/>
          </a:xfrm>
        </p:spPr>
        <p:txBody>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«Побеждаем стресс  с помощью спорта»</a:t>
            </a:r>
          </a:p>
        </p:txBody>
      </p:sp>
      <p:sp>
        <p:nvSpPr>
          <p:cNvPr id="3" name="Объект 2">
            <a:extLst>
              <a:ext uri="{FF2B5EF4-FFF2-40B4-BE49-F238E27FC236}">
                <a16:creationId xmlns:a16="http://schemas.microsoft.com/office/drawing/2014/main" id="{D6871894-E79D-4327-9BD4-0EDCE5315BD1}"/>
              </a:ext>
            </a:extLst>
          </p:cNvPr>
          <p:cNvSpPr>
            <a:spLocks noGrp="1"/>
          </p:cNvSpPr>
          <p:nvPr>
            <p:ph idx="1"/>
          </p:nvPr>
        </p:nvSpPr>
        <p:spPr>
          <a:xfrm>
            <a:off x="1004048" y="2017059"/>
            <a:ext cx="7826188" cy="3263153"/>
          </a:xfrm>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Помните: чем больше стресс-факторов давит на вас, тем сильнее тело нуждается в движении, чтобы правильно работал мозг.</a:t>
            </a:r>
          </a:p>
          <a:p>
            <a:pPr marL="0" indent="0" algn="just">
              <a:buNone/>
            </a:pPr>
            <a:r>
              <a:rPr lang="ru-RU" sz="2400" dirty="0">
                <a:latin typeface="Times New Roman" panose="02020603050405020304" pitchFamily="18" charset="0"/>
                <a:cs typeface="Times New Roman" panose="02020603050405020304" pitchFamily="18" charset="0"/>
              </a:rPr>
              <a:t>Не важно, какую физическую нагрузку вы выберете: фитнес, танцы, бег, ходьбу, силовые виды спорта или командные игры. Занимайтесь тем, что вам ближе и легче дается. Главное — делайте это регулярно.</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06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5C72D2-F518-4FBB-821B-9303C6F2B215}"/>
              </a:ext>
            </a:extLst>
          </p:cNvPr>
          <p:cNvSpPr>
            <a:spLocks noGrp="1"/>
          </p:cNvSpPr>
          <p:nvPr>
            <p:ph type="title"/>
          </p:nvPr>
        </p:nvSpPr>
        <p:spPr>
          <a:xfrm>
            <a:off x="587687" y="156238"/>
            <a:ext cx="8596668" cy="1320800"/>
          </a:xfrm>
        </p:spPr>
        <p:txBody>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«Управление телом» </a:t>
            </a:r>
            <a:br>
              <a:rPr lang="ru-RU" dirty="0">
                <a:solidFill>
                  <a:schemeClr val="accent2">
                    <a:lumMod val="50000"/>
                  </a:schemeClr>
                </a:solidFill>
                <a:latin typeface="Times New Roman" panose="02020603050405020304" pitchFamily="18" charset="0"/>
                <a:cs typeface="Times New Roman" panose="02020603050405020304" pitchFamily="18" charset="0"/>
              </a:rPr>
            </a:br>
            <a:endParaRPr lang="ru-RU" dirty="0">
              <a:solidFill>
                <a:schemeClr val="accent2">
                  <a:lumMod val="50000"/>
                </a:schemeClr>
              </a:solidFill>
            </a:endParaRPr>
          </a:p>
        </p:txBody>
      </p:sp>
      <p:sp>
        <p:nvSpPr>
          <p:cNvPr id="3" name="Объект 2">
            <a:extLst>
              <a:ext uri="{FF2B5EF4-FFF2-40B4-BE49-F238E27FC236}">
                <a16:creationId xmlns:a16="http://schemas.microsoft.com/office/drawing/2014/main" id="{B153E90F-4B57-4D15-A6BE-A3694F98A793}"/>
              </a:ext>
            </a:extLst>
          </p:cNvPr>
          <p:cNvSpPr>
            <a:spLocks noGrp="1"/>
          </p:cNvSpPr>
          <p:nvPr>
            <p:ph idx="1"/>
          </p:nvPr>
        </p:nvSpPr>
        <p:spPr>
          <a:xfrm>
            <a:off x="251012" y="816638"/>
            <a:ext cx="8933343" cy="5885124"/>
          </a:xfrm>
        </p:spPr>
        <p:txBody>
          <a:bodyPr>
            <a:normAutofit fontScale="92500" lnSpcReduction="20000"/>
          </a:bodyPr>
          <a:lstStyle/>
          <a:p>
            <a:pPr marL="0" indent="0" algn="just">
              <a:buNone/>
            </a:pPr>
            <a:r>
              <a:rPr lang="ru-RU" dirty="0">
                <a:latin typeface="Times New Roman" panose="02020603050405020304" pitchFamily="18" charset="0"/>
                <a:cs typeface="Times New Roman" panose="02020603050405020304" pitchFamily="18" charset="0"/>
              </a:rPr>
              <a:t>Цель: Снятие мышечного напряжения </a:t>
            </a:r>
          </a:p>
          <a:p>
            <a:pPr marL="0" indent="0" algn="just">
              <a:buNone/>
            </a:pPr>
            <a:r>
              <a:rPr lang="ru-RU" dirty="0">
                <a:latin typeface="Times New Roman" panose="02020603050405020304" pitchFamily="18" charset="0"/>
                <a:cs typeface="Times New Roman" panose="02020603050405020304" pitchFamily="18" charset="0"/>
              </a:rPr>
              <a:t>Так сильно, как можете, напрягите пальцы ног на вдох. Затем расслабьте их на выдох.  </a:t>
            </a:r>
          </a:p>
          <a:p>
            <a:pPr marL="0" indent="0" algn="just">
              <a:buNone/>
            </a:pPr>
            <a:r>
              <a:rPr lang="ru-RU" dirty="0">
                <a:latin typeface="Times New Roman" panose="02020603050405020304" pitchFamily="18" charset="0"/>
                <a:cs typeface="Times New Roman" panose="02020603050405020304" pitchFamily="18" charset="0"/>
              </a:rPr>
              <a:t>Напрягите ступни ног и лодыжки и расслабьте.  </a:t>
            </a:r>
          </a:p>
          <a:p>
            <a:pPr marL="0" indent="0" algn="just">
              <a:buNone/>
            </a:pPr>
            <a:r>
              <a:rPr lang="ru-RU" dirty="0">
                <a:latin typeface="Times New Roman" panose="02020603050405020304" pitchFamily="18" charset="0"/>
                <a:cs typeface="Times New Roman" panose="02020603050405020304" pitchFamily="18" charset="0"/>
              </a:rPr>
              <a:t>Напрягите икры и расслабьте.  </a:t>
            </a:r>
          </a:p>
          <a:p>
            <a:pPr marL="0" indent="0" algn="just">
              <a:buNone/>
            </a:pPr>
            <a:r>
              <a:rPr lang="ru-RU" dirty="0">
                <a:latin typeface="Times New Roman" panose="02020603050405020304" pitchFamily="18" charset="0"/>
                <a:cs typeface="Times New Roman" panose="02020603050405020304" pitchFamily="18" charset="0"/>
              </a:rPr>
              <a:t>Напрягите колени и расслабьте.  </a:t>
            </a:r>
          </a:p>
          <a:p>
            <a:pPr marL="0" indent="0" algn="just">
              <a:buNone/>
            </a:pPr>
            <a:r>
              <a:rPr lang="ru-RU" dirty="0">
                <a:latin typeface="Times New Roman" panose="02020603050405020304" pitchFamily="18" charset="0"/>
                <a:cs typeface="Times New Roman" panose="02020603050405020304" pitchFamily="18" charset="0"/>
              </a:rPr>
              <a:t>Напрягите бёдра и расслабьте.  </a:t>
            </a:r>
          </a:p>
          <a:p>
            <a:pPr marL="0" indent="0" algn="just">
              <a:buNone/>
            </a:pPr>
            <a:r>
              <a:rPr lang="ru-RU" dirty="0">
                <a:latin typeface="Times New Roman" panose="02020603050405020304" pitchFamily="18" charset="0"/>
                <a:cs typeface="Times New Roman" panose="02020603050405020304" pitchFamily="18" charset="0"/>
              </a:rPr>
              <a:t>Напрягите живот и расслабьте.  </a:t>
            </a:r>
          </a:p>
          <a:p>
            <a:pPr marL="0" indent="0" algn="just">
              <a:buNone/>
            </a:pPr>
            <a:r>
              <a:rPr lang="ru-RU" dirty="0">
                <a:latin typeface="Times New Roman" panose="02020603050405020304" pitchFamily="18" charset="0"/>
                <a:cs typeface="Times New Roman" panose="02020603050405020304" pitchFamily="18" charset="0"/>
              </a:rPr>
              <a:t>Расслабьте спину и плечи.  </a:t>
            </a:r>
          </a:p>
          <a:p>
            <a:pPr marL="0" indent="0" algn="just">
              <a:buNone/>
            </a:pPr>
            <a:r>
              <a:rPr lang="ru-RU" dirty="0">
                <a:latin typeface="Times New Roman" panose="02020603050405020304" pitchFamily="18" charset="0"/>
                <a:cs typeface="Times New Roman" panose="02020603050405020304" pitchFamily="18" charset="0"/>
              </a:rPr>
              <a:t>Расслабьте кисти рук.  </a:t>
            </a:r>
          </a:p>
          <a:p>
            <a:pPr marL="0" indent="0" algn="just">
              <a:buNone/>
            </a:pPr>
            <a:r>
              <a:rPr lang="ru-RU" dirty="0">
                <a:latin typeface="Times New Roman" panose="02020603050405020304" pitchFamily="18" charset="0"/>
                <a:cs typeface="Times New Roman" panose="02020603050405020304" pitchFamily="18" charset="0"/>
              </a:rPr>
              <a:t>Расслабьте предплечья.  </a:t>
            </a:r>
          </a:p>
          <a:p>
            <a:pPr marL="0" indent="0" algn="just">
              <a:buNone/>
            </a:pPr>
            <a:r>
              <a:rPr lang="ru-RU" dirty="0">
                <a:latin typeface="Times New Roman" panose="02020603050405020304" pitchFamily="18" charset="0"/>
                <a:cs typeface="Times New Roman" panose="02020603050405020304" pitchFamily="18" charset="0"/>
              </a:rPr>
              <a:t>Расслабьте шею.  </a:t>
            </a:r>
          </a:p>
          <a:p>
            <a:pPr marL="0" indent="0" algn="just">
              <a:buNone/>
            </a:pPr>
            <a:r>
              <a:rPr lang="ru-RU" dirty="0">
                <a:latin typeface="Times New Roman" panose="02020603050405020304" pitchFamily="18" charset="0"/>
                <a:cs typeface="Times New Roman" panose="02020603050405020304" pitchFamily="18" charset="0"/>
              </a:rPr>
              <a:t>Крепко зажмурьтесь, напрягите веки на 10 секунд, затем расслабьте – тоже на 10 секунд. Повторите упражнение быстрее.  </a:t>
            </a:r>
          </a:p>
          <a:p>
            <a:pPr marL="0" indent="0" algn="just">
              <a:buNone/>
            </a:pPr>
            <a:r>
              <a:rPr lang="ru-RU" dirty="0">
                <a:latin typeface="Times New Roman" panose="02020603050405020304" pitchFamily="18" charset="0"/>
                <a:cs typeface="Times New Roman" panose="02020603050405020304" pitchFamily="18" charset="0"/>
              </a:rPr>
              <a:t>Крепко сожмите губы. Расслабьте. Повторите быстрее.  </a:t>
            </a:r>
          </a:p>
          <a:p>
            <a:pPr marL="0" indent="0" algn="just">
              <a:buNone/>
            </a:pPr>
            <a:r>
              <a:rPr lang="ru-RU" dirty="0">
                <a:latin typeface="Times New Roman" panose="02020603050405020304" pitchFamily="18" charset="0"/>
                <a:cs typeface="Times New Roman" panose="02020603050405020304" pitchFamily="18" charset="0"/>
              </a:rPr>
              <a:t>Обратите внимание на то, какие группы мышц у вас напряжены. Заметив напряжение в определенных группах мышц, рекомендуется усилить его, довести до абсурда и, вслед за этим, наступает момент, когда расслабиться, сбросить напряжение становится легче. Если ваши кулаки сжимаются от злости, то можно сделать так: на вдохе сжать кулаки крепче и на выдохе резко их отпустить, разжать пальцы. При необходимости можно повторить это несколько раз. </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92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F37487-89FD-4AE8-AABE-65D610565A8C}"/>
              </a:ext>
            </a:extLst>
          </p:cNvPr>
          <p:cNvSpPr>
            <a:spLocks noGrp="1"/>
          </p:cNvSpPr>
          <p:nvPr>
            <p:ph type="title"/>
          </p:nvPr>
        </p:nvSpPr>
        <p:spPr>
          <a:xfrm>
            <a:off x="559601" y="107576"/>
            <a:ext cx="8534399" cy="537883"/>
          </a:xfrm>
        </p:spPr>
        <p:txBody>
          <a:bodyPr>
            <a:normAutofit fontScale="90000"/>
          </a:bodyPr>
          <a:lstStyle/>
          <a:p>
            <a:pPr algn="ctr"/>
            <a:r>
              <a:rPr lang="ru-RU" dirty="0">
                <a:solidFill>
                  <a:schemeClr val="accent2">
                    <a:lumMod val="50000"/>
                  </a:schemeClr>
                </a:solidFill>
                <a:latin typeface="Times New Roman" panose="02020603050405020304" pitchFamily="18" charset="0"/>
                <a:cs typeface="Times New Roman" panose="02020603050405020304" pitchFamily="18" charset="0"/>
              </a:rPr>
              <a:t>«</a:t>
            </a:r>
            <a:r>
              <a:rPr lang="ru-RU" sz="2200" dirty="0">
                <a:solidFill>
                  <a:schemeClr val="accent2">
                    <a:lumMod val="50000"/>
                  </a:schemeClr>
                </a:solidFill>
                <a:latin typeface="Times New Roman" panose="02020603050405020304" pitchFamily="18" charset="0"/>
                <a:cs typeface="Times New Roman" panose="02020603050405020304" pitchFamily="18" charset="0"/>
              </a:rPr>
              <a:t>Методика «Экспресс-оценка выгорания» (В. </a:t>
            </a:r>
            <a:r>
              <a:rPr lang="ru-RU" sz="2200" dirty="0" err="1">
                <a:solidFill>
                  <a:schemeClr val="accent2">
                    <a:lumMod val="50000"/>
                  </a:schemeClr>
                </a:solidFill>
                <a:latin typeface="Times New Roman" panose="02020603050405020304" pitchFamily="18" charset="0"/>
                <a:cs typeface="Times New Roman" panose="02020603050405020304" pitchFamily="18" charset="0"/>
              </a:rPr>
              <a:t>Каппони</a:t>
            </a:r>
            <a:r>
              <a:rPr lang="ru-RU" sz="2200" dirty="0">
                <a:solidFill>
                  <a:schemeClr val="accent2">
                    <a:lumMod val="50000"/>
                  </a:schemeClr>
                </a:solidFill>
                <a:latin typeface="Times New Roman" panose="02020603050405020304" pitchFamily="18" charset="0"/>
                <a:cs typeface="Times New Roman" panose="02020603050405020304" pitchFamily="18" charset="0"/>
              </a:rPr>
              <a:t>, Т. </a:t>
            </a:r>
            <a:r>
              <a:rPr lang="ru-RU" sz="2200" dirty="0" err="1">
                <a:solidFill>
                  <a:schemeClr val="accent2">
                    <a:lumMod val="50000"/>
                  </a:schemeClr>
                </a:solidFill>
                <a:latin typeface="Times New Roman" panose="02020603050405020304" pitchFamily="18" charset="0"/>
                <a:cs typeface="Times New Roman" panose="02020603050405020304" pitchFamily="18" charset="0"/>
              </a:rPr>
              <a:t>Новак</a:t>
            </a:r>
            <a:r>
              <a:rPr lang="ru-RU" sz="2200" dirty="0">
                <a:solidFill>
                  <a:schemeClr val="accent2">
                    <a:lumMod val="50000"/>
                  </a:schemeClr>
                </a:solidFill>
                <a:latin typeface="Times New Roman" panose="02020603050405020304" pitchFamily="18" charset="0"/>
                <a:cs typeface="Times New Roman" panose="02020603050405020304" pitchFamily="18" charset="0"/>
              </a:rPr>
              <a:t>).</a:t>
            </a:r>
            <a:br>
              <a:rPr lang="ru-RU" sz="2200" dirty="0">
                <a:solidFill>
                  <a:schemeClr val="accent2">
                    <a:lumMod val="50000"/>
                  </a:schemeClr>
                </a:solidFill>
                <a:latin typeface="Times New Roman" panose="02020603050405020304" pitchFamily="18" charset="0"/>
                <a:cs typeface="Times New Roman" panose="02020603050405020304" pitchFamily="18" charset="0"/>
              </a:rPr>
            </a:b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076C6F2-1E9F-45A1-ABC2-D712B0A08F08}"/>
              </a:ext>
            </a:extLst>
          </p:cNvPr>
          <p:cNvSpPr>
            <a:spLocks noGrp="1"/>
          </p:cNvSpPr>
          <p:nvPr>
            <p:ph idx="1"/>
          </p:nvPr>
        </p:nvSpPr>
        <p:spPr>
          <a:xfrm>
            <a:off x="258591" y="645459"/>
            <a:ext cx="10579738" cy="636494"/>
          </a:xfrm>
        </p:spPr>
        <p:txBody>
          <a:bodyPr>
            <a:noAutofit/>
          </a:bodyPr>
          <a:lstStyle/>
          <a:p>
            <a:pPr marL="0" indent="0">
              <a:buNone/>
            </a:pPr>
            <a:r>
              <a:rPr lang="ru-RU" dirty="0">
                <a:solidFill>
                  <a:schemeClr val="accent2">
                    <a:lumMod val="50000"/>
                  </a:schemeClr>
                </a:solidFill>
                <a:latin typeface="Times New Roman" panose="02020603050405020304" pitchFamily="18" charset="0"/>
                <a:cs typeface="Times New Roman" panose="02020603050405020304" pitchFamily="18" charset="0"/>
              </a:rPr>
              <a:t>Инструкция: прочитайте утверждения и решите, относятся они к вам или нет. За каждый ответ «да» начислите 1 балл. </a:t>
            </a:r>
          </a:p>
          <a:p>
            <a:pPr marL="0" indent="0" algn="ctr">
              <a:buNone/>
            </a:pPr>
            <a:endParaRPr lang="ru-RU" dirty="0">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7825C18C-86F8-4C76-87C2-65522A761F47}"/>
              </a:ext>
            </a:extLst>
          </p:cNvPr>
          <p:cNvGraphicFramePr>
            <a:graphicFrameLocks noGrp="1"/>
          </p:cNvGraphicFramePr>
          <p:nvPr>
            <p:extLst>
              <p:ext uri="{D42A27DB-BD31-4B8C-83A1-F6EECF244321}">
                <p14:modId xmlns:p14="http://schemas.microsoft.com/office/powerpoint/2010/main" val="459194923"/>
              </p:ext>
            </p:extLst>
          </p:nvPr>
        </p:nvGraphicFramePr>
        <p:xfrm>
          <a:off x="258591" y="1281953"/>
          <a:ext cx="10014962" cy="5365861"/>
        </p:xfrm>
        <a:graphic>
          <a:graphicData uri="http://schemas.openxmlformats.org/drawingml/2006/table">
            <a:tbl>
              <a:tblPr firstRow="1" firstCol="1" bandRow="1">
                <a:tableStyleId>{5C22544A-7EE6-4342-B048-85BDC9FD1C3A}</a:tableStyleId>
              </a:tblPr>
              <a:tblGrid>
                <a:gridCol w="668279">
                  <a:extLst>
                    <a:ext uri="{9D8B030D-6E8A-4147-A177-3AD203B41FA5}">
                      <a16:colId xmlns:a16="http://schemas.microsoft.com/office/drawing/2014/main" val="3153751692"/>
                    </a:ext>
                  </a:extLst>
                </a:gridCol>
                <a:gridCol w="7748759">
                  <a:extLst>
                    <a:ext uri="{9D8B030D-6E8A-4147-A177-3AD203B41FA5}">
                      <a16:colId xmlns:a16="http://schemas.microsoft.com/office/drawing/2014/main" val="1782097819"/>
                    </a:ext>
                  </a:extLst>
                </a:gridCol>
                <a:gridCol w="726702">
                  <a:extLst>
                    <a:ext uri="{9D8B030D-6E8A-4147-A177-3AD203B41FA5}">
                      <a16:colId xmlns:a16="http://schemas.microsoft.com/office/drawing/2014/main" val="904204162"/>
                    </a:ext>
                  </a:extLst>
                </a:gridCol>
                <a:gridCol w="871222">
                  <a:extLst>
                    <a:ext uri="{9D8B030D-6E8A-4147-A177-3AD203B41FA5}">
                      <a16:colId xmlns:a16="http://schemas.microsoft.com/office/drawing/2014/main" val="947762799"/>
                    </a:ext>
                  </a:extLst>
                </a:gridCol>
              </a:tblGrid>
              <a:tr h="588970">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1.</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Когда в воскресенье днем я вспоминаю о том, что завтра снова идти на работу, то остаток выходного уже испорчен.</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674806279"/>
                  </a:ext>
                </a:extLst>
              </a:tr>
              <a:tr h="588970">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2.</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Если бы у меня была возможность уйти на пенсию (по выслуге лет, инвалидности), я сделал (а) бы это без промедления.</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2114236686"/>
                  </a:ext>
                </a:extLst>
              </a:tr>
              <a:tr h="414357">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3.</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Коллеги на работе раздражают меня. Невозможно терпеть их одни и те же разговоры.</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3893902633"/>
                  </a:ext>
                </a:extLst>
              </a:tr>
              <a:tr h="588970">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4.</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То, насколько меня раздражают коллеги, еще мелочи по сравнению с тем, как выводят меня из равновесия клиенты (пациенты, ученики, посетители, заказчики).</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2769731059"/>
                  </a:ext>
                </a:extLst>
              </a:tr>
              <a:tr h="588970">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5.</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На протяжении последних трех месяцев я отказывался (отказывалась) от курсов повышения квалификации, от участия в конференциях.</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2863064513"/>
                  </a:ext>
                </a:extLst>
              </a:tr>
              <a:tr h="588970">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6.</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Коллегам (пациентам, ученикам, посетителям, заказчикам) я придумал (а) обидные прозвища (например, «идиоты»), которые использую мысленно.</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895321870"/>
                  </a:ext>
                </a:extLst>
              </a:tr>
              <a:tr h="588970">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7.</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С делами по службе я справляюсь «одной левой». Нет ничего такого, что могло бы удивить меня в ней своей новизной.</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2164555510"/>
                  </a:ext>
                </a:extLst>
              </a:tr>
              <a:tr h="414357">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8.</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О моей работе мне едва ли кто скажет что-нибудь новое.</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810016201"/>
                  </a:ext>
                </a:extLst>
              </a:tr>
              <a:tr h="414357">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9.</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Стоит мне только вспомнить о своей работе, как хочется взять и послать ее ко всем чертям.</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1647873117"/>
                  </a:ext>
                </a:extLst>
              </a:tr>
              <a:tr h="588970">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10.</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За последние три месяца мне не попала в руки ни одна специальная книга, из которой я почерпнул (а) бы что-нибудь новенькое.</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a:solidFill>
                            <a:schemeClr val="tx1"/>
                          </a:solidFill>
                          <a:effectLst/>
                          <a:latin typeface="Times New Roman" panose="02020603050405020304" pitchFamily="18" charset="0"/>
                          <a:cs typeface="Times New Roman" panose="02020603050405020304" pitchFamily="18" charset="0"/>
                        </a:rPr>
                        <a:t>да</a:t>
                      </a:r>
                      <a:endParaRPr lang="ru-RU"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tc>
                  <a:txBody>
                    <a:bodyPr/>
                    <a:lstStyle/>
                    <a:p>
                      <a:pPr marL="6350" indent="-6350" algn="just">
                        <a:lnSpc>
                          <a:spcPct val="103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нет</a:t>
                      </a:r>
                      <a:endParaRPr lang="ru-RU"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9" marR="30669" marT="30669" marB="30669" anchor="ctr"/>
                </a:tc>
                <a:extLst>
                  <a:ext uri="{0D108BD9-81ED-4DB2-BD59-A6C34878D82A}">
                    <a16:rowId xmlns:a16="http://schemas.microsoft.com/office/drawing/2014/main" val="2399980529"/>
                  </a:ext>
                </a:extLst>
              </a:tr>
            </a:tbl>
          </a:graphicData>
        </a:graphic>
      </p:graphicFrame>
    </p:spTree>
    <p:extLst>
      <p:ext uri="{BB962C8B-B14F-4D97-AF65-F5344CB8AC3E}">
        <p14:creationId xmlns:p14="http://schemas.microsoft.com/office/powerpoint/2010/main" val="87606062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230</TotalTime>
  <Words>1364</Words>
  <Application>Microsoft Office PowerPoint</Application>
  <PresentationFormat>Широкоэкранный</PresentationFormat>
  <Paragraphs>108</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PT Serif</vt:lpstr>
      <vt:lpstr>Times New Roman</vt:lpstr>
      <vt:lpstr>Trebuchet MS</vt:lpstr>
      <vt:lpstr>Wingdings 3</vt:lpstr>
      <vt:lpstr>Аспект</vt:lpstr>
      <vt:lpstr> </vt:lpstr>
      <vt:lpstr>Стрессоустойчивость</vt:lpstr>
      <vt:lpstr>Стресс: враг или помощник?</vt:lpstr>
      <vt:lpstr>«Стресс-тест»</vt:lpstr>
      <vt:lpstr>Результаты</vt:lpstr>
      <vt:lpstr>«Снимаем напряжение за 30 секунд»</vt:lpstr>
      <vt:lpstr>«Побеждаем стресс  с помощью спорта»</vt:lpstr>
      <vt:lpstr>«Управление телом»  </vt:lpstr>
      <vt:lpstr>«Методика «Экспресс-оценка выгорания» (В. Каппони, Т. Новак). </vt:lpstr>
      <vt:lpstr>Результаты</vt:lpstr>
      <vt:lpstr>Вместо заключения</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Преподаватель</dc:creator>
  <cp:lastModifiedBy>Мария Куренкова</cp:lastModifiedBy>
  <cp:revision>27</cp:revision>
  <cp:lastPrinted>2023-04-25T14:44:53Z</cp:lastPrinted>
  <dcterms:created xsi:type="dcterms:W3CDTF">2023-04-13T04:47:01Z</dcterms:created>
  <dcterms:modified xsi:type="dcterms:W3CDTF">2023-04-25T16:13:26Z</dcterms:modified>
</cp:coreProperties>
</file>