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</p:sldMasterIdLst>
  <p:notesMasterIdLst>
    <p:notesMasterId r:id="rId24"/>
  </p:notesMasterIdLst>
  <p:sldIdLst>
    <p:sldId id="328" r:id="rId3"/>
    <p:sldId id="515" r:id="rId4"/>
    <p:sldId id="513" r:id="rId5"/>
    <p:sldId id="532" r:id="rId6"/>
    <p:sldId id="530" r:id="rId7"/>
    <p:sldId id="523" r:id="rId8"/>
    <p:sldId id="528" r:id="rId9"/>
    <p:sldId id="527" r:id="rId10"/>
    <p:sldId id="542" r:id="rId11"/>
    <p:sldId id="543" r:id="rId12"/>
    <p:sldId id="544" r:id="rId13"/>
    <p:sldId id="545" r:id="rId14"/>
    <p:sldId id="546" r:id="rId15"/>
    <p:sldId id="534" r:id="rId16"/>
    <p:sldId id="535" r:id="rId17"/>
    <p:sldId id="537" r:id="rId18"/>
    <p:sldId id="536" r:id="rId19"/>
    <p:sldId id="538" r:id="rId20"/>
    <p:sldId id="539" r:id="rId21"/>
    <p:sldId id="540" r:id="rId22"/>
    <p:sldId id="541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3E88577-7E39-4A40-A65C-ED84033A8D1B}">
          <p14:sldIdLst>
            <p14:sldId id="328"/>
            <p14:sldId id="515"/>
            <p14:sldId id="513"/>
            <p14:sldId id="532"/>
            <p14:sldId id="530"/>
            <p14:sldId id="523"/>
            <p14:sldId id="528"/>
            <p14:sldId id="527"/>
            <p14:sldId id="542"/>
            <p14:sldId id="543"/>
            <p14:sldId id="544"/>
            <p14:sldId id="545"/>
            <p14:sldId id="546"/>
            <p14:sldId id="534"/>
            <p14:sldId id="535"/>
          </p14:sldIdLst>
        </p14:section>
        <p14:section name="Раздел без заголовка" id="{CE3D871D-2C78-409D-A9F7-779BB592CE80}">
          <p14:sldIdLst>
            <p14:sldId id="537"/>
            <p14:sldId id="536"/>
            <p14:sldId id="538"/>
            <p14:sldId id="539"/>
            <p14:sldId id="540"/>
            <p14:sldId id="54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/>
    <p:restoredTop sz="0"/>
  </p:normalViewPr>
  <p:slideViewPr>
    <p:cSldViewPr>
      <p:cViewPr varScale="1">
        <p:scale>
          <a:sx n="122" d="100"/>
          <a:sy n="122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9A8EB-1091-4898-9B5F-9C354A579636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6359D-4693-4CE6-9E87-E703F00E20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7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A229AD-A326-47B5-8DFD-75320718B8F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C2881D9-232E-4817-943C-C0D28081A2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D2398DA-C6EA-4037-993C-474024FCBFA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6471658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1952038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846332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48289B-0B8E-46BF-BF1C-4EF2FB73C3BE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0485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317873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716379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48289B-0B8E-46BF-BF1C-4EF2FB73C3BE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991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7160AC2-0911-4F89-8848-5F3061057B1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84BC219-417F-4D11-8DE4-D575FCBD7151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B9E3CE2E-4B86-4749-8BA5-92D60A72A221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EB398F70-2CAF-4D77-8D9F-2B9C0AA76C2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AF06B3BA-D25B-4ABA-9EB6-FA914798E2E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B8B5B984-2F86-45B1-9832-9D0F8E596D6E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6635B95A-4B39-432C-90D9-8BBA2D286A4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82378299-A1E1-481E-B4DA-2FD74D1446E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5166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01372" y="6331256"/>
            <a:ext cx="187262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rgbClr val="16625C"/>
                </a:solidFill>
                <a:latin typeface="Century Gothic" panose="020B0502020202020204" pitchFamily="34" charset="0"/>
              </a:rPr>
              <a:t>декабрь </a:t>
            </a:r>
            <a:r>
              <a:rPr lang="ru-RU" b="0" i="0" u="none" strike="noStrike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 2022 </a:t>
            </a:r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64152" y="5256342"/>
            <a:ext cx="4104456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>
                <a:solidFill>
                  <a:srgbClr val="16625C"/>
                </a:solidFill>
                <a:latin typeface="Century Gothic" panose="020B0502020202020204" pitchFamily="34" charset="0"/>
              </a:rPr>
              <a:t>Пимахова </a:t>
            </a:r>
            <a:br>
              <a:rPr lang="ru-RU" sz="2000" b="1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000" b="1">
                <a:solidFill>
                  <a:srgbClr val="16625C"/>
                </a:solidFill>
                <a:latin typeface="Century Gothic" panose="020B0502020202020204" pitchFamily="34" charset="0"/>
              </a:rPr>
              <a:t>Александра Владимировна</a:t>
            </a:r>
            <a:r>
              <a:rPr lang="ru-RU" sz="2000">
                <a:solidFill>
                  <a:srgbClr val="16625C"/>
                </a:solidFill>
                <a:latin typeface="Century Gothic" panose="020B0502020202020204" pitchFamily="34" charset="0"/>
              </a:rPr>
              <a:t>,</a:t>
            </a:r>
            <a:br>
              <a:rPr lang="ru-RU" sz="200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000">
                <a:solidFill>
                  <a:srgbClr val="16625C"/>
                </a:solidFill>
                <a:latin typeface="Century Gothic" panose="020B0502020202020204" pitchFamily="34" charset="0"/>
              </a:rPr>
              <a:t>методист МАУ ИМЦ</a:t>
            </a:r>
            <a:endParaRPr lang="ru-RU" sz="200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1664" y="2459504"/>
            <a:ext cx="7295938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dirty="0" smtClean="0"/>
              <a:t>Примерный а</a:t>
            </a:r>
            <a:r>
              <a:rPr lang="ru-RU" sz="2800" b="1" i="1" dirty="0" smtClean="0"/>
              <a:t>лгоритм </a:t>
            </a:r>
            <a:r>
              <a:rPr lang="ru-RU" sz="2800" b="1" i="1" dirty="0"/>
              <a:t>выявления </a:t>
            </a:r>
            <a:r>
              <a:rPr lang="ru-RU" sz="2800" b="1" i="1" dirty="0" smtClean="0"/>
              <a:t>обучающихся, вовлеченных в </a:t>
            </a:r>
            <a:r>
              <a:rPr lang="ru-RU" sz="2800" b="1" i="1" dirty="0"/>
              <a:t>деструктивные сообщества в сети Интернет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232808232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963688"/>
          </a:xfrm>
        </p:spPr>
        <p:txBody>
          <a:bodyPr>
            <a:noAutofit/>
          </a:bodyPr>
          <a:lstStyle/>
          <a:p>
            <a:r>
              <a:rPr lang="ru-RU" sz="2800" dirty="0"/>
              <a:t>Поиск целевой группы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>среди </a:t>
            </a:r>
            <a:r>
              <a:rPr lang="ru-RU" sz="2000" dirty="0"/>
              <a:t>участников сообщества социальной сети </a:t>
            </a:r>
            <a:r>
              <a:rPr lang="ru-RU" sz="2800" dirty="0">
                <a:solidFill>
                  <a:srgbClr val="C00000"/>
                </a:solidFill>
              </a:rPr>
              <a:t>«</a:t>
            </a:r>
            <a:r>
              <a:rPr lang="ru-RU" sz="2800" dirty="0" err="1">
                <a:solidFill>
                  <a:srgbClr val="C00000"/>
                </a:solidFill>
              </a:rPr>
              <a:t>Вконтакте</a:t>
            </a:r>
            <a:r>
              <a:rPr lang="ru-RU" sz="2800" dirty="0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0" r="2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996952"/>
            <a:ext cx="3932237" cy="2872036"/>
          </a:xfrm>
        </p:spPr>
        <p:txBody>
          <a:bodyPr>
            <a:normAutofit/>
          </a:bodyPr>
          <a:lstStyle/>
          <a:p>
            <a:r>
              <a:rPr lang="ru-RU" dirty="0"/>
              <a:t>Для фильтрации участников сообщества необходимо нажать на ссылку «Подписчики» в профиле </a:t>
            </a:r>
            <a:r>
              <a:rPr lang="ru-RU" dirty="0" smtClean="0"/>
              <a:t>сообщества</a:t>
            </a:r>
          </a:p>
          <a:p>
            <a:r>
              <a:rPr lang="ru-RU" dirty="0"/>
              <a:t>В открывшемся окне нажать на значок поиска.</a:t>
            </a:r>
          </a:p>
        </p:txBody>
      </p:sp>
    </p:spTree>
    <p:extLst>
      <p:ext uri="{BB962C8B-B14F-4D97-AF65-F5344CB8AC3E}">
        <p14:creationId xmlns:p14="http://schemas.microsoft.com/office/powerpoint/2010/main" val="389330187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457200"/>
            <a:ext cx="3456384" cy="2683768"/>
          </a:xfrm>
        </p:spPr>
        <p:txBody>
          <a:bodyPr>
            <a:noAutofit/>
          </a:bodyPr>
          <a:lstStyle/>
          <a:p>
            <a:r>
              <a:rPr lang="ru-RU" sz="2400" b="1" dirty="0"/>
              <a:t>В открывшемся окне нажать на значок поиска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915" r="9915"/>
          <a:stretch>
            <a:fillRect/>
          </a:stretch>
        </p:blipFill>
        <p:spPr>
          <a:xfrm>
            <a:off x="551384" y="1799084"/>
            <a:ext cx="5040560" cy="4294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332656"/>
            <a:ext cx="4608512" cy="314805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096000" y="3933056"/>
            <a:ext cx="6048672" cy="28083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 smtClean="0"/>
          </a:p>
          <a:p>
            <a:endParaRPr lang="ru-RU" sz="2400" b="1" dirty="0"/>
          </a:p>
          <a:p>
            <a:r>
              <a:rPr lang="ru-RU" sz="2400" b="1" dirty="0" smtClean="0"/>
              <a:t>В </a:t>
            </a:r>
            <a:r>
              <a:rPr lang="ru-RU" sz="2400" b="1" dirty="0"/>
              <a:t>новом окне указать необходимые атрибуты поиска среди участников группы: город, образовательное учреждение или установить целевой возраст и </a:t>
            </a:r>
            <a:r>
              <a:rPr lang="ru-RU" sz="2400" b="1" dirty="0" smtClean="0"/>
              <a:t>т.д</a:t>
            </a:r>
            <a:r>
              <a:rPr lang="ru-RU" sz="2400" b="1" dirty="0"/>
              <a:t>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670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сообществ со схожей тематикой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В социальной сети </a:t>
            </a:r>
            <a:r>
              <a:rPr lang="ru-RU" dirty="0">
                <a:solidFill>
                  <a:srgbClr val="C00000"/>
                </a:solidFill>
              </a:rPr>
              <a:t>«</a:t>
            </a:r>
            <a:r>
              <a:rPr lang="ru-RU" dirty="0" err="1">
                <a:solidFill>
                  <a:srgbClr val="C00000"/>
                </a:solidFill>
              </a:rPr>
              <a:t>ВКонтакте</a:t>
            </a:r>
            <a:r>
              <a:rPr lang="ru-RU" dirty="0">
                <a:solidFill>
                  <a:srgbClr val="C00000"/>
                </a:solidFill>
              </a:rPr>
              <a:t>» </a:t>
            </a:r>
            <a:r>
              <a:rPr lang="ru-RU" dirty="0"/>
              <a:t>предусмотрена возможность поиска сообществ со схожей тематикой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Для этого необходимо в профиле сообщества нажать на кнопку </a:t>
            </a:r>
            <a:r>
              <a:rPr lang="ru-RU" dirty="0">
                <a:solidFill>
                  <a:srgbClr val="C00000"/>
                </a:solidFill>
              </a:rPr>
              <a:t>«Ещё/Похожие сообщества»</a:t>
            </a:r>
            <a:r>
              <a:rPr lang="ru-RU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8" y="987426"/>
            <a:ext cx="6385420" cy="50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8355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Жалоба на пост или сообщество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социальной сети </a:t>
            </a:r>
            <a:r>
              <a:rPr lang="ru-RU" dirty="0">
                <a:solidFill>
                  <a:srgbClr val="C00000"/>
                </a:solidFill>
              </a:rPr>
              <a:t>«</a:t>
            </a:r>
            <a:r>
              <a:rPr lang="ru-RU" dirty="0" err="1">
                <a:solidFill>
                  <a:srgbClr val="C00000"/>
                </a:solidFill>
              </a:rPr>
              <a:t>ВКонтакте</a:t>
            </a:r>
            <a:r>
              <a:rPr lang="ru-RU" dirty="0">
                <a:solidFill>
                  <a:srgbClr val="C00000"/>
                </a:solidFill>
              </a:rPr>
              <a:t>» </a:t>
            </a:r>
            <a:r>
              <a:rPr lang="ru-RU" dirty="0"/>
              <a:t>предусмотрен механизм жалобы на пост. В правом верхнем углу поста необходимо нажать на знак меню </a:t>
            </a:r>
            <a:r>
              <a:rPr lang="ru-RU" dirty="0">
                <a:solidFill>
                  <a:srgbClr val="C00000"/>
                </a:solidFill>
              </a:rPr>
              <a:t>«***»</a:t>
            </a:r>
            <a:r>
              <a:rPr lang="ru-RU" dirty="0"/>
              <a:t> и выбрать пункт </a:t>
            </a:r>
            <a:r>
              <a:rPr lang="ru-RU" dirty="0">
                <a:solidFill>
                  <a:srgbClr val="C00000"/>
                </a:solidFill>
              </a:rPr>
              <a:t>«Пожаловаться»</a:t>
            </a:r>
            <a:r>
              <a:rPr lang="ru-RU" dirty="0"/>
              <a:t>, затем указать причину жалобы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Для жалобы на все сообщество необходимо в </a:t>
            </a:r>
            <a:r>
              <a:rPr lang="ru-RU" dirty="0">
                <a:solidFill>
                  <a:srgbClr val="C00000"/>
                </a:solidFill>
              </a:rPr>
              <a:t>профиле сообщества</a:t>
            </a:r>
            <a:r>
              <a:rPr lang="ru-RU" dirty="0"/>
              <a:t> нажать на кнопку </a:t>
            </a:r>
            <a:r>
              <a:rPr lang="ru-RU" dirty="0">
                <a:solidFill>
                  <a:srgbClr val="C00000"/>
                </a:solidFill>
              </a:rPr>
              <a:t>«Ещё/Пожаловаться» </a:t>
            </a:r>
            <a:r>
              <a:rPr lang="ru-RU" dirty="0"/>
              <a:t>и указать причину жалобы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188640"/>
            <a:ext cx="4657748" cy="3444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236" y="3740286"/>
            <a:ext cx="5070982" cy="31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1323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15880" y="285692"/>
            <a:ext cx="6624736" cy="63367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5557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Мониторинг </a:t>
            </a:r>
            <a:r>
              <a:rPr lang="ru-RU" sz="2000" b="1" dirty="0"/>
              <a:t>психоэмоционального состояния </a:t>
            </a:r>
            <a:r>
              <a:rPr lang="ru-RU" sz="2000" b="1" dirty="0" smtClean="0"/>
              <a:t>обучающихся</a:t>
            </a:r>
            <a:endParaRPr lang="ru-RU" sz="1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881" r="21881"/>
          <a:stretch>
            <a:fillRect/>
          </a:stretch>
        </p:blipFill>
        <p:spPr>
          <a:xfrm>
            <a:off x="7104112" y="692696"/>
            <a:ext cx="4235847" cy="507328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1384" y="1700808"/>
            <a:ext cx="5761012" cy="4921588"/>
          </a:xfrm>
          <a:solidFill>
            <a:schemeClr val="tx1"/>
          </a:solidFill>
        </p:spPr>
        <p:txBody>
          <a:bodyPr>
            <a:normAutofit fontScale="25000" lnSpcReduction="2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5600" b="1" dirty="0" smtClean="0">
                <a:solidFill>
                  <a:schemeClr val="bg1"/>
                </a:solidFill>
              </a:rPr>
              <a:t>    </a:t>
            </a:r>
            <a:r>
              <a:rPr lang="ru-RU" sz="5600" dirty="0" smtClean="0">
                <a:solidFill>
                  <a:schemeClr val="bg1"/>
                </a:solidFill>
              </a:rPr>
              <a:t>изменение </a:t>
            </a:r>
            <a:r>
              <a:rPr lang="ru-RU" sz="5600" dirty="0">
                <a:solidFill>
                  <a:schemeClr val="bg1"/>
                </a:solidFill>
              </a:rPr>
              <a:t>внешности;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изменение </a:t>
            </a:r>
            <a:r>
              <a:rPr lang="ru-RU" sz="5600" dirty="0">
                <a:solidFill>
                  <a:schemeClr val="bg1"/>
                </a:solidFill>
              </a:rPr>
              <a:t>эмоционального состояния и его неустойчивость;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преобладание </a:t>
            </a:r>
            <a:r>
              <a:rPr lang="ru-RU" sz="5600" dirty="0">
                <a:solidFill>
                  <a:schemeClr val="bg1"/>
                </a:solidFill>
              </a:rPr>
              <a:t>в мировоззрении обучающихся идей неравенства, дискриминации, возмездия и наказания за несправедливое отношение;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агрессивное </a:t>
            </a:r>
            <a:r>
              <a:rPr lang="ru-RU" sz="5600" dirty="0">
                <a:solidFill>
                  <a:schemeClr val="bg1"/>
                </a:solidFill>
              </a:rPr>
              <a:t>поведение;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использование </a:t>
            </a:r>
            <a:r>
              <a:rPr lang="ru-RU" sz="5600" dirty="0">
                <a:solidFill>
                  <a:schemeClr val="bg1"/>
                </a:solidFill>
              </a:rPr>
              <a:t>сленга, относящегося к определенной деструктивной идеологии;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изменение </a:t>
            </a:r>
            <a:r>
              <a:rPr lang="ru-RU" sz="5600" dirty="0">
                <a:solidFill>
                  <a:schemeClr val="bg1"/>
                </a:solidFill>
              </a:rPr>
              <a:t>мотивации к учебной и </a:t>
            </a:r>
            <a:r>
              <a:rPr lang="ru-RU" sz="5600" dirty="0" err="1">
                <a:solidFill>
                  <a:schemeClr val="bg1"/>
                </a:solidFill>
              </a:rPr>
              <a:t>внеучебной</a:t>
            </a:r>
            <a:r>
              <a:rPr lang="ru-RU" sz="5600" dirty="0">
                <a:solidFill>
                  <a:schemeClr val="bg1"/>
                </a:solidFill>
              </a:rPr>
              <a:t> </a:t>
            </a:r>
            <a:r>
              <a:rPr lang="ru-RU" sz="5600" dirty="0" smtClean="0">
                <a:solidFill>
                  <a:schemeClr val="bg1"/>
                </a:solidFill>
              </a:rPr>
              <a:t>деятельности; </a:t>
            </a:r>
            <a:endParaRPr lang="ru-RU" sz="5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изменение </a:t>
            </a:r>
            <a:r>
              <a:rPr lang="ru-RU" sz="5600" dirty="0">
                <a:solidFill>
                  <a:schemeClr val="bg1"/>
                </a:solidFill>
              </a:rPr>
              <a:t>состояния здоровья </a:t>
            </a:r>
            <a:r>
              <a:rPr lang="ru-RU" sz="5600" dirty="0" smtClean="0">
                <a:solidFill>
                  <a:schemeClr val="bg1"/>
                </a:solidFill>
              </a:rPr>
              <a:t>обучающихся;</a:t>
            </a:r>
            <a:endParaRPr lang="ru-RU" sz="5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смена </a:t>
            </a:r>
            <a:r>
              <a:rPr lang="ru-RU" sz="5600" dirty="0">
                <a:solidFill>
                  <a:schemeClr val="bg1"/>
                </a:solidFill>
              </a:rPr>
              <a:t>привычного образа жизни;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демонстрация </a:t>
            </a:r>
            <a:r>
              <a:rPr lang="ru-RU" sz="5600" dirty="0">
                <a:solidFill>
                  <a:schemeClr val="bg1"/>
                </a:solidFill>
              </a:rPr>
              <a:t>оружия или предметов, которые могут использоваться как оружие;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безразличие </a:t>
            </a:r>
            <a:r>
              <a:rPr lang="ru-RU" sz="5600" dirty="0">
                <a:solidFill>
                  <a:schemeClr val="bg1"/>
                </a:solidFill>
              </a:rPr>
              <a:t>к учебной, групповой и общественно-полезной деятельности;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скрытность </a:t>
            </a:r>
            <a:r>
              <a:rPr lang="ru-RU" sz="5600" dirty="0">
                <a:solidFill>
                  <a:schemeClr val="bg1"/>
                </a:solidFill>
              </a:rPr>
              <a:t>в отношении ежедневной занятости и планов;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систематические </a:t>
            </a:r>
            <a:r>
              <a:rPr lang="ru-RU" sz="5600" dirty="0">
                <a:solidFill>
                  <a:schemeClr val="bg1"/>
                </a:solidFill>
              </a:rPr>
              <a:t>пропуски учебных занятий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19596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16624" y="379852"/>
            <a:ext cx="6624736" cy="63367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457200"/>
            <a:ext cx="4176464" cy="95557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Наблюдение</a:t>
            </a:r>
            <a:br>
              <a:rPr lang="ru-RU" sz="2000" b="1" dirty="0" smtClean="0"/>
            </a:br>
            <a:r>
              <a:rPr lang="ru-RU" sz="1600" b="1" dirty="0" smtClean="0"/>
              <a:t>в </a:t>
            </a:r>
            <a:r>
              <a:rPr lang="ru-RU" sz="1600" b="1" dirty="0"/>
              <a:t>ходе индивидуального психолого-педагогического сопровождения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2000" b="1" dirty="0" smtClean="0"/>
              <a:t>обучающихся </a:t>
            </a:r>
            <a:r>
              <a:rPr lang="ru-RU" sz="2000" b="1" dirty="0"/>
              <a:t>группы риска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9336" y="1713493"/>
            <a:ext cx="5761012" cy="4921588"/>
          </a:xfrm>
          <a:solidFill>
            <a:schemeClr val="tx1"/>
          </a:solidFill>
        </p:spPr>
        <p:txBody>
          <a:bodyPr>
            <a:normAutofit fontScale="32500" lnSpcReduction="2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5600" b="1" dirty="0">
                <a:solidFill>
                  <a:schemeClr val="bg1"/>
                </a:solidFill>
              </a:rPr>
              <a:t>    </a:t>
            </a:r>
            <a:r>
              <a:rPr lang="ru-RU" sz="5600" dirty="0" smtClean="0">
                <a:solidFill>
                  <a:schemeClr val="bg1"/>
                </a:solidFill>
              </a:rPr>
              <a:t>состоящих </a:t>
            </a:r>
            <a:r>
              <a:rPr lang="ru-RU" sz="5600" dirty="0">
                <a:solidFill>
                  <a:schemeClr val="bg1"/>
                </a:solidFill>
              </a:rPr>
              <a:t>на учете у нарколога, психиатра и др. (при наличии такой информации);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совершающих </a:t>
            </a:r>
            <a:r>
              <a:rPr lang="ru-RU" sz="5600" dirty="0">
                <a:solidFill>
                  <a:schemeClr val="bg1"/>
                </a:solidFill>
              </a:rPr>
              <a:t>самовольные уходы из дома;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в </a:t>
            </a:r>
            <a:r>
              <a:rPr lang="ru-RU" sz="5600" dirty="0">
                <a:solidFill>
                  <a:schemeClr val="bg1"/>
                </a:solidFill>
              </a:rPr>
              <a:t>отношении которых рассматривались дела на заседаниях комиссий по делам несовершеннолетних и защите их прав (совершивших административные правонарушения, антиобщественные действия);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родители </a:t>
            </a:r>
            <a:r>
              <a:rPr lang="ru-RU" sz="5600" dirty="0">
                <a:solidFill>
                  <a:schemeClr val="bg1"/>
                </a:solidFill>
              </a:rPr>
              <a:t>(законные представители) которых привлекались к административной ответственности за неисполнение обязанностей по содержанию и воспитанию несовершеннолетних;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с </a:t>
            </a:r>
            <a:r>
              <a:rPr lang="ru-RU" sz="5600" dirty="0">
                <a:solidFill>
                  <a:schemeClr val="bg1"/>
                </a:solidFill>
              </a:rPr>
              <a:t>выявленными признаками суицидального поведения;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5600" dirty="0" smtClean="0">
                <a:solidFill>
                  <a:schemeClr val="bg1"/>
                </a:solidFill>
              </a:rPr>
              <a:t>имеющих </a:t>
            </a:r>
            <a:r>
              <a:rPr lang="ru-RU" sz="5600" dirty="0">
                <a:solidFill>
                  <a:schemeClr val="bg1"/>
                </a:solidFill>
              </a:rPr>
              <a:t>высокий уровень риска по результатам психологической диагностики (тревожность, агрессия, отчужденность и т.д.), по результатам СПТ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348" y="4568"/>
            <a:ext cx="5763317" cy="35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5643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79377" y="0"/>
            <a:ext cx="5616624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96001" y="0"/>
            <a:ext cx="613855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574" y="6213808"/>
            <a:ext cx="432854" cy="274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587" y="5939464"/>
            <a:ext cx="432854" cy="274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626" y="5672795"/>
            <a:ext cx="432854" cy="274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574" y="6535904"/>
            <a:ext cx="432854" cy="274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83" y="5875033"/>
            <a:ext cx="463336" cy="213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4313961"/>
            <a:ext cx="1699986" cy="82926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104107" y="1988840"/>
            <a:ext cx="4425993" cy="20882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bg1"/>
                </a:solidFill>
              </a:rPr>
              <a:t>Наблюдение за обучающимися во время проведения различных профилактических мероприятий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8" y="0"/>
            <a:ext cx="5607542" cy="555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0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79377" y="0"/>
            <a:ext cx="5616624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96001" y="0"/>
            <a:ext cx="613855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5941140"/>
            <a:ext cx="432854" cy="274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5611748"/>
            <a:ext cx="432854" cy="274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5314645"/>
            <a:ext cx="432854" cy="274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6263236"/>
            <a:ext cx="432854" cy="274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83" y="5875033"/>
            <a:ext cx="463336" cy="213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4313961"/>
            <a:ext cx="1699986" cy="82926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104107" y="1988840"/>
            <a:ext cx="4425993" cy="20882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bg1"/>
                </a:solidFill>
              </a:rPr>
              <a:t>Анализ </a:t>
            </a:r>
            <a:r>
              <a:rPr lang="ru-RU" sz="3100" b="1" dirty="0">
                <a:solidFill>
                  <a:schemeClr val="bg1"/>
                </a:solidFill>
              </a:rPr>
              <a:t>результатов социально-психологического тестирования </a:t>
            </a:r>
            <a:r>
              <a:rPr lang="ru-RU" sz="3100" b="1" dirty="0" smtClean="0">
                <a:solidFill>
                  <a:schemeClr val="bg1"/>
                </a:solidFill>
              </a:rPr>
              <a:t/>
            </a:r>
            <a:br>
              <a:rPr lang="ru-RU" sz="3100" b="1" dirty="0" smtClean="0">
                <a:solidFill>
                  <a:schemeClr val="bg1"/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</a:rPr>
              <a:t>на </a:t>
            </a:r>
            <a:r>
              <a:rPr lang="ru-RU" sz="3100" b="1" dirty="0">
                <a:solidFill>
                  <a:schemeClr val="bg1"/>
                </a:solidFill>
              </a:rPr>
              <a:t>предмет выявления обучающихся «группы риска»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820" t="12988" r="1770" b="4361"/>
          <a:stretch/>
        </p:blipFill>
        <p:spPr>
          <a:xfrm>
            <a:off x="695400" y="188640"/>
            <a:ext cx="3960440" cy="5040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865" y="5020711"/>
            <a:ext cx="3156055" cy="170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147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педагогам образовательных организаций необходимо рекомендовать родителям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еженедельно </a:t>
            </a:r>
            <a:r>
              <a:rPr lang="ru-RU" dirty="0"/>
              <a:t>проводить анализ страниц своего ребенка, внимательно читать публикации детей, изучать сообщества, на которые подписан ребенок, изучать виртуальных друзей, фотографии и видео, вызывающие интерес у ребенка (сохраненные, либо с отметкой «</a:t>
            </a:r>
            <a:r>
              <a:rPr lang="ru-RU" dirty="0" err="1"/>
              <a:t>лайк</a:t>
            </a:r>
            <a:r>
              <a:rPr lang="ru-RU" dirty="0"/>
              <a:t>»);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устанавливать </a:t>
            </a:r>
            <a:r>
              <a:rPr lang="ru-RU" dirty="0"/>
              <a:t>программы «родительского контроля» на цифровые устройства обучающихся;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отслеживать </a:t>
            </a:r>
            <a:r>
              <a:rPr lang="ru-RU" dirty="0"/>
              <a:t>использование ребенком сети «</a:t>
            </a:r>
            <a:r>
              <a:rPr lang="ru-RU" dirty="0" err="1"/>
              <a:t>Dark</a:t>
            </a:r>
            <a:r>
              <a:rPr lang="ru-RU" dirty="0"/>
              <a:t> </a:t>
            </a:r>
            <a:r>
              <a:rPr lang="ru-RU" dirty="0" err="1"/>
              <a:t>net</a:t>
            </a:r>
            <a:r>
              <a:rPr lang="ru-RU" dirty="0"/>
              <a:t>» («темного интернета», содержащего деструктивный контент, территории, где не действуют законодательные акты), наличие дополнительного аккаунта.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81872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Куда обратиться за психологической помощью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149" r="8149"/>
          <a:stretch>
            <a:fillRect/>
          </a:stretch>
        </p:blipFill>
        <p:spPr>
          <a:xfrm>
            <a:off x="5735960" y="764704"/>
            <a:ext cx="6172200" cy="489654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Всероссийский </a:t>
            </a:r>
            <a:r>
              <a:rPr lang="ru-RU" dirty="0"/>
              <a:t>Детский телефон доверия (бесплатно, круглосуточно): </a:t>
            </a:r>
            <a:r>
              <a:rPr lang="ru-RU" dirty="0" smtClean="0">
                <a:solidFill>
                  <a:srgbClr val="C00000"/>
                </a:solidFill>
              </a:rPr>
              <a:t>https</a:t>
            </a:r>
            <a:r>
              <a:rPr lang="ru-RU" dirty="0">
                <a:solidFill>
                  <a:srgbClr val="C00000"/>
                </a:solidFill>
              </a:rPr>
              <a:t>://www.fond-detyam.ru/detskiy-telefon-doveriya/   тел.: 8-800-2000-122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Линия </a:t>
            </a:r>
            <a:r>
              <a:rPr lang="ru-RU" dirty="0"/>
              <a:t>помощи «Дети Онлайн» –служба телефонного и онлайн-консультирования оказывает психологическую и информационную поддержку детям и подросткам, столкнувшимся с различными проблемами в сети Интернет: </a:t>
            </a:r>
            <a:r>
              <a:rPr lang="ru-RU" dirty="0">
                <a:solidFill>
                  <a:srgbClr val="C00000"/>
                </a:solidFill>
              </a:rPr>
              <a:t>http://www.fid.su/projects/detionline тел.: 8- 800- 25- 000 -15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51138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60" y="0"/>
            <a:ext cx="568605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2070362"/>
            <a:ext cx="3932237" cy="235663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Алгоритм выявления обучающихся с </a:t>
            </a:r>
            <a:r>
              <a:rPr lang="ru-RU" b="1" dirty="0" smtClean="0">
                <a:solidFill>
                  <a:schemeClr val="bg1"/>
                </a:solidFill>
              </a:rPr>
              <a:t>деструктивным </a:t>
            </a:r>
            <a:r>
              <a:rPr lang="ru-RU" b="1" dirty="0">
                <a:solidFill>
                  <a:schemeClr val="bg1"/>
                </a:solidFill>
              </a:rPr>
              <a:t>поведением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9121" y="76843"/>
            <a:ext cx="5400601" cy="6241303"/>
          </a:xfrm>
        </p:spPr>
        <p:txBody>
          <a:bodyPr>
            <a:normAutofit fontScale="85000" lnSpcReduction="10000"/>
          </a:bodyPr>
          <a:lstStyle/>
          <a:p>
            <a:endParaRPr lang="ru-RU" sz="2000" b="1" dirty="0" smtClean="0"/>
          </a:p>
          <a:p>
            <a:r>
              <a:rPr lang="ru-RU" sz="2000" b="1" dirty="0" smtClean="0"/>
              <a:t>Мониторинг </a:t>
            </a:r>
            <a:r>
              <a:rPr lang="ru-RU" sz="2000" b="1" dirty="0"/>
              <a:t>и анализ профилей несовершеннолетних в социальных </a:t>
            </a:r>
            <a:r>
              <a:rPr lang="ru-RU" sz="2000" b="1" dirty="0" smtClean="0"/>
              <a:t>сетях</a:t>
            </a:r>
          </a:p>
          <a:p>
            <a:endParaRPr lang="ru-RU" sz="2000" b="1" dirty="0"/>
          </a:p>
          <a:p>
            <a:r>
              <a:rPr lang="ru-RU" sz="2000" b="1" dirty="0"/>
              <a:t>Мониторинг психоэмоционального состояния обучающихся </a:t>
            </a:r>
            <a:endParaRPr lang="ru-RU" sz="2000" b="1" dirty="0" smtClean="0"/>
          </a:p>
          <a:p>
            <a:endParaRPr lang="ru-RU" sz="2000" b="1" dirty="0"/>
          </a:p>
          <a:p>
            <a:r>
              <a:rPr lang="ru-RU" sz="2000" b="1" dirty="0"/>
              <a:t>Анализ результатов СПТ на предмет выявления обучающихся «группы риска» </a:t>
            </a:r>
            <a:r>
              <a:rPr lang="ru-RU" sz="2000" b="1" dirty="0" err="1"/>
              <a:t>аутоагрессивного</a:t>
            </a:r>
            <a:r>
              <a:rPr lang="ru-RU" sz="2000" b="1" dirty="0"/>
              <a:t> (суицидального) поведения, </a:t>
            </a:r>
            <a:r>
              <a:rPr lang="ru-RU" sz="2000" b="1" dirty="0" err="1"/>
              <a:t>аддиктивного</a:t>
            </a:r>
            <a:r>
              <a:rPr lang="ru-RU" sz="2000" b="1" dirty="0"/>
              <a:t> / зависимого, агрессивного поведения, вовлеченности в экстремистские организации  </a:t>
            </a:r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Наблюдение </a:t>
            </a:r>
            <a:r>
              <a:rPr lang="ru-RU" sz="2000" b="1" dirty="0"/>
              <a:t>в ходе индивидуального психолого-педагогического сопровождения обучающихся группы риска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Наблюдение </a:t>
            </a:r>
            <a:r>
              <a:rPr lang="ru-RU" sz="2000" b="1" dirty="0"/>
              <a:t>за обучающимися во время проведения различных профилактических мероприятий (классные часы, дискуссии, тренинги и др</a:t>
            </a:r>
            <a:r>
              <a:rPr lang="ru-RU" sz="2000" b="1" dirty="0" smtClean="0"/>
              <a:t>.)</a:t>
            </a:r>
            <a:endParaRPr lang="ru-RU" sz="2000" b="1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352" y="89660"/>
            <a:ext cx="936104" cy="936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352" y="1131497"/>
            <a:ext cx="932769" cy="938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998" y="2289943"/>
            <a:ext cx="932769" cy="9388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352" y="3782192"/>
            <a:ext cx="932769" cy="9985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038" y="5003369"/>
            <a:ext cx="933552" cy="939653"/>
          </a:xfrm>
          <a:prstGeom prst="rect">
            <a:avLst/>
          </a:prstGeom>
        </p:spPr>
      </p:pic>
      <p:sp>
        <p:nvSpPr>
          <p:cNvPr id="18" name="New shape"/>
          <p:cNvSpPr/>
          <p:nvPr/>
        </p:nvSpPr>
        <p:spPr>
          <a:xfrm>
            <a:off x="5542914" y="5213137"/>
            <a:ext cx="705485" cy="56853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05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0" name="New shape"/>
          <p:cNvSpPr/>
          <p:nvPr/>
        </p:nvSpPr>
        <p:spPr>
          <a:xfrm>
            <a:off x="5542915" y="3979480"/>
            <a:ext cx="725654" cy="520119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04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1" name="New shape"/>
          <p:cNvSpPr/>
          <p:nvPr/>
        </p:nvSpPr>
        <p:spPr>
          <a:xfrm>
            <a:off x="5628988" y="2486343"/>
            <a:ext cx="784846" cy="49684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03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2" name="New shape"/>
          <p:cNvSpPr/>
          <p:nvPr/>
        </p:nvSpPr>
        <p:spPr>
          <a:xfrm>
            <a:off x="5663952" y="1140745"/>
            <a:ext cx="612190" cy="869929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02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3" name="New shape"/>
          <p:cNvSpPr/>
          <p:nvPr/>
        </p:nvSpPr>
        <p:spPr>
          <a:xfrm>
            <a:off x="5613144" y="254394"/>
            <a:ext cx="649994" cy="520119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01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20338394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</a:t>
            </a:r>
            <a:r>
              <a:rPr lang="ru-RU" dirty="0"/>
              <a:t>случае выявления опасного Интернет-ресурса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 smtClean="0"/>
              <a:t>Полиция </a:t>
            </a:r>
            <a:r>
              <a:rPr lang="ru-RU" dirty="0"/>
              <a:t>России: </a:t>
            </a:r>
            <a:r>
              <a:rPr lang="ru-RU" dirty="0">
                <a:solidFill>
                  <a:srgbClr val="C00000"/>
                </a:solidFill>
              </a:rPr>
              <a:t>02 (102, 112)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 err="1" smtClean="0"/>
              <a:t>Роскомнадзор</a:t>
            </a:r>
            <a:r>
              <a:rPr lang="ru-RU" dirty="0"/>
              <a:t>: </a:t>
            </a:r>
            <a:r>
              <a:rPr lang="ru-RU" dirty="0">
                <a:solidFill>
                  <a:srgbClr val="C00000"/>
                </a:solidFill>
              </a:rPr>
              <a:t>https://eais.rkn.gov.ru/feedback/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 smtClean="0"/>
              <a:t>Автономная </a:t>
            </a:r>
            <a:r>
              <a:rPr lang="ru-RU" dirty="0"/>
              <a:t>некоммерческая организация: «Центр изучения и сетевого мониторинга молодежной среды» </a:t>
            </a:r>
            <a:r>
              <a:rPr lang="ru-RU" dirty="0">
                <a:solidFill>
                  <a:srgbClr val="C00000"/>
                </a:solidFill>
              </a:rPr>
              <a:t>https://www.cism-ms.ru/ob-organizatsii/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 smtClean="0"/>
              <a:t>Ассоциация </a:t>
            </a:r>
            <a:r>
              <a:rPr lang="ru-RU" dirty="0"/>
              <a:t>«Лига безопасного Интернета»: </a:t>
            </a:r>
            <a:r>
              <a:rPr lang="ru-RU" dirty="0">
                <a:solidFill>
                  <a:srgbClr val="C00000"/>
                </a:solidFill>
              </a:rPr>
              <a:t>http://ligainternet.ru/hotline</a:t>
            </a:r>
            <a:r>
              <a:rPr lang="ru-RU" dirty="0" smtClean="0">
                <a:solidFill>
                  <a:srgbClr val="C00000"/>
                </a:solidFill>
              </a:rPr>
              <a:t>/  </a:t>
            </a:r>
            <a:r>
              <a:rPr lang="ru-RU" dirty="0">
                <a:solidFill>
                  <a:srgbClr val="C00000"/>
                </a:solidFill>
              </a:rPr>
              <a:t>тел.: 8- 800- 700- 56-76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 smtClean="0"/>
              <a:t>Региональная </a:t>
            </a:r>
            <a:r>
              <a:rPr lang="ru-RU" dirty="0"/>
              <a:t>общественная организация «Центр Интернет-технологий» (РОЦИТ): </a:t>
            </a:r>
            <a:r>
              <a:rPr lang="ru-RU" dirty="0">
                <a:solidFill>
                  <a:srgbClr val="C00000"/>
                </a:solidFill>
              </a:rPr>
              <a:t>https://rocit.ru/</a:t>
            </a:r>
          </a:p>
        </p:txBody>
      </p:sp>
      <p:pic>
        <p:nvPicPr>
          <p:cNvPr id="1026" name="Picture 2" descr="Лига безопасного интерн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50" y="3356992"/>
            <a:ext cx="561960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403" y="730399"/>
            <a:ext cx="2286000" cy="2095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057" y="730399"/>
            <a:ext cx="316230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5001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qrcoder.ru/code/?https%3A%2F%2Ft.me%2F%2BcjbMrCy89blkY2Ji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4881" y="4823956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7358" y="6125503"/>
            <a:ext cx="193199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rgbClr val="333333"/>
                </a:solidFill>
                <a:latin typeface="arial" panose="020B0604020202020204" pitchFamily="34" charset="0"/>
              </a:rPr>
              <a:t>Наша группа  </a:t>
            </a:r>
            <a:br>
              <a:rPr lang="ru-RU" sz="1200">
                <a:solidFill>
                  <a:srgbClr val="333333"/>
                </a:solidFill>
                <a:latin typeface="arial" panose="020B0604020202020204" pitchFamily="34" charset="0"/>
              </a:rPr>
            </a:br>
            <a:r>
              <a:rPr lang="ru-RU" sz="1200">
                <a:solidFill>
                  <a:srgbClr val="333333"/>
                </a:solidFill>
                <a:latin typeface="arial" panose="020B0604020202020204" pitchFamily="34" charset="0"/>
              </a:rPr>
              <a:t>в Телеграм</a:t>
            </a:r>
            <a:endParaRPr lang="ru-RU" sz="12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89" y="4829527"/>
            <a:ext cx="1348861" cy="1348861"/>
          </a:xfrm>
          <a:prstGeom prst="rect">
            <a:avLst/>
          </a:prstGeom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845489" y="6135335"/>
            <a:ext cx="155103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rgbClr val="333333"/>
                </a:solidFill>
                <a:latin typeface="arial" panose="020B0604020202020204" pitchFamily="34" charset="0"/>
              </a:rPr>
              <a:t>Наша группа Вконтакте</a:t>
            </a:r>
            <a:endParaRPr lang="ru-RU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464F3-3F32-4AEA-ABA1-387F8CD56C4E}"/>
              </a:ext>
            </a:extLst>
          </p:cNvPr>
          <p:cNvSpPr txBox="1"/>
          <p:nvPr/>
        </p:nvSpPr>
        <p:spPr>
          <a:xfrm>
            <a:off x="1081454" y="40679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>
                <a:solidFill>
                  <a:srgbClr val="16625C"/>
                </a:solidFill>
                <a:latin typeface="Century Gothic" panose="020B0502020202020204" pitchFamily="34" charset="0"/>
              </a:rPr>
              <a:t>8-906-848-32-41</a:t>
            </a:r>
            <a:br>
              <a:rPr lang="ru-RU" sz="1800" b="1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en-US" sz="1800" b="1" err="1">
                <a:solidFill>
                  <a:srgbClr val="16625C"/>
                </a:solidFill>
                <a:latin typeface="Century Gothic" panose="020B0502020202020204" pitchFamily="34" charset="0"/>
              </a:rPr>
              <a:t>aleksandra</a:t>
            </a:r>
            <a:r>
              <a:rPr lang="ru-RU" sz="1800" b="1">
                <a:solidFill>
                  <a:srgbClr val="16625C"/>
                </a:solidFill>
                <a:latin typeface="Century Gothic" panose="020B0502020202020204" pitchFamily="34" charset="0"/>
              </a:rPr>
              <a:t>.</a:t>
            </a:r>
            <a:r>
              <a:rPr lang="en-US" sz="1800" b="1" err="1">
                <a:solidFill>
                  <a:srgbClr val="16625C"/>
                </a:solidFill>
                <a:latin typeface="Century Gothic" panose="020B0502020202020204" pitchFamily="34" charset="0"/>
              </a:rPr>
              <a:t>pimakhova@gmail</a:t>
            </a:r>
            <a:r>
              <a:rPr lang="ru-RU" sz="1800" b="1">
                <a:solidFill>
                  <a:srgbClr val="16625C"/>
                </a:solidFill>
                <a:latin typeface="Century Gothic" panose="020B0502020202020204" pitchFamily="34" charset="0"/>
              </a:rPr>
              <a:t>.</a:t>
            </a:r>
            <a:r>
              <a:rPr lang="en-US" sz="1800" b="1" err="1">
                <a:solidFill>
                  <a:srgbClr val="16625C"/>
                </a:solidFill>
                <a:latin typeface="Century Gothic" panose="020B0502020202020204" pitchFamily="34" charset="0"/>
              </a:rPr>
              <a:t>ru</a:t>
            </a:r>
            <a:endParaRPr lang="ru-RU" sz="1800" b="1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D40D9E-218F-4CEF-EFAC-9CDB061A347D}"/>
              </a:ext>
            </a:extLst>
          </p:cNvPr>
          <p:cNvGrpSpPr/>
          <p:nvPr/>
        </p:nvGrpSpPr>
        <p:grpSpPr>
          <a:xfrm>
            <a:off x="1081454" y="1423355"/>
            <a:ext cx="7767578" cy="1763770"/>
            <a:chOff x="1081454" y="1423355"/>
            <a:chExt cx="7767578" cy="176377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081454" y="1861890"/>
              <a:ext cx="77675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600" b="1">
                  <a:solidFill>
                    <a:srgbClr val="16625C"/>
                  </a:solidFill>
                  <a:latin typeface="Century Gothic" panose="020B0502020202020204" pitchFamily="34" charset="0"/>
                </a:rPr>
                <a:t>Александра Владимировна</a:t>
              </a:r>
              <a:endParaRPr lang="ru-RU" sz="3600">
                <a:solidFill>
                  <a:srgbClr val="16625C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1D4256-A7D4-74EF-3C4B-A0244D7C40F5}"/>
                </a:ext>
              </a:extLst>
            </p:cNvPr>
            <p:cNvSpPr txBox="1"/>
            <p:nvPr/>
          </p:nvSpPr>
          <p:spPr>
            <a:xfrm>
              <a:off x="1096156" y="1423355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600" b="1">
                  <a:solidFill>
                    <a:srgbClr val="16625C"/>
                  </a:solidFill>
                  <a:latin typeface="Century Gothic" panose="020B0502020202020204" pitchFamily="34" charset="0"/>
                </a:rPr>
                <a:t>Пимахова</a:t>
              </a:r>
              <a:endParaRPr lang="en-US" sz="3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3FB854-ADB5-A18E-1D4A-0D7D6F4EDEEC}"/>
                </a:ext>
              </a:extLst>
            </p:cNvPr>
            <p:cNvSpPr txBox="1"/>
            <p:nvPr/>
          </p:nvSpPr>
          <p:spPr>
            <a:xfrm>
              <a:off x="1096155" y="2540794"/>
              <a:ext cx="67165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>
                  <a:solidFill>
                    <a:srgbClr val="16625C"/>
                  </a:solidFill>
                  <a:latin typeface="Century Gothic" panose="020B0502020202020204" pitchFamily="34" charset="0"/>
                </a:rPr>
                <a:t>методист по профилактической работе МАУ ИМЦ г. Томска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444476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50527" y="0"/>
            <a:ext cx="638403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104110" y="2348880"/>
            <a:ext cx="4425993" cy="25922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bg1"/>
                </a:solidFill>
              </a:rPr>
              <a:t>Общие маркеры вовлечения обучающихся в деструктивные сообщества в сети Интернет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6632"/>
            <a:ext cx="10515600" cy="65527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8199" y="0"/>
            <a:ext cx="5186195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5941140"/>
            <a:ext cx="432854" cy="274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5611748"/>
            <a:ext cx="432854" cy="274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5314645"/>
            <a:ext cx="432854" cy="274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6263236"/>
            <a:ext cx="432854" cy="274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83" y="5875033"/>
            <a:ext cx="463336" cy="213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4313961"/>
            <a:ext cx="1699986" cy="829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8198" y="116632"/>
            <a:ext cx="518619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472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34" y="-1176"/>
            <a:ext cx="5686051" cy="6858000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9121" y="76843"/>
            <a:ext cx="5400601" cy="6241303"/>
          </a:xfrm>
        </p:spPr>
        <p:txBody>
          <a:bodyPr>
            <a:normAutofit/>
          </a:bodyPr>
          <a:lstStyle/>
          <a:p>
            <a:endParaRPr lang="ru-RU" sz="2000" b="1" dirty="0" smtClean="0"/>
          </a:p>
          <a:p>
            <a:r>
              <a:rPr lang="ru-RU" sz="2000" b="1" dirty="0"/>
              <a:t>Р</a:t>
            </a:r>
            <a:r>
              <a:rPr lang="ru-RU" sz="2000" b="1" dirty="0" smtClean="0"/>
              <a:t>езкое </a:t>
            </a:r>
            <a:r>
              <a:rPr lang="ru-RU" sz="2000" b="1" dirty="0"/>
              <a:t>изменение данных личного профиля в социальных сетях;</a:t>
            </a:r>
          </a:p>
          <a:p>
            <a:r>
              <a:rPr lang="ru-RU" sz="2000" b="1" dirty="0"/>
              <a:t>П</a:t>
            </a:r>
            <a:r>
              <a:rPr lang="ru-RU" sz="2000" b="1" dirty="0" smtClean="0"/>
              <a:t>одписка </a:t>
            </a:r>
            <a:r>
              <a:rPr lang="ru-RU" sz="2000" b="1" dirty="0"/>
              <a:t>на группы и сообщества в социальных сетях, посвященные деструктивной идеологии или движению;</a:t>
            </a:r>
          </a:p>
          <a:p>
            <a:r>
              <a:rPr lang="ru-RU" sz="2000" b="1" dirty="0"/>
              <a:t>П</a:t>
            </a:r>
            <a:r>
              <a:rPr lang="ru-RU" sz="2000" b="1" dirty="0" smtClean="0"/>
              <a:t>убликация </a:t>
            </a:r>
            <a:r>
              <a:rPr lang="ru-RU" sz="2000" b="1" dirty="0"/>
              <a:t>и </a:t>
            </a:r>
            <a:r>
              <a:rPr lang="ru-RU" sz="2000" b="1" dirty="0" err="1"/>
              <a:t>репостинг</a:t>
            </a:r>
            <a:r>
              <a:rPr lang="ru-RU" sz="2000" b="1" dirty="0"/>
              <a:t> материалов, отражающих содержание идей деструктивного сообщества;</a:t>
            </a:r>
          </a:p>
          <a:p>
            <a:r>
              <a:rPr lang="ru-RU" sz="2000" b="1" dirty="0"/>
              <a:t>П</a:t>
            </a:r>
            <a:r>
              <a:rPr lang="ru-RU" sz="2000" b="1" dirty="0" smtClean="0"/>
              <a:t>убликация </a:t>
            </a:r>
            <a:r>
              <a:rPr lang="ru-RU" sz="2000" b="1" dirty="0"/>
              <a:t>статусов, выражающих агрессию или содержащих отсылку к деструктивному движению;</a:t>
            </a:r>
          </a:p>
          <a:p>
            <a:r>
              <a:rPr lang="ru-RU" sz="2000" b="1" dirty="0"/>
              <a:t>Н</a:t>
            </a:r>
            <a:r>
              <a:rPr lang="ru-RU" sz="2000" b="1" dirty="0" smtClean="0"/>
              <a:t>овые </a:t>
            </a:r>
            <a:r>
              <a:rPr lang="ru-RU" sz="2000" b="1" dirty="0"/>
              <a:t>друзья в социальных сетях, разделяющие интерес ребенка к деструктивной идеологии;</a:t>
            </a:r>
          </a:p>
          <a:p>
            <a:r>
              <a:rPr lang="ru-RU" sz="2000" b="1" dirty="0"/>
              <a:t>О</a:t>
            </a:r>
            <a:r>
              <a:rPr lang="ru-RU" sz="2000" b="1" dirty="0" smtClean="0"/>
              <a:t>граничение </a:t>
            </a:r>
            <a:r>
              <a:rPr lang="ru-RU" sz="2000" b="1" dirty="0"/>
              <a:t>доступа к Интернет аккаунту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197" y="282198"/>
            <a:ext cx="759542" cy="75954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76" y="1364353"/>
            <a:ext cx="783364" cy="788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354" y="2418329"/>
            <a:ext cx="780767" cy="742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056" y="3551351"/>
            <a:ext cx="796082" cy="7920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76" y="4649163"/>
            <a:ext cx="783364" cy="788484"/>
          </a:xfrm>
          <a:prstGeom prst="rect">
            <a:avLst/>
          </a:prstGeom>
        </p:spPr>
      </p:pic>
      <p:sp>
        <p:nvSpPr>
          <p:cNvPr id="18" name="New shape"/>
          <p:cNvSpPr/>
          <p:nvPr/>
        </p:nvSpPr>
        <p:spPr>
          <a:xfrm>
            <a:off x="5542914" y="4791311"/>
            <a:ext cx="637845" cy="509897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05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0" name="New shape"/>
          <p:cNvSpPr/>
          <p:nvPr/>
        </p:nvSpPr>
        <p:spPr>
          <a:xfrm>
            <a:off x="5551741" y="3573177"/>
            <a:ext cx="720223" cy="681293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04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1" name="New shape"/>
          <p:cNvSpPr/>
          <p:nvPr/>
        </p:nvSpPr>
        <p:spPr>
          <a:xfrm>
            <a:off x="5628988" y="2507597"/>
            <a:ext cx="615819" cy="528739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03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2" name="New shape"/>
          <p:cNvSpPr/>
          <p:nvPr/>
        </p:nvSpPr>
        <p:spPr>
          <a:xfrm>
            <a:off x="5663952" y="1445561"/>
            <a:ext cx="624370" cy="618007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02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3" name="New shape"/>
          <p:cNvSpPr/>
          <p:nvPr/>
        </p:nvSpPr>
        <p:spPr>
          <a:xfrm>
            <a:off x="5613144" y="404664"/>
            <a:ext cx="575477" cy="504056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01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403" y="5611162"/>
            <a:ext cx="780356" cy="737680"/>
          </a:xfrm>
          <a:prstGeom prst="rect">
            <a:avLst/>
          </a:prstGeom>
        </p:spPr>
      </p:pic>
      <p:sp>
        <p:nvSpPr>
          <p:cNvPr id="24" name="New shape"/>
          <p:cNvSpPr/>
          <p:nvPr/>
        </p:nvSpPr>
        <p:spPr>
          <a:xfrm>
            <a:off x="5542914" y="5740256"/>
            <a:ext cx="686227" cy="42504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06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68" y="2932824"/>
            <a:ext cx="4679268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1640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50527" y="0"/>
            <a:ext cx="638403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104110" y="2348880"/>
            <a:ext cx="4425993" cy="25922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bg1"/>
                </a:solidFill>
              </a:rPr>
              <a:t>МАРКЕРЫ</a:t>
            </a:r>
            <a:r>
              <a:rPr lang="ru-RU" sz="3100" b="1" dirty="0">
                <a:solidFill>
                  <a:schemeClr val="bg1"/>
                </a:solidFill>
              </a:rPr>
              <a:t/>
            </a:r>
            <a:br>
              <a:rPr lang="ru-RU" sz="3100" b="1" dirty="0">
                <a:solidFill>
                  <a:schemeClr val="bg1"/>
                </a:solidFill>
              </a:rPr>
            </a:br>
            <a:r>
              <a:rPr lang="ru-RU" sz="2200" b="1" dirty="0" smtClean="0">
                <a:solidFill>
                  <a:schemeClr val="bg1"/>
                </a:solidFill>
              </a:rPr>
              <a:t>ПРОЯВЛЕНИЯ СУИЦИДАЛЬНОГО</a:t>
            </a:r>
            <a:r>
              <a:rPr lang="ru-RU" sz="2200" b="1" dirty="0">
                <a:solidFill>
                  <a:schemeClr val="bg1"/>
                </a:solidFill>
              </a:rPr>
              <a:t/>
            </a:r>
            <a:br>
              <a:rPr lang="ru-RU" sz="2200" b="1" dirty="0">
                <a:solidFill>
                  <a:schemeClr val="bg1"/>
                </a:solidFill>
              </a:rPr>
            </a:br>
            <a:r>
              <a:rPr lang="ru-RU" sz="2200" b="1" dirty="0">
                <a:solidFill>
                  <a:schemeClr val="bg1"/>
                </a:solidFill>
              </a:rPr>
              <a:t>ПОВЕДЕНИЯ 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3100" b="1" dirty="0" smtClean="0">
                <a:solidFill>
                  <a:schemeClr val="bg1"/>
                </a:solidFill>
              </a:rPr>
              <a:t/>
            </a:r>
            <a:br>
              <a:rPr lang="ru-RU" sz="3100" b="1" dirty="0" smtClean="0">
                <a:solidFill>
                  <a:schemeClr val="bg1"/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</a:rPr>
              <a:t>В ВИРТУАЛЬНОЙ</a:t>
            </a:r>
            <a:r>
              <a:rPr lang="ru-RU" sz="3100" b="1" dirty="0">
                <a:solidFill>
                  <a:schemeClr val="bg1"/>
                </a:solidFill>
              </a:rPr>
              <a:t/>
            </a:r>
            <a:br>
              <a:rPr lang="ru-RU" sz="3100" b="1" dirty="0">
                <a:solidFill>
                  <a:schemeClr val="bg1"/>
                </a:solidFill>
              </a:rPr>
            </a:br>
            <a:r>
              <a:rPr lang="ru-RU" sz="3100" b="1" dirty="0">
                <a:solidFill>
                  <a:schemeClr val="bg1"/>
                </a:solidFill>
              </a:rPr>
              <a:t>ЖИЗНИ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6632"/>
            <a:ext cx="10515600" cy="65527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8199" y="0"/>
            <a:ext cx="5185793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5941140"/>
            <a:ext cx="432854" cy="274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5611748"/>
            <a:ext cx="432854" cy="274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5314645"/>
            <a:ext cx="432854" cy="274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6263236"/>
            <a:ext cx="432854" cy="274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83" y="5875033"/>
            <a:ext cx="463336" cy="213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4313961"/>
            <a:ext cx="1699986" cy="829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69" y="2058565"/>
            <a:ext cx="3593062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8942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34" y="-1176"/>
            <a:ext cx="5686051" cy="6858000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9121" y="76843"/>
            <a:ext cx="5400601" cy="6241303"/>
          </a:xfrm>
        </p:spPr>
        <p:txBody>
          <a:bodyPr>
            <a:normAutofit lnSpcReduction="10000"/>
          </a:bodyPr>
          <a:lstStyle/>
          <a:p>
            <a:endParaRPr lang="ru-RU" sz="2000" b="1" dirty="0" smtClean="0"/>
          </a:p>
          <a:p>
            <a:r>
              <a:rPr lang="ru-RU" sz="2000" b="1" dirty="0" smtClean="0"/>
              <a:t>Постоянное </a:t>
            </a:r>
            <a:r>
              <a:rPr lang="ru-RU" sz="2000" b="1" dirty="0"/>
              <a:t>пребывание в социальных </a:t>
            </a:r>
            <a:r>
              <a:rPr lang="ru-RU" sz="2000" b="1" dirty="0" smtClean="0"/>
              <a:t>сетях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Поиск </a:t>
            </a:r>
            <a:r>
              <a:rPr lang="ru-RU" sz="2000" b="1" dirty="0"/>
              <a:t>информации, посвященной суицидальным темам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Подписки </a:t>
            </a:r>
            <a:r>
              <a:rPr lang="ru-RU" sz="2000" b="1" dirty="0"/>
              <a:t>на сообщества, группы, аккаунты, содержащие депрессивный контент  </a:t>
            </a:r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Изменение </a:t>
            </a:r>
            <a:r>
              <a:rPr lang="ru-RU" sz="2000" b="1" dirty="0"/>
              <a:t>или удаление </a:t>
            </a:r>
            <a:r>
              <a:rPr lang="ru-RU" sz="2000" b="1" dirty="0" err="1"/>
              <a:t>аватарки</a:t>
            </a:r>
            <a:r>
              <a:rPr lang="ru-RU" sz="2000" b="1" dirty="0"/>
              <a:t> в социальных сетях</a:t>
            </a:r>
            <a:endParaRPr lang="ru-RU" sz="2000" b="1" dirty="0" smtClean="0"/>
          </a:p>
          <a:p>
            <a:endParaRPr lang="ru-RU" sz="2000" b="1" dirty="0"/>
          </a:p>
          <a:p>
            <a:r>
              <a:rPr lang="ru-RU" sz="2000" b="1" dirty="0" smtClean="0"/>
              <a:t>Публикация </a:t>
            </a:r>
            <a:r>
              <a:rPr lang="ru-RU" sz="2000" b="1" dirty="0"/>
              <a:t>депрессивных статусов, материалов на тему смерти и </a:t>
            </a:r>
            <a:r>
              <a:rPr lang="ru-RU" sz="2000" b="1" dirty="0" smtClean="0"/>
              <a:t>самоубийства</a:t>
            </a:r>
          </a:p>
          <a:p>
            <a:r>
              <a:rPr lang="ru-RU" sz="2000" b="1" dirty="0"/>
              <a:t>	</a:t>
            </a:r>
            <a:endParaRPr lang="ru-RU" sz="2000" b="1" dirty="0" smtClean="0"/>
          </a:p>
          <a:p>
            <a:r>
              <a:rPr lang="ru-RU" sz="2000" b="1" dirty="0" smtClean="0"/>
              <a:t>удаление </a:t>
            </a:r>
            <a:r>
              <a:rPr lang="ru-RU" sz="2000" b="1" dirty="0"/>
              <a:t>профиля в социальных сетях</a:t>
            </a:r>
            <a:endParaRPr lang="ru-RU" sz="2000" b="1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197" y="282198"/>
            <a:ext cx="759542" cy="75954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76" y="1364353"/>
            <a:ext cx="783364" cy="788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354" y="2418329"/>
            <a:ext cx="780767" cy="742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056" y="3551351"/>
            <a:ext cx="796082" cy="7920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76" y="4649163"/>
            <a:ext cx="783364" cy="788484"/>
          </a:xfrm>
          <a:prstGeom prst="rect">
            <a:avLst/>
          </a:prstGeom>
        </p:spPr>
      </p:pic>
      <p:sp>
        <p:nvSpPr>
          <p:cNvPr id="18" name="New shape"/>
          <p:cNvSpPr/>
          <p:nvPr/>
        </p:nvSpPr>
        <p:spPr>
          <a:xfrm>
            <a:off x="5542914" y="4791311"/>
            <a:ext cx="637845" cy="509897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05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0" name="New shape"/>
          <p:cNvSpPr/>
          <p:nvPr/>
        </p:nvSpPr>
        <p:spPr>
          <a:xfrm>
            <a:off x="5551741" y="3573177"/>
            <a:ext cx="720223" cy="681293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04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1" name="New shape"/>
          <p:cNvSpPr/>
          <p:nvPr/>
        </p:nvSpPr>
        <p:spPr>
          <a:xfrm>
            <a:off x="5628988" y="2507597"/>
            <a:ext cx="615819" cy="528739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03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2" name="New shape"/>
          <p:cNvSpPr/>
          <p:nvPr/>
        </p:nvSpPr>
        <p:spPr>
          <a:xfrm>
            <a:off x="5663952" y="1445561"/>
            <a:ext cx="624370" cy="618007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02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3" name="New shape"/>
          <p:cNvSpPr/>
          <p:nvPr/>
        </p:nvSpPr>
        <p:spPr>
          <a:xfrm>
            <a:off x="5613144" y="404664"/>
            <a:ext cx="575477" cy="504056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01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403" y="5611162"/>
            <a:ext cx="780356" cy="737680"/>
          </a:xfrm>
          <a:prstGeom prst="rect">
            <a:avLst/>
          </a:prstGeom>
        </p:spPr>
      </p:pic>
      <p:sp>
        <p:nvSpPr>
          <p:cNvPr id="24" name="New shape"/>
          <p:cNvSpPr/>
          <p:nvPr/>
        </p:nvSpPr>
        <p:spPr>
          <a:xfrm>
            <a:off x="5542914" y="5740256"/>
            <a:ext cx="686227" cy="42504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06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3589" y="-37163"/>
            <a:ext cx="3389670" cy="54868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009" y="4204790"/>
            <a:ext cx="2658086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3129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79377" y="0"/>
            <a:ext cx="5616624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96001" y="0"/>
            <a:ext cx="613855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5941140"/>
            <a:ext cx="432854" cy="274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5611748"/>
            <a:ext cx="432854" cy="274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5314645"/>
            <a:ext cx="432854" cy="274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6263236"/>
            <a:ext cx="432854" cy="274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83" y="5875033"/>
            <a:ext cx="463336" cy="213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4313961"/>
            <a:ext cx="1699986" cy="82926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104110" y="2348880"/>
            <a:ext cx="4425993" cy="25922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bg1"/>
                </a:solidFill>
              </a:rPr>
              <a:t>Маркеры увлечения обучающихся субкультурой «</a:t>
            </a:r>
            <a:r>
              <a:rPr lang="ru-RU" sz="3100" b="1" dirty="0" err="1">
                <a:solidFill>
                  <a:schemeClr val="bg1"/>
                </a:solidFill>
              </a:rPr>
              <a:t>колумбайн</a:t>
            </a:r>
            <a:r>
              <a:rPr lang="ru-RU" sz="3100" b="1" dirty="0">
                <a:solidFill>
                  <a:schemeClr val="bg1"/>
                </a:solidFill>
              </a:rPr>
              <a:t>»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9416" y="0"/>
            <a:ext cx="454748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2255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695400" y="282198"/>
            <a:ext cx="4494377" cy="624314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19129" y="282198"/>
            <a:ext cx="4661629" cy="555837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9121" y="76843"/>
            <a:ext cx="5400601" cy="6241303"/>
          </a:xfrm>
        </p:spPr>
        <p:txBody>
          <a:bodyPr>
            <a:normAutofit fontScale="92500" lnSpcReduction="20000"/>
          </a:bodyPr>
          <a:lstStyle/>
          <a:p>
            <a:endParaRPr lang="ru-RU" sz="2000" b="1" dirty="0" smtClean="0"/>
          </a:p>
          <a:p>
            <a:r>
              <a:rPr lang="ru-RU" sz="2000" b="1" dirty="0" smtClean="0"/>
              <a:t>подписка </a:t>
            </a:r>
            <a:r>
              <a:rPr lang="ru-RU" sz="2000" b="1" dirty="0"/>
              <a:t>на сообщества, романтизирующие субкультуру «</a:t>
            </a:r>
            <a:r>
              <a:rPr lang="ru-RU" sz="2000" b="1" dirty="0" err="1"/>
              <a:t>колумбайн</a:t>
            </a:r>
            <a:r>
              <a:rPr lang="ru-RU" sz="2000" b="1" dirty="0" smtClean="0"/>
              <a:t>»;</a:t>
            </a:r>
            <a:endParaRPr lang="ru-RU" sz="2000" b="1" dirty="0"/>
          </a:p>
          <a:p>
            <a:r>
              <a:rPr lang="ru-RU" sz="2000" b="1" dirty="0" smtClean="0"/>
              <a:t> </a:t>
            </a:r>
            <a:r>
              <a:rPr lang="ru-RU" sz="2000" b="1" dirty="0"/>
              <a:t>упоминание имен </a:t>
            </a:r>
            <a:r>
              <a:rPr lang="ru-RU" sz="2000" b="1" dirty="0" err="1"/>
              <a:t>скулшутеров</a:t>
            </a:r>
            <a:r>
              <a:rPr lang="ru-RU" sz="2000" b="1" dirty="0"/>
              <a:t> (Эрик Харрис, </a:t>
            </a:r>
            <a:r>
              <a:rPr lang="ru-RU" sz="2000" b="1" dirty="0" err="1"/>
              <a:t>Дилан</a:t>
            </a:r>
            <a:r>
              <a:rPr lang="ru-RU" sz="2000" b="1" dirty="0"/>
              <a:t> </a:t>
            </a:r>
            <a:r>
              <a:rPr lang="ru-RU" sz="2000" b="1" dirty="0" err="1"/>
              <a:t>Клиболд</a:t>
            </a:r>
            <a:r>
              <a:rPr lang="ru-RU" sz="2000" b="1" dirty="0"/>
              <a:t>, Влад Росляков); Оправдание поступков </a:t>
            </a:r>
            <a:r>
              <a:rPr lang="ru-RU" sz="2000" b="1" dirty="0" err="1"/>
              <a:t>скулшутеров</a:t>
            </a:r>
            <a:r>
              <a:rPr lang="ru-RU" sz="2000" b="1" dirty="0"/>
              <a:t>, убийц, серийных маньяков, преступников; высказывания о подготовке к собственному «</a:t>
            </a:r>
            <a:r>
              <a:rPr lang="ru-RU" sz="2000" b="1" dirty="0" err="1"/>
              <a:t>колумбайну</a:t>
            </a:r>
            <a:r>
              <a:rPr lang="ru-RU" sz="2000" b="1" dirty="0"/>
              <a:t>»; </a:t>
            </a:r>
            <a:endParaRPr lang="ru-RU" sz="2000" b="1" dirty="0" smtClean="0"/>
          </a:p>
          <a:p>
            <a:r>
              <a:rPr lang="ru-RU" sz="2000" b="1" dirty="0" smtClean="0"/>
              <a:t>высказывания </a:t>
            </a:r>
            <a:r>
              <a:rPr lang="ru-RU" sz="2000" b="1" dirty="0"/>
              <a:t>чувства ненависти к системе образования, образовательному учреждению, </a:t>
            </a:r>
            <a:r>
              <a:rPr lang="ru-RU" sz="2000" b="1" dirty="0" smtClean="0"/>
              <a:t>одноклассникам/</a:t>
            </a:r>
            <a:r>
              <a:rPr lang="ru-RU" sz="2000" b="1" dirty="0" err="1" smtClean="0"/>
              <a:t>одногруппникам</a:t>
            </a:r>
            <a:r>
              <a:rPr lang="ru-RU" sz="2000" b="1" dirty="0" smtClean="0"/>
              <a:t>;</a:t>
            </a:r>
          </a:p>
          <a:p>
            <a:r>
              <a:rPr lang="ru-RU" sz="2000" b="1" dirty="0" smtClean="0"/>
              <a:t>использование </a:t>
            </a:r>
            <a:r>
              <a:rPr lang="ru-RU" sz="2000" b="1" dirty="0"/>
              <a:t>в устной и письменной речи слов и обозначений, свидетельствующих о выраженном интересе к субкультуре</a:t>
            </a:r>
            <a:r>
              <a:rPr lang="ru-RU" sz="2000" b="1" dirty="0" smtClean="0"/>
              <a:t>;</a:t>
            </a:r>
          </a:p>
          <a:p>
            <a:r>
              <a:rPr lang="ru-RU" sz="2000" b="1" dirty="0" smtClean="0"/>
              <a:t>публикация </a:t>
            </a:r>
            <a:r>
              <a:rPr lang="ru-RU" sz="2000" b="1" dirty="0"/>
              <a:t>визуальных изображений </a:t>
            </a:r>
            <a:r>
              <a:rPr lang="ru-RU" sz="2000" b="1" dirty="0" err="1"/>
              <a:t>скулшутеров</a:t>
            </a:r>
            <a:r>
              <a:rPr lang="ru-RU" sz="2000" b="1" dirty="0"/>
              <a:t>. </a:t>
            </a:r>
            <a:r>
              <a:rPr lang="ru-RU" sz="2000" b="1" dirty="0" smtClean="0"/>
              <a:t>Публикация/</a:t>
            </a:r>
            <a:r>
              <a:rPr lang="ru-RU" sz="2000" b="1" dirty="0" err="1" smtClean="0"/>
              <a:t>репостинг</a:t>
            </a:r>
            <a:r>
              <a:rPr lang="ru-RU" sz="2000" b="1" dirty="0" smtClean="0"/>
              <a:t> </a:t>
            </a:r>
            <a:r>
              <a:rPr lang="ru-RU" sz="2000" b="1" dirty="0"/>
              <a:t>статусов, содержащих цитаты из дневников </a:t>
            </a:r>
            <a:r>
              <a:rPr lang="ru-RU" sz="2000" b="1" dirty="0" err="1"/>
              <a:t>скулшутеров</a:t>
            </a:r>
            <a:r>
              <a:rPr lang="ru-RU" sz="2000" b="1" dirty="0"/>
              <a:t> (например, дневник Эрика Харриса) или фразы, оправдывающие насилие </a:t>
            </a:r>
            <a:r>
              <a:rPr lang="ru-RU" sz="2000" b="1" dirty="0" smtClean="0"/>
              <a:t>в </a:t>
            </a:r>
            <a:r>
              <a:rPr lang="ru-RU" sz="2000" b="1" dirty="0"/>
              <a:t>образовательном </a:t>
            </a:r>
            <a:r>
              <a:rPr lang="ru-RU" sz="2000" b="1" dirty="0" smtClean="0"/>
              <a:t>учреждении.</a:t>
            </a:r>
            <a:endParaRPr lang="ru-RU" sz="2000" b="1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197" y="282198"/>
            <a:ext cx="759542" cy="759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76" y="1364353"/>
            <a:ext cx="783364" cy="788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354" y="2418329"/>
            <a:ext cx="780767" cy="742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056" y="3551351"/>
            <a:ext cx="796082" cy="7920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76" y="4649163"/>
            <a:ext cx="783364" cy="788484"/>
          </a:xfrm>
          <a:prstGeom prst="rect">
            <a:avLst/>
          </a:prstGeom>
        </p:spPr>
      </p:pic>
      <p:sp>
        <p:nvSpPr>
          <p:cNvPr id="18" name="New shape"/>
          <p:cNvSpPr/>
          <p:nvPr/>
        </p:nvSpPr>
        <p:spPr>
          <a:xfrm>
            <a:off x="5542914" y="4791311"/>
            <a:ext cx="637845" cy="509897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05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0" name="New shape"/>
          <p:cNvSpPr/>
          <p:nvPr/>
        </p:nvSpPr>
        <p:spPr>
          <a:xfrm>
            <a:off x="5551741" y="3573177"/>
            <a:ext cx="720223" cy="681293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04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1" name="New shape"/>
          <p:cNvSpPr/>
          <p:nvPr/>
        </p:nvSpPr>
        <p:spPr>
          <a:xfrm>
            <a:off x="5628988" y="2507597"/>
            <a:ext cx="615819" cy="528739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03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2" name="New shape"/>
          <p:cNvSpPr/>
          <p:nvPr/>
        </p:nvSpPr>
        <p:spPr>
          <a:xfrm>
            <a:off x="5663952" y="1445561"/>
            <a:ext cx="624370" cy="618007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02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  <p:sp>
        <p:nvSpPr>
          <p:cNvPr id="23" name="New shape"/>
          <p:cNvSpPr/>
          <p:nvPr/>
        </p:nvSpPr>
        <p:spPr>
          <a:xfrm>
            <a:off x="5613144" y="404664"/>
            <a:ext cx="575477" cy="504056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480" tIns="30480" rIns="30480" bIns="30480"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/>
            <a:r>
              <a:rPr lang="ru-RU" sz="3333" dirty="0" smtClean="0">
                <a:latin typeface="Muli Extra Bold"/>
              </a:rPr>
              <a:t>01</a:t>
            </a:r>
            <a:endParaRPr sz="3333" b="0" i="0" u="none" strike="noStrike" dirty="0">
              <a:solidFill>
                <a:srgbClr val="FFFFFF"/>
              </a:solidFill>
              <a:latin typeface="Muli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01820676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79377" y="0"/>
            <a:ext cx="5616624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1.Осуществлять поиск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целевой аудитории среди участников известного сообщества в социальной сети.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2.Выявлять </a:t>
            </a:r>
            <a:r>
              <a:rPr lang="ru-RU" b="1" dirty="0"/>
              <a:t>фанатские сообщества со схожей тематикой и повторять пункт 1.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1" y="0"/>
            <a:ext cx="613855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5941140"/>
            <a:ext cx="432854" cy="274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5611748"/>
            <a:ext cx="432854" cy="274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5314645"/>
            <a:ext cx="432854" cy="274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7" y="6263236"/>
            <a:ext cx="432854" cy="274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83" y="5875033"/>
            <a:ext cx="463336" cy="213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4313961"/>
            <a:ext cx="1699986" cy="82926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104110" y="2348880"/>
            <a:ext cx="4425993" cy="25922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bg1"/>
                </a:solidFill>
              </a:rPr>
              <a:t>Алгоритм выявления </a:t>
            </a:r>
            <a:r>
              <a:rPr lang="ru-RU" sz="3100" b="1" dirty="0">
                <a:solidFill>
                  <a:schemeClr val="bg1"/>
                </a:solidFill>
              </a:rPr>
              <a:t>детей и подростков, состоящих в </a:t>
            </a:r>
            <a:r>
              <a:rPr lang="ru-RU" sz="3100" b="1" dirty="0" smtClean="0">
                <a:solidFill>
                  <a:schemeClr val="bg1"/>
                </a:solidFill>
              </a:rPr>
              <a:t>деструктивных </a:t>
            </a:r>
            <a:r>
              <a:rPr lang="ru-RU" sz="3100" b="1" dirty="0">
                <a:solidFill>
                  <a:schemeClr val="bg1"/>
                </a:solidFill>
              </a:rPr>
              <a:t>фанатских группах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48" y="404664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0547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31"/>
  <p:tag name="AS_OS" val="Unix 5.15.0.1019"/>
  <p:tag name="AS_RELEASE_DATE" val="2022.12.14"/>
  <p:tag name="AS_TITLE" val="Aspose.Slides for .NET Standard 2.0"/>
  <p:tag name="AS_VERSION" val="22.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Шаблон МАУ ИМЦ">
  <a:themeElements>
    <a:clrScheme name="Другая 4">
      <a:dk1>
        <a:srgbClr val="00666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Century Gothic" panose="020F0302020204030204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Century Gothic" panose="020F0302020204030204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МАУ ИМЦ" id="{EF005E62-8E39-46C4-86E1-32C29D8EC3E5}" vid="{0298A1A0-F84A-4BB2-9A20-FD4CD75B4165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1023</Words>
  <Application>Microsoft Office PowerPoint</Application>
  <PresentationFormat>Широкоэкранный</PresentationFormat>
  <Paragraphs>131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Arial</vt:lpstr>
      <vt:lpstr>Calibri</vt:lpstr>
      <vt:lpstr>Century Gothic</vt:lpstr>
      <vt:lpstr>Muli Extra Bold</vt:lpstr>
      <vt:lpstr>Wingdings</vt:lpstr>
      <vt:lpstr>Office Theme</vt:lpstr>
      <vt:lpstr>Шаблон МАУ ИМЦ</vt:lpstr>
      <vt:lpstr>Презентация PowerPoint</vt:lpstr>
      <vt:lpstr>Алгоритм выявления обучающихся с деструктивным поведением</vt:lpstr>
      <vt:lpstr>Общие маркеры вовлечения обучающихся в деструктивные сообщества в сети Интернет  </vt:lpstr>
      <vt:lpstr>Презентация PowerPoint</vt:lpstr>
      <vt:lpstr>МАРКЕРЫ ПРОЯВЛЕНИЯ СУИЦИДАЛЬНОГО ПОВЕДЕНИЯ   В ВИРТУАЛЬНОЙ ЖИЗНИ  </vt:lpstr>
      <vt:lpstr>Презентация PowerPoint</vt:lpstr>
      <vt:lpstr>Маркеры увлечения обучающихся субкультурой «колумбайн»  </vt:lpstr>
      <vt:lpstr>Презентация PowerPoint</vt:lpstr>
      <vt:lpstr>Алгоритм выявления детей и подростков, состоящих в деструктивных фанатских группах  </vt:lpstr>
      <vt:lpstr>Поиск целевой группы  среди участников сообщества социальной сети «Вконтакте»</vt:lpstr>
      <vt:lpstr>В открывшемся окне нажать на значок поиска    </vt:lpstr>
      <vt:lpstr>Поиск сообществ со схожей тематикой</vt:lpstr>
      <vt:lpstr>Жалоба на пост или сообщество</vt:lpstr>
      <vt:lpstr>Мониторинг психоэмоционального состояния обучающихся</vt:lpstr>
      <vt:lpstr>Наблюдение в ходе индивидуального психолого-педагогического сопровождения  обучающихся группы риска</vt:lpstr>
      <vt:lpstr>Наблюдение за обучающимися во время проведения различных профилактических мероприятий</vt:lpstr>
      <vt:lpstr>Анализ результатов социально-психологического тестирования  на предмет выявления обучающихся «группы риска» </vt:lpstr>
      <vt:lpstr>педагогам образовательных организаций необходимо рекомендовать родителям</vt:lpstr>
      <vt:lpstr>Куда обратиться за психологической помощью</vt:lpstr>
      <vt:lpstr>В случае выявления опасного Интернет-ресурса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metodist38</cp:lastModifiedBy>
  <cp:revision>44</cp:revision>
  <cp:lastPrinted>2022-12-20T09:42:59Z</cp:lastPrinted>
  <dcterms:created xsi:type="dcterms:W3CDTF">2022-12-20T09:42:59Z</dcterms:created>
  <dcterms:modified xsi:type="dcterms:W3CDTF">2023-02-08T02:52:02Z</dcterms:modified>
</cp:coreProperties>
</file>