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96" r:id="rId3"/>
    <p:sldId id="327" r:id="rId4"/>
    <p:sldId id="313" r:id="rId5"/>
    <p:sldId id="306" r:id="rId6"/>
    <p:sldId id="328" r:id="rId7"/>
    <p:sldId id="329" r:id="rId8"/>
    <p:sldId id="314" r:id="rId9"/>
    <p:sldId id="315" r:id="rId10"/>
    <p:sldId id="316" r:id="rId11"/>
    <p:sldId id="317" r:id="rId12"/>
    <p:sldId id="330" r:id="rId13"/>
    <p:sldId id="332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3" r:id="rId23"/>
    <p:sldId id="342" r:id="rId24"/>
    <p:sldId id="345" r:id="rId25"/>
    <p:sldId id="260" r:id="rId26"/>
    <p:sldId id="344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625C"/>
    <a:srgbClr val="CBF7F6"/>
    <a:srgbClr val="F9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02" y="58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C8204-9650-43AE-A096-8396BED53267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5ACB6-EEB0-4D39-84CF-20D9968330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488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5ACB6-EEB0-4D39-84CF-20D99683304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8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5ACB6-EEB0-4D39-84CF-20D996833042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593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5ACB6-EEB0-4D39-84CF-20D996833042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382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5ACB6-EEB0-4D39-84CF-20D996833042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055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5ACB6-EEB0-4D39-84CF-20D996833042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620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5ACB6-EEB0-4D39-84CF-20D996833042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721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5ACB6-EEB0-4D39-84CF-20D996833042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866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5ACB6-EEB0-4D39-84CF-20D996833042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278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5ACB6-EEB0-4D39-84CF-20D996833042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280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63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21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40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18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8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3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98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114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53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60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60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8289B-0B8E-46BF-BF1C-4EF2FB73C3BE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95280-2C92-4E95-95EE-BB8BC0E964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13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ospsy.ru/resultsKP2019" TargetMode="External"/><Relationship Id="rId4" Type="http://schemas.openxmlformats.org/officeDocument/2006/relationships/hyperlink" Target="https://www.rospsy.ru/learning-difficulties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ospsy.ru/KPresults?field_year_value=All&amp;field_nominaciya_value=%D0%9F%D1%80%D0%BE%D1%84%D0%B8%D0%BB%D0%B0%D0%BA%D1%82%D0%B8%D1%87%D0%B5%D1%81%D0%BA%D0%B8%D0%B5+%D0%BF%D1%81%D0%B8%D1%85%D0%BE%D0%BB%D0%BE%D0%B3%D0%BE-%D0%BF%D0%B5%D0%B4%D0%B0%D0%B3%D0%BE%D0%B3%D0%B8%D1%87%D0%B5%D1%81%D0%BA%D0%B8%D0%B5+%D0%BF%D1%80%D0%BE%D0%B3%D1%80%D0%B0%D0%BC%D0%BC%D1%8B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25125" y="6154500"/>
            <a:ext cx="1821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17</a:t>
            </a:r>
            <a:r>
              <a:rPr lang="ru-RU" b="0" i="0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мая</a:t>
            </a:r>
            <a:r>
              <a:rPr lang="ru-RU" b="0" i="0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  2023 г.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6718" y="4320431"/>
            <a:ext cx="110981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</a:t>
            </a:r>
          </a:p>
          <a:p>
            <a:pPr algn="r"/>
            <a:r>
              <a:rPr lang="ru-RU" sz="20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Тимофеева Алла Ивановна</a:t>
            </a:r>
            <a:endParaRPr lang="ru-RU" sz="2000" b="1" i="1" dirty="0">
              <a:latin typeface="Century Gothic" panose="020B0502020202020204" pitchFamily="34" charset="0"/>
            </a:endParaRPr>
          </a:p>
          <a:p>
            <a:pPr algn="r"/>
            <a:r>
              <a:rPr lang="ru-RU" sz="20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</a:t>
            </a:r>
            <a:r>
              <a:rPr lang="ru-RU" sz="2000" b="0" i="1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етодист по детской и подростковой </a:t>
            </a:r>
          </a:p>
          <a:p>
            <a:pPr algn="r"/>
            <a:r>
              <a:rPr lang="ru-RU" sz="2000" b="0" i="1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психологии, </a:t>
            </a:r>
            <a:r>
              <a:rPr lang="ru-RU" sz="20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начальник </a:t>
            </a:r>
            <a:r>
              <a:rPr lang="ru-RU" sz="20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отдела </a:t>
            </a:r>
            <a:r>
              <a:rPr lang="ru-RU" sz="2000" b="0" i="1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МАУ ИМЦ,</a:t>
            </a:r>
          </a:p>
          <a:p>
            <a:pPr algn="r"/>
            <a:r>
              <a:rPr lang="ru-RU" sz="2000" b="0" i="1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 Главный внештатный психолог г. Томска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28800" y="1481592"/>
            <a:ext cx="9867899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Тематическая консультация </a:t>
            </a:r>
          </a:p>
          <a:p>
            <a:pPr algn="ctr"/>
            <a:r>
              <a:rPr lang="ru-RU" sz="2800" b="1" i="1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«Нормативные документы, регламентирующие деятельность педагога-психолога. </a:t>
            </a:r>
          </a:p>
          <a:p>
            <a:pPr algn="ctr"/>
            <a:r>
              <a:rPr lang="ru-RU" sz="2800" b="1" i="1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Основная документация педагога-психолога»</a:t>
            </a:r>
            <a:endParaRPr lang="ru-RU" sz="2800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08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39" y="263217"/>
            <a:ext cx="10229850" cy="63289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Организация работы по психологическому сопровождению обучающихся общеобразовательной организации</a:t>
            </a:r>
            <a:endParaRPr lang="ru-RU" sz="22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8467" y="1039905"/>
            <a:ext cx="10395065" cy="5396753"/>
          </a:xfrm>
        </p:spPr>
        <p:txBody>
          <a:bodyPr>
            <a:noAutofit/>
          </a:bodyPr>
          <a:lstStyle/>
          <a:p>
            <a:pPr marL="457200" indent="-457200" algn="just">
              <a:buAutoNum type="arabicPeriod"/>
              <a:defRPr/>
            </a:pP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Требования к рабочему месту педагога-психолога.</a:t>
            </a:r>
          </a:p>
          <a:p>
            <a:pPr marL="457200" indent="-457200" algn="just">
              <a:buAutoNum type="arabicPeriod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Т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ребования к техническому обеспечению рабочего места педагога-психолога (помещение, мебель, техническое оснащение, примерное зонирование, базовая комплектация кабинета педагога-психолога).</a:t>
            </a:r>
          </a:p>
          <a:p>
            <a:pPr marL="457200" indent="-457200" algn="just">
              <a:buAutoNum type="arabicPeriod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Т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ребования к методическому обеспечению рабочего места: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компьютеризированный диагностический программный комплекс;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нормативная и правовая документация;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методические материалы;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2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рабочая документация (</a:t>
            </a:r>
            <a:r>
              <a:rPr lang="ru-RU" sz="22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может храниться в бумажном и электронном виде)</a:t>
            </a:r>
            <a:r>
              <a:rPr lang="ru-RU" sz="2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– должностная инструкция педагога-психолога, график работы, план работы на текущий год (утв. руководителем ОУ), отчет о работе за предыдущий год, журналы учета проводимой работы по направлениям и видам работы, материалы обследования отдельных лиц и групп, заключения по результатам работы.</a:t>
            </a:r>
          </a:p>
        </p:txBody>
      </p:sp>
    </p:spTree>
    <p:extLst>
      <p:ext uri="{BB962C8B-B14F-4D97-AF65-F5344CB8AC3E}">
        <p14:creationId xmlns:p14="http://schemas.microsoft.com/office/powerpoint/2010/main" val="39883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38" y="263218"/>
            <a:ext cx="10762161" cy="5077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Формы для ведения документации психолого-педагогического сопровождения</a:t>
            </a:r>
            <a:endParaRPr lang="ru-RU" sz="20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39906" y="770966"/>
            <a:ext cx="10416988" cy="5490686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Требования к плану работы педагога-психолога общеобразовательной 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организации (Приложение 1);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Журнал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регистрации видов работ №1 (диагностика, коррекционно-развивающая работа, консультирование) (Приложение 2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Журнал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регистрации видов работ №2 (образовательная, просветительско-профилактическая, методическая, экспертная) (Приложение 3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Журнал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консультаций педагога-психолога общеобразовательной организации (Приложение 4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Заключение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по результатам проведенного психодиагностического исследования (индивидуальное) (Приложение 5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Заключение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по результатам проведенного группового психодиагностического обследования (Приложение 6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Результаты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тестирования класса, группы (Приложение 7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Журнал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учета групповых форм работы (Приложение 8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Программа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работы педагога-психолога с группой (Приложение 9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Программа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цикла индивидуальных коррекционно-развивающих занятий (Приложение 10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Протокол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психодиагностического обследования (Приложение 11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Карта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психологического здоровья обучающегося, испытывающего трудности в освоении основных общеобразовательных программ, развитии и социальной адаптации (Приложение 12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Программа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коррекционно-развивающих (психопрофилактических занятий (Приложение 13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Примерная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схема психолого-педагогической характеристики (Приложение 14</a:t>
            </a: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Уведомление </a:t>
            </a:r>
            <a:r>
              <a:rPr lang="ru-RU" sz="14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руководителя образовательной организации (Приложение 15).</a:t>
            </a:r>
            <a:endParaRPr lang="ru-RU" sz="14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r>
              <a:rPr lang="ru-RU" sz="1400" b="1" i="1" dirty="0">
                <a:latin typeface="Century Gothic" panose="020B0502020202020204" pitchFamily="34" charset="0"/>
              </a:rPr>
              <a:t> </a:t>
            </a:r>
            <a:endParaRPr lang="ru-RU" sz="1400" dirty="0"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75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25125" y="6154500"/>
            <a:ext cx="1821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17</a:t>
            </a:r>
            <a:r>
              <a:rPr lang="ru-RU" b="0" i="0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мая</a:t>
            </a:r>
            <a:r>
              <a:rPr lang="ru-RU" b="0" i="0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  2023 г.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8553" y="4284572"/>
            <a:ext cx="110981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,</a:t>
            </a:r>
          </a:p>
          <a:p>
            <a:pPr algn="r"/>
            <a:r>
              <a:rPr lang="ru-RU" sz="2000" b="1" i="1" dirty="0" err="1" smtClean="0">
                <a:solidFill>
                  <a:srgbClr val="16625C"/>
                </a:solidFill>
                <a:latin typeface="Century Gothic" panose="020B0502020202020204" pitchFamily="34" charset="0"/>
              </a:rPr>
              <a:t>Пимахова</a:t>
            </a:r>
            <a:r>
              <a:rPr lang="ru-RU" sz="20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Александра Владимировна</a:t>
            </a:r>
            <a:endParaRPr lang="ru-RU" sz="2000" b="1" i="1" dirty="0">
              <a:latin typeface="Century Gothic" panose="020B0502020202020204" pitchFamily="34" charset="0"/>
            </a:endParaRPr>
          </a:p>
          <a:p>
            <a:pPr algn="r"/>
            <a:r>
              <a:rPr lang="ru-RU" sz="20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</a:t>
            </a:r>
            <a:r>
              <a:rPr lang="ru-RU" sz="2000" b="0" i="1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етодист профилактической </a:t>
            </a:r>
            <a:r>
              <a:rPr lang="ru-RU" sz="2000" b="0" i="1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работе </a:t>
            </a:r>
          </a:p>
          <a:p>
            <a:pPr algn="r"/>
            <a:r>
              <a:rPr lang="ru-RU" sz="2000" b="0" i="1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МАУ ИМЦ г. Томска</a:t>
            </a:r>
            <a:endParaRPr lang="ru-RU" sz="2000" b="0" i="1" u="none" strike="noStrike" dirty="0" smtClean="0">
              <a:solidFill>
                <a:srgbClr val="16625C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28800" y="1481592"/>
            <a:ext cx="98678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Тематическая консультация </a:t>
            </a:r>
          </a:p>
          <a:p>
            <a:pPr algn="ctr"/>
            <a:r>
              <a:rPr lang="ru-RU" sz="28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«Программы </a:t>
            </a:r>
            <a:r>
              <a:rPr lang="ru-RU" sz="28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адресной психологической помощи детям целевых групп»</a:t>
            </a:r>
            <a:endParaRPr lang="ru-RU" sz="2800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6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39" y="263218"/>
            <a:ext cx="9851667" cy="104079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Целевые группы детей,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отношении которых в общеобразовательных организациях реализуются программы адресной психологической помощи 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69529" y="1847510"/>
            <a:ext cx="10638845" cy="4253947"/>
          </a:xfrm>
        </p:spPr>
        <p:txBody>
          <a:bodyPr>
            <a:noAutofit/>
          </a:bodyPr>
          <a:lstStyle/>
          <a:p>
            <a:pPr marL="342900" lvl="0" indent="-342900" algn="just">
              <a:buAutoNum type="arabicPeriod"/>
            </a:pP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Норма 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(</a:t>
            </a:r>
            <a:r>
              <a:rPr lang="ru-RU" sz="1800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нормотипичные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 дети и подростки с нормативным кризисом взросления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). </a:t>
            </a:r>
            <a:endParaRPr lang="ru-RU" sz="18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342900" lvl="0" indent="-342900" algn="just">
              <a:buAutoNum type="arabicPeriod"/>
            </a:pP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Дети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, испытывающие трудности в 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обучении.</a:t>
            </a:r>
          </a:p>
          <a:p>
            <a:pPr marL="342900" lvl="0" indent="-342900" algn="just">
              <a:buAutoNum type="arabicPeriod"/>
            </a:pP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Категории 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детей, нуждающиеся в особом внимании в связи с высоким риском уязвимости: </a:t>
            </a:r>
            <a:endParaRPr lang="en-US" sz="18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lvl="0" indent="0" algn="just">
              <a:buNone/>
            </a:pP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3.1 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Дети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, находящиеся в трудной жизненной ситуации: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Дети-сироты 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и дети, оставшиеся без попечения 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родителей;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Обучающиеся 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с ОВЗ, 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дети-инвалиды;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Дети 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с отклоняющимся поведением (</a:t>
            </a:r>
            <a:r>
              <a:rPr lang="ru-RU" sz="1800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девиантное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 поведение детей и подростков, суицидальное поведение детей и подростков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).</a:t>
            </a:r>
            <a:endParaRPr lang="en-US" sz="18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lvl="0" indent="0" algn="just">
              <a:buNone/>
            </a:pP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3.2. 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Одаренные дети.</a:t>
            </a:r>
            <a:endParaRPr lang="ru-RU" sz="18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1400" b="1" i="1" dirty="0">
                <a:latin typeface="Century Gothic" panose="020B0502020202020204" pitchFamily="34" charset="0"/>
              </a:rPr>
              <a:t> </a:t>
            </a:r>
            <a:endParaRPr lang="ru-RU" sz="1400" dirty="0"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1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39" y="263218"/>
            <a:ext cx="9851667" cy="104079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труктура </a:t>
            </a:r>
            <a: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психолого-педагогической программы 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268154" y="1147482"/>
            <a:ext cx="10010693" cy="571051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400" b="1" i="1" dirty="0">
                <a:latin typeface="Century Gothic" panose="020B0502020202020204" pitchFamily="34" charset="0"/>
              </a:rPr>
              <a:t> </a:t>
            </a:r>
            <a:endParaRPr lang="ru-RU" sz="1400" dirty="0">
              <a:latin typeface="Century Gothic" panose="020B0502020202020204" pitchFamily="34" charset="0"/>
            </a:endParaRPr>
          </a:p>
          <a:p>
            <a:pPr marL="457200" indent="-457200" algn="just">
              <a:buAutoNum type="arabicPeriod"/>
              <a:defRPr/>
            </a:pPr>
            <a:r>
              <a:rPr lang="ru-RU" sz="1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Общая </a:t>
            </a:r>
            <a:r>
              <a:rPr lang="ru-RU" sz="1800" dirty="0">
                <a:solidFill>
                  <a:srgbClr val="FF0000"/>
                </a:solidFill>
                <a:latin typeface="Century Gothic" panose="020B0502020202020204" pitchFamily="34" charset="0"/>
              </a:rPr>
              <a:t>информация 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о коррекционно-развивающей, просветительской, развивающей, профилактической программе или образовательном (социально-психологическом) проекте как правило, содержит описание следующих разделов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: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наименование </a:t>
            </a:r>
            <a:r>
              <a:rPr lang="ru-RU" sz="16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и направленность 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программы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информация 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о </a:t>
            </a:r>
            <a:r>
              <a:rPr lang="ru-RU" sz="16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разработчике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(-</a:t>
            </a:r>
            <a:r>
              <a:rPr lang="ru-RU" sz="1600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ках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), </a:t>
            </a:r>
            <a:r>
              <a:rPr lang="ru-RU" sz="16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участниках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 и о </a:t>
            </a:r>
            <a:r>
              <a:rPr lang="ru-RU" sz="16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месте реализа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ции программы - организации (название, сайт, телефон, электронная почта, руководитель, контактное лицо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);</a:t>
            </a: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описание </a:t>
            </a:r>
            <a:r>
              <a:rPr lang="ru-RU" sz="16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целей и задач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, на решение которых направлена 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программа; </a:t>
            </a:r>
            <a:b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</a:b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- </a:t>
            </a:r>
            <a:r>
              <a:rPr lang="ru-RU" sz="16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целевая аудитория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, описание ее социально-психологических 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особенностей; </a:t>
            </a:r>
            <a:endParaRPr lang="ru-RU" sz="16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методическое </a:t>
            </a:r>
            <a:r>
              <a:rPr lang="ru-RU" sz="16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обеспечение 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(научно-методическое и нормативно-правовое обеспечение) 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программы; </a:t>
            </a:r>
            <a:endParaRPr lang="ru-RU" sz="16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описание 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основных </a:t>
            </a:r>
            <a:r>
              <a:rPr lang="ru-RU" sz="16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этапов реализации 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программы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описание </a:t>
            </a:r>
            <a:r>
              <a:rPr lang="ru-RU" sz="16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требований к специалистам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, задействованным в реализации программы, и иных требований (технических, материальных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);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ожидаемые </a:t>
            </a:r>
            <a:r>
              <a:rPr lang="ru-RU" sz="16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результаты реализации 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программы, факторы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, влияющие на достижение результатов 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программы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сведения 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об </a:t>
            </a:r>
            <a:r>
              <a:rPr lang="ru-RU" sz="16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апробации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 программы.</a:t>
            </a:r>
          </a:p>
          <a:p>
            <a:pPr marL="0" indent="0" algn="just">
              <a:buNone/>
              <a:defRPr/>
            </a:pP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4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39" y="263218"/>
            <a:ext cx="9851667" cy="77668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Структура психолого-педагогической программы </a:t>
            </a:r>
            <a:endParaRPr lang="ru-RU" sz="24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04013" y="1455088"/>
            <a:ext cx="10117022" cy="3919993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Наличие 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критериев оценки достижения планируемых результатов реализации практики;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Содержание 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обратной связи от участников образовательного процесса: 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/>
            </a:r>
            <a:b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</a:b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педагогов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, родителей (законных представителей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),</a:t>
            </a:r>
            <a:b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</a:b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детей об удовлетворенности качеством психолого-педагогической помощи и поддержки посредством определения достижения основных задач адресной помощи;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Результаты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, подтверждающие эффективность реализации программы (например, характер и динамика социальных изменений в ситуации детей с ОВЗ и детей-инвалидов, и их семей после реализации программы);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Результаты 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внешней профессиональной экспертизы программы;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Описание инструментов сбора данных достижении практикой социальных результатов.</a:t>
            </a:r>
          </a:p>
          <a:p>
            <a:pPr marL="0" indent="0" algn="just">
              <a:buNone/>
              <a:defRPr/>
            </a:pP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65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029" y="102743"/>
            <a:ext cx="9851667" cy="104079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Структура психолого-педагогической программы 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04013" y="1455088"/>
            <a:ext cx="10009446" cy="3919993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Цель определяется 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как образ конечного результата, ресурс, который будет сформирован у обучающегося, его семьи (без использования отрицательных формулировок); </a:t>
            </a:r>
            <a:endParaRPr lang="ru-RU" sz="16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О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писана 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теоретическая модель того или тех феноменов, которые являются "мишенями воздействия" (этот раздел имеет принципиальное значение для формулирования задач программы); </a:t>
            </a:r>
            <a:endParaRPr lang="ru-RU" sz="16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У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казание 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на целевую группу или целевые группы, являющиеся ключевыми участниками программы; </a:t>
            </a:r>
            <a:endParaRPr lang="ru-RU" sz="16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Д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лительность 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программы, ее объем в часах, количество и продолжительность занятий, их формы, а также принципы комплектования групп (количество человек, возраст, пол и т.п.), если программа подразумевает различные групповые форматы работы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Этапы 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и блоки 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программы (обычно 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делается в форме тематического 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плана);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Описание занятий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, планы занятий и описание хода занятия </a:t>
            </a: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Консультационная подготовка </a:t>
            </a:r>
            <a:r>
              <a:rPr lang="ru-RU" sz="1600" dirty="0">
                <a:solidFill>
                  <a:srgbClr val="16625C"/>
                </a:solidFill>
                <a:latin typeface="Century Gothic" panose="020B0502020202020204" pitchFamily="34" charset="0"/>
              </a:rPr>
              <a:t>родителей </a:t>
            </a:r>
            <a:endParaRPr lang="ru-RU" sz="16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30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029" y="460441"/>
            <a:ext cx="9851667" cy="104079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Программа адресной помощи обучающимся целевой группы </a:t>
            </a:r>
            <a: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"</a:t>
            </a:r>
            <a:r>
              <a:rPr lang="ru-RU" sz="2400" b="1" dirty="0" err="1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Нормотипичные</a:t>
            </a:r>
            <a:r>
              <a:rPr lang="ru-RU" sz="24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обучающиеся</a:t>
            </a:r>
            <a: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: </a:t>
            </a: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дети </a:t>
            </a:r>
            <a: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и подростки с </a:t>
            </a: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нормативным </a:t>
            </a:r>
            <a: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кризисом" 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04013" y="2075290"/>
            <a:ext cx="9032683" cy="3299791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Развивающие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психолого-педагогические программы, включающие развитие </a:t>
            </a:r>
            <a:r>
              <a:rPr lang="ru-RU" sz="2000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метапредметных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и личностных результатов освоения ОП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П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росветительские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, профилактические психолого-педагогические программы, включающие эмоциональную, мотивационно-смысловую, межличностную и коммуникативную сферы жизнедеятельности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92686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029" y="478371"/>
            <a:ext cx="9851667" cy="104079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Программа адресной помощи </a:t>
            </a: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обучающимся, </a:t>
            </a:r>
            <a:r>
              <a:rPr lang="ru-RU" sz="24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испытывающим трудности в </a:t>
            </a:r>
            <a:r>
              <a:rPr lang="ru-RU" sz="24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обучении </a:t>
            </a:r>
            <a:endParaRPr lang="ru-RU" sz="2400" b="1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04013" y="2075290"/>
            <a:ext cx="10224599" cy="3299791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Программы повышения мотивации обучающихся,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том числе создание условий индивидуализации образовательного процесса, приведения его в соответствие с возможностями и особенностями обучающихся, с их интересами, с ориентацией на зону ближайшего развития, на инициацию и укрепление субъектной позиции по отношению к учебной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деятельности.</a:t>
            </a:r>
            <a:endParaRPr lang="ru-RU" sz="20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5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029" y="334936"/>
            <a:ext cx="9851667" cy="174035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Программы, направленные на </a:t>
            </a: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повышение </a:t>
            </a:r>
            <a:r>
              <a:rPr lang="ru-RU" sz="24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сплоченности и </a:t>
            </a:r>
            <a:r>
              <a:rPr lang="ru-RU" sz="24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созданию благоприятной </a:t>
            </a:r>
            <a:r>
              <a:rPr lang="ru-RU" sz="24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атмосферы </a:t>
            </a: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классе</a:t>
            </a:r>
            <a:endParaRPr lang="ru-RU" sz="2400" b="1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04013" y="2523526"/>
            <a:ext cx="9812222" cy="3299791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Снижение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уровня личностной тревожности обучающихся; общей тревожности в школе, переживания социального стресса, фрустрации потребности в достижении успеха, страха самовыражения, страха ситуации проверки знаний, страха не соответствовать ожиданиям окружающих, проблем и страхов в отношениях с учителями.</a:t>
            </a:r>
          </a:p>
        </p:txBody>
      </p:sp>
    </p:spTree>
    <p:extLst>
      <p:ext uri="{BB962C8B-B14F-4D97-AF65-F5344CB8AC3E}">
        <p14:creationId xmlns:p14="http://schemas.microsoft.com/office/powerpoint/2010/main" val="7562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39" y="430305"/>
            <a:ext cx="10229850" cy="114748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Профессиональный стандарт </a:t>
            </a:r>
            <a:b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«Педагог-психолог (психолог в сфере образования)»</a:t>
            </a:r>
            <a:b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(приказ Министерства труда и социальной защиты РФ от 24 июля 2015 г. № 514-н)</a:t>
            </a:r>
            <a:r>
              <a:rPr lang="ru-RU" sz="18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8467" y="1864659"/>
            <a:ext cx="10395065" cy="4263940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А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- Психолого-педагогическое сопровождение образовательного процесса в образовательных организациях общего, профессионального и дополнительного образования, сопровождение основных и дополнительных образовательных программ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marL="0" indent="0" algn="just">
              <a:buNone/>
              <a:defRPr/>
            </a:pPr>
            <a:endParaRPr lang="ru-RU" sz="20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В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- Оказание психолого-педагогической помощи лицам с ограниченными возможностями здоровья, испытывающим трудности в освоении основных общеобразовательных программ, развитии и социальной адаптации, в том числе несовершеннолетним обучающимся, признанным в случаях и в порядке, которые предусмотрены уголовно-процессуальным законодательством, подозреваемыми, обвиняемыми или подсудимыми по уголовному делу либо являющимся потерпевшими или свидетелями преступления. </a:t>
            </a:r>
          </a:p>
          <a:p>
            <a:pPr marL="0" indent="0" algn="just">
              <a:buNone/>
              <a:defRPr/>
            </a:pPr>
            <a:endParaRPr lang="ru-RU" sz="20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6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39" y="263218"/>
            <a:ext cx="9851667" cy="104079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рограммы по работе </a:t>
            </a:r>
            <a: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 детьми и подростками </a:t>
            </a: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 </a:t>
            </a:r>
            <a:r>
              <a:rPr lang="ru-RU" sz="2400" b="1" dirty="0" err="1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девиантным</a:t>
            </a:r>
            <a:r>
              <a:rPr lang="ru-RU" sz="24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поведением 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304013" y="2075290"/>
            <a:ext cx="10296316" cy="3299791"/>
          </a:xfrm>
        </p:spPr>
        <p:txBody>
          <a:bodyPr>
            <a:noAutofit/>
          </a:bodyPr>
          <a:lstStyle/>
          <a:p>
            <a:pPr marL="342900" lvl="0" indent="-342900" algn="just">
              <a:buAutoNum type="arabicPeriod"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Программы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профилактики как комплексная система деятельности в процессе решения проблем, связанных с отклоняющимся поведением, эффект которых рассчитан не на конкретного несовершеннолетнего или семью, а на определенную категорию, выделенную по какому-то признаку (например, программа профилактики суицидального поведения несовершеннолетних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).</a:t>
            </a:r>
          </a:p>
          <a:p>
            <a:pPr marL="342900" lvl="0" indent="-342900" algn="just">
              <a:buAutoNum type="arabicPeriod"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Профилактические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программы,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в отличие от программ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профилактики,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представляют собой адресную помощь, направленную на системное изменение конкретной ситуации и поведения данного ребенка или семьи, с учетом факторов риска и ресурсов развития. </a:t>
            </a:r>
          </a:p>
        </p:txBody>
      </p:sp>
    </p:spTree>
    <p:extLst>
      <p:ext uri="{BB962C8B-B14F-4D97-AF65-F5344CB8AC3E}">
        <p14:creationId xmlns:p14="http://schemas.microsoft.com/office/powerpoint/2010/main" val="17251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39" y="263218"/>
            <a:ext cx="9851667" cy="104079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Требования к ожидаемым </a:t>
            </a:r>
            <a:r>
              <a:rPr lang="ru-RU" sz="24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результатам</a:t>
            </a:r>
            <a: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оказания адресной психологической помощи детям целевых групп</a:t>
            </a:r>
            <a:endParaRPr lang="ru-RU" sz="2400" b="1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68188" y="1383528"/>
            <a:ext cx="10298810" cy="5474472"/>
          </a:xfrm>
        </p:spPr>
        <p:txBody>
          <a:bodyPr>
            <a:noAutofit/>
          </a:bodyPr>
          <a:lstStyle/>
          <a:p>
            <a:pPr marL="342900" lvl="0" indent="-342900" algn="just">
              <a:buAutoNum type="arabicPeriod"/>
            </a:pP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своевременное </a:t>
            </a:r>
            <a:r>
              <a:rPr lang="ru-RU" sz="14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выявление нарушений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поведения обучающихся, отклонений в развитии и трудностей в обучении; </a:t>
            </a:r>
          </a:p>
          <a:p>
            <a:pPr marL="342900" lvl="0" indent="-342900" algn="just">
              <a:buAutoNum type="arabicPeriod"/>
            </a:pP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поддержание психологической безопасности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 и комфортности среды общеобразовательной организации; </a:t>
            </a:r>
          </a:p>
          <a:p>
            <a:pPr marL="342900" lvl="0" indent="-342900" algn="just">
              <a:buAutoNum type="arabicPeriod"/>
            </a:pP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осведомленность субъектов образовательной среды о </a:t>
            </a:r>
            <a:r>
              <a:rPr lang="ru-RU" sz="14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способах получения психологической и иных видов помощи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 в стенах общеобразовательных организации и иных организациях (психологические центры, телефоны доверия); </a:t>
            </a:r>
          </a:p>
          <a:p>
            <a:pPr marL="342900" lvl="0" indent="-342900" algn="just">
              <a:buAutoNum type="arabicPeriod"/>
            </a:pP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сформированное </a:t>
            </a:r>
            <a:r>
              <a:rPr lang="ru-RU" sz="14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доверие обучающихся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к </a:t>
            </a:r>
            <a:r>
              <a:rPr lang="ru-RU" sz="1400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институционализированным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 формам помощи; </a:t>
            </a:r>
          </a:p>
          <a:p>
            <a:pPr marL="342900" lvl="0" indent="-342900" algn="just">
              <a:buAutoNum type="arabicPeriod"/>
            </a:pP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привитие обучающимся </a:t>
            </a:r>
            <a:r>
              <a:rPr lang="ru-RU" sz="14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навыков преодоления трудных жизненных ситуаций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через внедрение образовательных, просветительских и профилактических программ; </a:t>
            </a:r>
          </a:p>
          <a:p>
            <a:pPr marL="342900" lvl="0" indent="-342900" algn="just">
              <a:buAutoNum type="arabicPeriod"/>
            </a:pP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достижение </a:t>
            </a:r>
            <a:r>
              <a:rPr lang="ru-RU" sz="14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личностных и </a:t>
            </a:r>
            <a:r>
              <a:rPr lang="ru-RU" sz="1400" b="1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метапредметных</a:t>
            </a:r>
            <a:r>
              <a:rPr lang="ru-RU" sz="14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 результатов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освоения основной или адаптированной образовательной программы в соответствии с подгруппами универсальных учебных действий; </a:t>
            </a:r>
          </a:p>
          <a:p>
            <a:pPr marL="342900" lvl="0" indent="-342900" algn="just">
              <a:buAutoNum type="arabicPeriod"/>
            </a:pP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скорректированное поведение обучающихся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, варьирование развития познавательной сферы, нивелирование трудностей в обучении с помощью </a:t>
            </a:r>
            <a:r>
              <a:rPr lang="ru-RU" sz="1400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психокоррекционных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 развивающих программ; </a:t>
            </a:r>
          </a:p>
          <a:p>
            <a:pPr marL="342900" lvl="0" indent="-342900" algn="just">
              <a:buAutoNum type="arabicPeriod"/>
            </a:pP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обеспечение </a:t>
            </a:r>
            <a:r>
              <a:rPr lang="ru-RU" sz="14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соответствия компетенций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содержанию деятельности у педагогов-психологов, реализующих мероприятия по профилактической работе с целевыми группами обучающихся; </a:t>
            </a:r>
          </a:p>
          <a:p>
            <a:pPr marL="342900" lvl="0" indent="-342900" algn="just">
              <a:buAutoNum type="arabicPeriod"/>
            </a:pP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своевременное </a:t>
            </a:r>
            <a:r>
              <a:rPr lang="ru-RU" sz="14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выявление обучающихся группы риска 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и оказание адресной психологической помощи; </a:t>
            </a:r>
          </a:p>
          <a:p>
            <a:pPr marL="342900" lvl="0" indent="-342900" algn="just">
              <a:buAutoNum type="arabicPeriod"/>
            </a:pPr>
            <a:r>
              <a:rPr lang="ru-RU" sz="14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повышение </a:t>
            </a:r>
            <a:r>
              <a:rPr lang="ru-RU" sz="1400" b="1" dirty="0">
                <a:solidFill>
                  <a:srgbClr val="16625C"/>
                </a:solidFill>
                <a:latin typeface="Century Gothic" panose="020B0502020202020204" pitchFamily="34" charset="0"/>
              </a:rPr>
              <a:t>эффективности образовательного процесса</a:t>
            </a:r>
            <a:r>
              <a:rPr lang="ru-RU" sz="1400" dirty="0">
                <a:solidFill>
                  <a:srgbClr val="16625C"/>
                </a:solidFill>
                <a:latin typeface="Century Gothic" panose="020B0502020202020204" pitchFamily="34" charset="0"/>
              </a:rPr>
              <a:t> при работе с разными категориями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346823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8908" y="195192"/>
            <a:ext cx="5619304" cy="60084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6064" y="1027906"/>
            <a:ext cx="5095588" cy="532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62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39" y="263218"/>
            <a:ext cx="9851667" cy="139065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Открытый реестр рекомендуемых программ психологической помощи, вызывающих доверие профессионального </a:t>
            </a: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сообщества</a:t>
            </a:r>
            <a:endParaRPr lang="ru-RU" sz="2400" b="1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520024" y="2173823"/>
            <a:ext cx="10134094" cy="3721211"/>
          </a:xfrm>
        </p:spPr>
        <p:txBody>
          <a:bodyPr>
            <a:noAutofit/>
          </a:bodyPr>
          <a:lstStyle/>
          <a:p>
            <a:pPr marL="342900" lvl="0" indent="-342900" algn="just">
              <a:buAutoNum type="arabicPeriod"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Цифровая платформа, подготовленная по результатам анализа программ и технологий психолого-педагогической работы в системе образования, которые направлены на работу с трудностями в обучении у обучающихся 1 - 11 классов, имеющих соответствующие риски неблагоприятных социальных условий: </a:t>
            </a:r>
            <a:r>
              <a:rPr lang="ru-RU" sz="2000" dirty="0">
                <a:solidFill>
                  <a:srgbClr val="FF0000"/>
                </a:solidFill>
                <a:latin typeface="Century Gothic" panose="020B0502020202020204" pitchFamily="34" charset="0"/>
                <a:hlinkClick r:id="rId4"/>
              </a:rPr>
              <a:t>https://www.rospsy.ru/learning-difficulties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.</a:t>
            </a:r>
          </a:p>
          <a:p>
            <a:pPr marL="342900" lvl="0" indent="-342900" algn="just">
              <a:buAutoNum type="arabicPeriod"/>
            </a:pPr>
            <a:endParaRPr lang="ru-RU" sz="20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342900" lvl="0" indent="-342900" algn="just">
              <a:buAutoNum type="arabicPeriod"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Открытый реестр рекомендуемых психологических программ-участников ежегодного Всероссийского конкурса лучших психолого-педагогических программ и технологий в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образовательной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среде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: </a:t>
            </a:r>
            <a:r>
              <a:rPr lang="ru-RU" sz="2000" dirty="0">
                <a:solidFill>
                  <a:srgbClr val="FF0000"/>
                </a:solidFill>
                <a:latin typeface="Century Gothic" panose="020B0502020202020204" pitchFamily="34" charset="0"/>
                <a:hlinkClick r:id="rId5"/>
              </a:rPr>
              <a:t>https://rospsy.ru/resultsKP2019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.</a:t>
            </a:r>
          </a:p>
          <a:p>
            <a:pPr marL="0" lvl="0" indent="0" algn="just">
              <a:buNone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</a:p>
          <a:p>
            <a:pPr marL="342900" lvl="0" indent="-342900" algn="just">
              <a:buAutoNum type="arabicPeriod"/>
            </a:pPr>
            <a:endParaRPr lang="ru-RU" sz="20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69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4" y="188640"/>
            <a:ext cx="2781300" cy="146685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7DA1D-5E17-E7FA-56E3-70FA64F36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772816"/>
            <a:ext cx="5041776" cy="4195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психолого-педагогические </a:t>
            </a:r>
            <a:r>
              <a:rPr lang="ru-RU" dirty="0"/>
              <a:t>программы, которые получили гриф общероссийской общественной организации «Федерация психологов образования России</a:t>
            </a:r>
            <a:r>
              <a:rPr lang="ru-RU" dirty="0" smtClean="0"/>
              <a:t>».</a:t>
            </a:r>
          </a:p>
          <a:p>
            <a:pPr marL="0" indent="0">
              <a:buNone/>
            </a:pPr>
            <a:r>
              <a:rPr lang="ru-RU" dirty="0" smtClean="0"/>
              <a:t>Часть </a:t>
            </a:r>
            <a:r>
              <a:rPr lang="ru-RU" dirty="0"/>
              <a:t>программ входит в реестр программ – лауреатов Всероссийского конкурса лучших психолого-педагогических программ и технологий в образовательной среде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5957" y="1412776"/>
            <a:ext cx="6760461" cy="497467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972644" y="188640"/>
            <a:ext cx="75878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entury Gothic" panose="020F0302020204030204"/>
                <a:cs typeface="Arial"/>
                <a:hlinkClick r:id="rId4"/>
              </a:rPr>
              <a:t>Лауреаты Всероссийского конкурса лучших психолого-педагогических программ и технологий в образовательной среде | Федерация психологов образования России (rospsy.ru)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Century Gothic" panose="020F030202020403020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036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6351" y="403930"/>
            <a:ext cx="5886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0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Контакты</a:t>
            </a:r>
            <a:endParaRPr lang="ru-RU" sz="3600" dirty="0"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6351" y="1336770"/>
            <a:ext cx="685281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2A7972"/>
                </a:solidFill>
                <a:latin typeface="Century Gothic" panose="020B0502020202020204" pitchFamily="34" charset="0"/>
              </a:rPr>
              <a:t>Тимофеева Алла Ивановна</a:t>
            </a:r>
          </a:p>
          <a:p>
            <a:r>
              <a:rPr lang="ru-RU" sz="2000" dirty="0" smtClean="0">
                <a:solidFill>
                  <a:srgbClr val="2A7972"/>
                </a:solidFill>
                <a:latin typeface="Century Gothic" panose="020B0502020202020204" pitchFamily="34" charset="0"/>
              </a:rPr>
              <a:t>методист по детской и подростковой психологии, начальник отдела МАУ ИМЦ</a:t>
            </a:r>
          </a:p>
          <a:p>
            <a:endParaRPr lang="ru-RU" sz="2400" dirty="0" smtClean="0">
              <a:solidFill>
                <a:srgbClr val="2A7972"/>
              </a:solidFill>
              <a:latin typeface="Century Gothic" panose="020B0502020202020204" pitchFamily="34" charset="0"/>
            </a:endParaRPr>
          </a:p>
          <a:p>
            <a:r>
              <a:rPr lang="ru-RU" sz="2400" dirty="0" smtClean="0">
                <a:solidFill>
                  <a:srgbClr val="2A7972"/>
                </a:solidFill>
                <a:latin typeface="Century Gothic" panose="020B0502020202020204" pitchFamily="34" charset="0"/>
              </a:rPr>
              <a:t>ул. Киевская, 89 (каб.4)</a:t>
            </a:r>
          </a:p>
          <a:p>
            <a:r>
              <a:rPr lang="ru-RU" sz="2400" dirty="0" smtClean="0">
                <a:solidFill>
                  <a:srgbClr val="2A7972"/>
                </a:solidFill>
                <a:latin typeface="Century Gothic" panose="020B0502020202020204" pitchFamily="34" charset="0"/>
              </a:rPr>
              <a:t>Раб. 43-05-32</a:t>
            </a:r>
            <a:endParaRPr lang="ru-RU" sz="2400" dirty="0">
              <a:solidFill>
                <a:srgbClr val="2A7972"/>
              </a:solidFill>
              <a:latin typeface="Century Gothic" panose="020B0502020202020204" pitchFamily="34" charset="0"/>
            </a:endParaRPr>
          </a:p>
          <a:p>
            <a:r>
              <a:rPr lang="ru-RU" sz="2400" dirty="0" smtClean="0">
                <a:solidFill>
                  <a:srgbClr val="2A7972"/>
                </a:solidFill>
                <a:latin typeface="Century Gothic" panose="020B0502020202020204" pitchFamily="34" charset="0"/>
              </a:rPr>
              <a:t>Сот. 8-913-883-73-75</a:t>
            </a:r>
            <a:endParaRPr lang="ru-RU" sz="2400" dirty="0">
              <a:solidFill>
                <a:srgbClr val="2A7972"/>
              </a:solidFill>
              <a:latin typeface="Century Gothic" panose="020B0502020202020204" pitchFamily="34" charset="0"/>
            </a:endParaRPr>
          </a:p>
          <a:p>
            <a:r>
              <a:rPr lang="en-US" sz="2400" dirty="0" smtClean="0">
                <a:solidFill>
                  <a:srgbClr val="2A7972"/>
                </a:solidFill>
                <a:latin typeface="Century Gothic" panose="020B0502020202020204" pitchFamily="34" charset="0"/>
              </a:rPr>
              <a:t>alla.timofeewa2013@yandex.ru</a:t>
            </a:r>
            <a:endParaRPr lang="ru-RU" sz="2400" dirty="0">
              <a:solidFill>
                <a:srgbClr val="2A797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74" y="5517116"/>
            <a:ext cx="494813" cy="494813"/>
          </a:xfrm>
          <a:prstGeom prst="rect">
            <a:avLst/>
          </a:prstGeom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594" y="5563753"/>
            <a:ext cx="491580" cy="491580"/>
          </a:xfrm>
          <a:prstGeom prst="rect">
            <a:avLst/>
          </a:prstGeom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766" y="5563753"/>
            <a:ext cx="492886" cy="4921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51" y="6133889"/>
            <a:ext cx="640660" cy="640660"/>
          </a:xfrm>
          <a:prstGeom prst="rect">
            <a:avLst/>
          </a:prstGeom>
          <a:ln>
            <a:noFill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615" y="6144693"/>
            <a:ext cx="640660" cy="640660"/>
          </a:xfrm>
          <a:prstGeom prst="rect">
            <a:avLst/>
          </a:prstGeom>
          <a:ln>
            <a:noFill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879" y="6143452"/>
            <a:ext cx="640660" cy="642439"/>
          </a:xfrm>
          <a:prstGeom prst="rect">
            <a:avLst/>
          </a:prstGeom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1146351" y="4973324"/>
            <a:ext cx="75552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A7972"/>
                </a:solidFill>
                <a:latin typeface="Century Gothic" panose="020B0502020202020204" pitchFamily="34" charset="0"/>
              </a:rPr>
              <a:t>Группы МАУ ИМЦ г. Томска в социальных сетях:</a:t>
            </a:r>
          </a:p>
        </p:txBody>
      </p:sp>
    </p:spTree>
    <p:extLst>
      <p:ext uri="{BB962C8B-B14F-4D97-AF65-F5344CB8AC3E}">
        <p14:creationId xmlns:p14="http://schemas.microsoft.com/office/powerpoint/2010/main" val="302277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qrcoder.ru/code/?https%3A%2F%2Ft.me%2F%2BcjbMrCy89blkY2Ji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4881" y="4823956"/>
            <a:ext cx="14097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87358" y="6125503"/>
            <a:ext cx="193199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>
                <a:solidFill>
                  <a:srgbClr val="333333"/>
                </a:solidFill>
                <a:latin typeface="arial" panose="020B0604020202020204" pitchFamily="34" charset="0"/>
              </a:rPr>
              <a:t>Наша группа  </a:t>
            </a:r>
            <a:br>
              <a:rPr lang="ru-RU" sz="120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1200">
                <a:solidFill>
                  <a:srgbClr val="333333"/>
                </a:solidFill>
                <a:latin typeface="arial" panose="020B0604020202020204" pitchFamily="34" charset="0"/>
              </a:rPr>
              <a:t>в Телеграм</a:t>
            </a:r>
            <a:endParaRPr lang="ru-RU" sz="120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489" y="4829527"/>
            <a:ext cx="1348861" cy="1348861"/>
          </a:xfrm>
          <a:prstGeom prst="rect">
            <a:avLst/>
          </a:prstGeom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2845489" y="6135335"/>
            <a:ext cx="1551039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>
                <a:solidFill>
                  <a:srgbClr val="333333"/>
                </a:solidFill>
                <a:latin typeface="arial" panose="020B0604020202020204" pitchFamily="34" charset="0"/>
              </a:rPr>
              <a:t>Наша группа Вконтакте</a:t>
            </a:r>
            <a:endParaRPr lang="ru-RU" sz="12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6464F3-3F32-4AEA-ABA1-387F8CD56C4E}"/>
              </a:ext>
            </a:extLst>
          </p:cNvPr>
          <p:cNvSpPr txBox="1"/>
          <p:nvPr/>
        </p:nvSpPr>
        <p:spPr>
          <a:xfrm>
            <a:off x="1081454" y="406799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>
                <a:solidFill>
                  <a:srgbClr val="16625C"/>
                </a:solidFill>
                <a:latin typeface="Century Gothic" panose="020B0502020202020204" pitchFamily="34" charset="0"/>
              </a:rPr>
              <a:t>8-906-848-32-41</a:t>
            </a:r>
            <a:br>
              <a:rPr lang="ru-RU" sz="1800" b="1">
                <a:solidFill>
                  <a:srgbClr val="16625C"/>
                </a:solidFill>
                <a:latin typeface="Century Gothic" panose="020B0502020202020204" pitchFamily="34" charset="0"/>
              </a:rPr>
            </a:br>
            <a:r>
              <a:rPr lang="en-US" sz="1800" b="1" err="1">
                <a:solidFill>
                  <a:srgbClr val="16625C"/>
                </a:solidFill>
                <a:latin typeface="Century Gothic" panose="020B0502020202020204" pitchFamily="34" charset="0"/>
              </a:rPr>
              <a:t>aleksandra</a:t>
            </a:r>
            <a:r>
              <a:rPr lang="ru-RU" sz="1800" b="1">
                <a:solidFill>
                  <a:srgbClr val="16625C"/>
                </a:solidFill>
                <a:latin typeface="Century Gothic" panose="020B0502020202020204" pitchFamily="34" charset="0"/>
              </a:rPr>
              <a:t>.</a:t>
            </a:r>
            <a:r>
              <a:rPr lang="en-US" sz="1800" b="1" err="1">
                <a:solidFill>
                  <a:srgbClr val="16625C"/>
                </a:solidFill>
                <a:latin typeface="Century Gothic" panose="020B0502020202020204" pitchFamily="34" charset="0"/>
              </a:rPr>
              <a:t>pimakhova@gmail</a:t>
            </a:r>
            <a:r>
              <a:rPr lang="ru-RU" sz="1800" b="1">
                <a:solidFill>
                  <a:srgbClr val="16625C"/>
                </a:solidFill>
                <a:latin typeface="Century Gothic" panose="020B0502020202020204" pitchFamily="34" charset="0"/>
              </a:rPr>
              <a:t>.</a:t>
            </a:r>
            <a:r>
              <a:rPr lang="en-US" sz="1800" b="1" err="1">
                <a:solidFill>
                  <a:srgbClr val="16625C"/>
                </a:solidFill>
                <a:latin typeface="Century Gothic" panose="020B0502020202020204" pitchFamily="34" charset="0"/>
              </a:rPr>
              <a:t>ru</a:t>
            </a:r>
            <a:endParaRPr lang="ru-RU" sz="1800" b="1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6D40D9E-218F-4CEF-EFAC-9CDB061A347D}"/>
              </a:ext>
            </a:extLst>
          </p:cNvPr>
          <p:cNvGrpSpPr/>
          <p:nvPr/>
        </p:nvGrpSpPr>
        <p:grpSpPr>
          <a:xfrm>
            <a:off x="1081454" y="1423355"/>
            <a:ext cx="7767578" cy="1763770"/>
            <a:chOff x="1081454" y="1423355"/>
            <a:chExt cx="7767578" cy="176377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081454" y="1861890"/>
              <a:ext cx="776757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3600" b="1">
                  <a:solidFill>
                    <a:srgbClr val="16625C"/>
                  </a:solidFill>
                  <a:latin typeface="Century Gothic" panose="020B0502020202020204" pitchFamily="34" charset="0"/>
                </a:rPr>
                <a:t>Александра Владимировна</a:t>
              </a:r>
              <a:endParaRPr lang="ru-RU" sz="3600">
                <a:solidFill>
                  <a:srgbClr val="16625C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91D4256-A7D4-74EF-3C4B-A0244D7C40F5}"/>
                </a:ext>
              </a:extLst>
            </p:cNvPr>
            <p:cNvSpPr txBox="1"/>
            <p:nvPr/>
          </p:nvSpPr>
          <p:spPr>
            <a:xfrm>
              <a:off x="1096156" y="1423355"/>
              <a:ext cx="609600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3600" b="1">
                  <a:solidFill>
                    <a:srgbClr val="16625C"/>
                  </a:solidFill>
                  <a:latin typeface="Century Gothic" panose="020B0502020202020204" pitchFamily="34" charset="0"/>
                </a:rPr>
                <a:t>Пимахова</a:t>
              </a:r>
              <a:endParaRPr lang="en-US" sz="360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E3FB854-ADB5-A18E-1D4A-0D7D6F4EDEEC}"/>
                </a:ext>
              </a:extLst>
            </p:cNvPr>
            <p:cNvSpPr txBox="1"/>
            <p:nvPr/>
          </p:nvSpPr>
          <p:spPr>
            <a:xfrm>
              <a:off x="1096155" y="2540794"/>
              <a:ext cx="6716585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800">
                  <a:solidFill>
                    <a:srgbClr val="16625C"/>
                  </a:solidFill>
                  <a:latin typeface="Century Gothic" panose="020B0502020202020204" pitchFamily="34" charset="0"/>
                </a:rPr>
                <a:t>методист по профилактической работе МАУ ИМЦ г. Томска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48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39" y="430305"/>
            <a:ext cx="10229850" cy="114748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Профессиональный стандарт </a:t>
            </a:r>
            <a:b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«Педагог-психолог (психолог в сфере образования)»</a:t>
            </a:r>
            <a:b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(приказ Министерства труда и социальной защиты РФ от 24 июля 2015 г. № 514-н)</a:t>
            </a:r>
            <a:r>
              <a:rPr lang="ru-RU" sz="18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221196" y="1577788"/>
            <a:ext cx="10395065" cy="4765964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Обобщенная трудовая функция А: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Психолого-педагогическое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и методическое сопровождение реализации основных и дополнительных образовательных программ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Психологическая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экспертиза (оценка) комфортности и безопасности образовательной среды образовательных организаций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Психологическое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консультирование субъектов образовательного процесса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Коррекционно-развивающая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работа с детьми и обучающимися, в том числе работа по восстановлению и реабилитации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Психологическая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диагностика детей и обучающихся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Психологическое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просвещение субъектов образовательного процесса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err="1" smtClean="0">
                <a:solidFill>
                  <a:srgbClr val="16625C"/>
                </a:solidFill>
                <a:latin typeface="Century Gothic" panose="020B0502020202020204" pitchFamily="34" charset="0"/>
              </a:rPr>
              <a:t>Психопрофилактика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(профессиональная деятельность, направленная на сохранение и укрепление психологического здоровья обучающихся в процессе обучения и воспитания в образовательных организациях).</a:t>
            </a:r>
          </a:p>
          <a:p>
            <a:pPr marL="0" indent="0" algn="just">
              <a:buNone/>
              <a:defRPr/>
            </a:pPr>
            <a:endParaRPr lang="ru-RU" sz="20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91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144" y="268942"/>
            <a:ext cx="10229850" cy="111162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Нормативные документы, регламентирующие деятельность педагога-психолога</a:t>
            </a:r>
            <a:b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endParaRPr lang="ru-RU" sz="22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8467" y="1595718"/>
            <a:ext cx="10395065" cy="421015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Концепция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развития психологической службы в системе образования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 Российской Федерации на период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до 2025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года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(утв. 19 декабря 2017 г., 20 мая 2022 г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.);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Концепция развития психологической службы в системе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общего и среднего профессионального образования в Российской Федерации на период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до 2025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года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(утв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20 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мая 2022 г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.);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Методические рекомендации «Система функционирования психологических служб в общеобразовательных организациях» (Министерство просвещения РФ, 2020 г.);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Методические рекомендации по психологическому по психологическому сопровождению обучающихся общеобразовательных организаций, часть 1 (Москва, 2020 г.)</a:t>
            </a:r>
            <a:endParaRPr lang="ru-RU" sz="2000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ru-RU" sz="1800" dirty="0" smtClean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endParaRPr lang="ru-RU" sz="2200" b="1" i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03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9" y="244929"/>
            <a:ext cx="10229850" cy="8024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Методические рекомендации по психологическому по психологическому сопровождению обучающихся общеобразовательных организаций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6714" y="1470212"/>
            <a:ext cx="11231216" cy="4972152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описаны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нормативные основания, принципы деятельности и виды работ педагога-психолога на разных уровнях общего образования, выполняемых им при взаимодействии с различными участниками образовательного процесса –обучающимися, их родителями (законными представителями), педагогами, представителями администрации школы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рассчитаны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ориентировочные нормы времени на выполнение различных видов работ педагога-психолога в системе образования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предложены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рекомендации по организации деятельности педагога-психолога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сформулированы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предложения по материально-техническому и информационно-методическому оснащению школьного кабинета педагога-психолога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предложена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система оценки эффективности психологического сопровождения системы образования.</a:t>
            </a:r>
          </a:p>
          <a:p>
            <a:pPr marL="0" indent="0" algn="just">
              <a:buNone/>
              <a:defRPr/>
            </a:pPr>
            <a:endPara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72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9" y="244929"/>
            <a:ext cx="10229850" cy="138664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«Методические </a:t>
            </a: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рекомендации по психологическому по психологическому сопровождению обучающихся общеобразовательных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организаций» –</a:t>
            </a:r>
            <a:b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своеобразный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конструктор деятельности педагога-психолога общеобразовательной организации</a:t>
            </a:r>
            <a:endParaRPr lang="ru-RU" sz="2000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932328" y="1631576"/>
            <a:ext cx="10835601" cy="494851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u="sng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адресован</a:t>
            </a:r>
            <a:r>
              <a:rPr lang="ru-RU" sz="1800" u="sng" dirty="0">
                <a:solidFill>
                  <a:srgbClr val="16625C"/>
                </a:solidFill>
                <a:latin typeface="Century Gothic" panose="020B0502020202020204" pitchFamily="34" charset="0"/>
              </a:rPr>
              <a:t>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педагогам-психологам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руководителям 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общеобразовательных организаций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специалистам 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методических служб (организаций), обеспечивающим организационно-методическое и научно-методическое сопровождение деятельности педагогов-психологов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специалистам 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органов исполнительной власти в сфере образования, курирующим вопросы организации и развития психологической службы.</a:t>
            </a:r>
          </a:p>
          <a:p>
            <a:pPr marL="0" indent="0" algn="just">
              <a:buNone/>
            </a:pPr>
            <a:r>
              <a:rPr lang="ru-RU" sz="1800" u="sng" dirty="0">
                <a:solidFill>
                  <a:srgbClr val="16625C"/>
                </a:solidFill>
                <a:latin typeface="Century Gothic" panose="020B0502020202020204" pitchFamily="34" charset="0"/>
              </a:rPr>
              <a:t>Методические рекомендации предназначены для использования при: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планировании 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и организации деятельности педагога-психолога общеобразовательной организации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разработке 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должностных обязанностей педагога-психолога общеобразовательной организации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 т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ехническом 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и методическом оснащении рабочего места педагога-психолога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повышении </a:t>
            </a:r>
            <a:r>
              <a:rPr lang="ru-RU" sz="1800" dirty="0">
                <a:solidFill>
                  <a:srgbClr val="16625C"/>
                </a:solidFill>
                <a:latin typeface="Century Gothic" panose="020B0502020202020204" pitchFamily="34" charset="0"/>
              </a:rPr>
              <a:t>квалификации педагогов-психологов.</a:t>
            </a:r>
          </a:p>
          <a:p>
            <a:pPr marL="0" indent="0" algn="just">
              <a:buNone/>
              <a:defRPr/>
            </a:pPr>
            <a:endParaRPr lang="ru-RU" sz="1800" b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57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079" y="412376"/>
            <a:ext cx="10229850" cy="87854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«Методические </a:t>
            </a:r>
            <a:r>
              <a:rPr lang="ru-RU" sz="2000" b="1" dirty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рекомендации по психологическому по психологическому сопровождению обучающихся общеобразовательных </a:t>
            </a:r>
            <a: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организаций» </a:t>
            </a:r>
            <a:br>
              <a:rPr lang="ru-RU" sz="20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78540" y="1290918"/>
            <a:ext cx="10835601" cy="514574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	Следует </a:t>
            </a:r>
            <a:r>
              <a:rPr lang="ru-RU" sz="22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особо подчеркнуть, что представленное в методических рекомендациях содержание деятельности, виды работ, трудовые функции и действия заданы максимально широко и не могут быть включены в деятельность (должностные обязанности) педагога-психолога общеобразовательной организации в полном объёме. Предполагается, что содержание и организация деятельности педагога-психолога конкретной образовательной организации разрабатываются с опорой на предлагаемый «конструктор» деятельности педагога-психолога.</a:t>
            </a:r>
            <a:endParaRPr lang="ru-RU" sz="22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22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	При </a:t>
            </a:r>
            <a:r>
              <a:rPr lang="ru-RU" sz="22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этом в каждом конкретном случае приоритеты и объём видов работ, реализуемых педагогом-психологом, рекомендуется определять руководителю во взаимодействии с педагогом-психологом с учётом целей и актуальной ситуации, сложившейся в общеобразовательной организации, специфики реализуемых образовательных программ, особенностей контингента, уровня квалификации, возможностей общеобразовательной организации и т.д.</a:t>
            </a:r>
            <a:endParaRPr lang="ru-RU" sz="22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endParaRPr lang="ru-RU" sz="2200" b="1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55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39" y="263217"/>
            <a:ext cx="10229850" cy="93805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Основные направления деятельности педагога-психолога </a:t>
            </a:r>
            <a:b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на разных уровнях общего образования</a:t>
            </a:r>
            <a:endParaRPr lang="ru-RU" sz="24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8467" y="1775012"/>
            <a:ext cx="10395065" cy="44106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200" dirty="0">
                <a:solidFill>
                  <a:srgbClr val="16625C"/>
                </a:solidFill>
                <a:latin typeface="Century Gothic" panose="020B0502020202020204" pitchFamily="34" charset="0"/>
              </a:rPr>
              <a:t>1)  </a:t>
            </a:r>
            <a:r>
              <a:rPr lang="ru-RU" sz="22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П</a:t>
            </a:r>
            <a:r>
              <a:rPr lang="ru-RU" sz="22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сихологическое </a:t>
            </a:r>
            <a:r>
              <a:rPr lang="ru-RU" sz="22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сопровождение учебной деятельности;</a:t>
            </a:r>
            <a:endParaRPr lang="ru-RU" sz="22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22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2)  </a:t>
            </a:r>
            <a:r>
              <a:rPr lang="ru-RU" sz="22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Психологическое </a:t>
            </a:r>
            <a:r>
              <a:rPr lang="ru-RU" sz="22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сопровождение воспитания и развития личности обучающегося;</a:t>
            </a:r>
            <a:endParaRPr lang="ru-RU" sz="22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22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3)  </a:t>
            </a:r>
            <a:r>
              <a:rPr lang="ru-RU" sz="22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Психологическое </a:t>
            </a:r>
            <a:r>
              <a:rPr lang="ru-RU" sz="22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сопровождение перехода на новый образовательный уровень и адаптации на новом уровне;</a:t>
            </a:r>
            <a:endParaRPr lang="ru-RU" sz="22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22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4)  </a:t>
            </a:r>
            <a:r>
              <a:rPr lang="ru-RU" sz="22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Психологическое </a:t>
            </a:r>
            <a:r>
              <a:rPr lang="ru-RU" sz="22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сопровождение деятельности по сохранению и укреплению психологического </a:t>
            </a:r>
            <a:r>
              <a:rPr lang="ru-RU" sz="22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здоровья </a:t>
            </a:r>
            <a:r>
              <a:rPr lang="ru-RU" sz="22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обучающегося;</a:t>
            </a:r>
            <a:endParaRPr lang="ru-RU" sz="22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22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5) </a:t>
            </a:r>
            <a:r>
              <a:rPr lang="ru-RU" sz="2200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Психологическое </a:t>
            </a:r>
            <a:r>
              <a:rPr lang="ru-RU" sz="22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сопровождение профессионального самоопределения, </a:t>
            </a:r>
            <a:r>
              <a:rPr lang="ru-RU" sz="2200" i="1" dirty="0" err="1">
                <a:solidFill>
                  <a:srgbClr val="16625C"/>
                </a:solidFill>
                <a:latin typeface="Century Gothic" panose="020B0502020202020204" pitchFamily="34" charset="0"/>
              </a:rPr>
              <a:t>предпрофильной</a:t>
            </a:r>
            <a:r>
              <a:rPr lang="ru-RU" sz="2200" i="1" dirty="0">
                <a:solidFill>
                  <a:srgbClr val="16625C"/>
                </a:solidFill>
                <a:latin typeface="Century Gothic" panose="020B0502020202020204" pitchFamily="34" charset="0"/>
              </a:rPr>
              <a:t> подготовки, профильного обучения и построения индивидуальных образовательных маршрутов.</a:t>
            </a:r>
            <a:endParaRPr lang="ru-RU" sz="22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endParaRPr lang="ru-RU" sz="22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12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639" y="263217"/>
            <a:ext cx="10229850" cy="63289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200" b="1" dirty="0" smtClean="0">
                <a:solidFill>
                  <a:srgbClr val="16625C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Нормативная численность педагогов-психологов общеобразовательной организации</a:t>
            </a:r>
            <a:endParaRPr lang="ru-RU" sz="2200" b="1" dirty="0">
              <a:solidFill>
                <a:srgbClr val="16625C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8467" y="1183340"/>
            <a:ext cx="10395065" cy="480182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при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организации  образовательной  деятельности  по  адаптированной общеобразовательной программе необходимо обеспечить условия для лечебно-восстановительной работы, организации образовательной деятельности и коррекционных занятий с учетом особенностей учащихся из расчета </a:t>
            </a:r>
            <a:r>
              <a:rPr lang="ru-RU" sz="20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по одной штатной единице педагога-психолога на каждые 20 обучающихся с ограниченными возможностями </a:t>
            </a:r>
            <a:r>
              <a:rPr lang="ru-RU" sz="20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здоровья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(приказ </a:t>
            </a:r>
            <a:r>
              <a:rPr lang="ru-RU" sz="2000" dirty="0" err="1" smtClean="0">
                <a:solidFill>
                  <a:srgbClr val="16625C"/>
                </a:solidFill>
                <a:latin typeface="Century Gothic" panose="020B0502020202020204" pitchFamily="34" charset="0"/>
              </a:rPr>
              <a:t>Минобрнауки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РФ от 30.08.2013 г. № 1015)</a:t>
            </a:r>
            <a:r>
              <a:rPr lang="ru-RU" sz="20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ru-RU" sz="20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проектируемое </a:t>
            </a:r>
            <a:r>
              <a:rPr lang="ru-RU" sz="2000" dirty="0">
                <a:solidFill>
                  <a:srgbClr val="16625C"/>
                </a:solidFill>
                <a:latin typeface="Century Gothic" panose="020B0502020202020204" pitchFamily="34" charset="0"/>
              </a:rPr>
              <a:t>нормирование  рекомендует  соотношение  количества  обучающихся, воспитанников на одну штатную единицу педагога-психолога (за исключением лиц  с  ограниченными  возможностями  здоровья)  в  образовательных организациях, осуществляющих образовательную деятельность: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ru-RU" sz="20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1 </a:t>
            </a:r>
            <a:r>
              <a:rPr lang="ru-RU" sz="2000" b="1" i="1" dirty="0">
                <a:solidFill>
                  <a:srgbClr val="16625C"/>
                </a:solidFill>
                <a:latin typeface="Century Gothic" panose="020B0502020202020204" pitchFamily="34" charset="0"/>
              </a:rPr>
              <a:t>штатная единица педагога-психолога на 300 обучающихся в общеобразовательных </a:t>
            </a:r>
            <a:r>
              <a:rPr lang="ru-RU" sz="2000" b="1" i="1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организациях 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(письмо </a:t>
            </a:r>
            <a:r>
              <a:rPr lang="ru-RU" sz="2000" dirty="0" err="1" smtClean="0">
                <a:solidFill>
                  <a:srgbClr val="16625C"/>
                </a:solidFill>
                <a:latin typeface="Century Gothic" panose="020B0502020202020204" pitchFamily="34" charset="0"/>
              </a:rPr>
              <a:t>Минобрнауки</a:t>
            </a:r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 РФ от 30.06.2018 г. № 07-4587). </a:t>
            </a:r>
            <a:endParaRPr lang="ru-RU" sz="2000" dirty="0">
              <a:solidFill>
                <a:srgbClr val="16625C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  <a:defRPr/>
            </a:pPr>
            <a:endParaRPr lang="ru-RU" sz="2200" dirty="0" smtClean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34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1783</Words>
  <Application>Microsoft Office PowerPoint</Application>
  <PresentationFormat>Широкоэкранный</PresentationFormat>
  <Paragraphs>180</Paragraphs>
  <Slides>26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Arial</vt:lpstr>
      <vt:lpstr>Calibri</vt:lpstr>
      <vt:lpstr>Calibri Light</vt:lpstr>
      <vt:lpstr>Century Gothic</vt:lpstr>
      <vt:lpstr>Times New Roman</vt:lpstr>
      <vt:lpstr>Wingdings</vt:lpstr>
      <vt:lpstr>Тема Office</vt:lpstr>
      <vt:lpstr>Презентация PowerPoint</vt:lpstr>
      <vt:lpstr>Профессиональный стандарт  «Педагог-психолог (психолог в сфере образования)» (приказ Министерства труда и социальной защиты РФ от 24 июля 2015 г. № 514-н) </vt:lpstr>
      <vt:lpstr>Профессиональный стандарт  «Педагог-психолог (психолог в сфере образования)» (приказ Министерства труда и социальной защиты РФ от 24 июля 2015 г. № 514-н) </vt:lpstr>
      <vt:lpstr> Нормативные документы, регламентирующие деятельность педагога-психолога </vt:lpstr>
      <vt:lpstr>Методические рекомендации по психологическому по психологическому сопровождению обучающихся общеобразовательных организаций</vt:lpstr>
      <vt:lpstr>«Методические рекомендации по психологическому по психологическому сопровождению обучающихся общеобразовательных организаций» – своеобразный конструктор деятельности педагога-психолога общеобразовательной организации</vt:lpstr>
      <vt:lpstr>«Методические рекомендации по психологическому по психологическому сопровождению обучающихся общеобразовательных организаций»  </vt:lpstr>
      <vt:lpstr>Основные направления деятельности педагога-психолога  на разных уровнях общего образования</vt:lpstr>
      <vt:lpstr>Нормативная численность педагогов-психологов общеобразовательной организации</vt:lpstr>
      <vt:lpstr>Организация работы по психологическому сопровождению обучающихся общеобразовательной организации</vt:lpstr>
      <vt:lpstr>Формы для ведения документации психолого-педагогического сопровождения</vt:lpstr>
      <vt:lpstr>Презентация PowerPoint</vt:lpstr>
      <vt:lpstr>Целевые группы детей,  в отношении которых в общеобразовательных организациях реализуются программы адресной психологической помощи </vt:lpstr>
      <vt:lpstr>Структура психолого-педагогической программы </vt:lpstr>
      <vt:lpstr>Структура психолого-педагогической программы </vt:lpstr>
      <vt:lpstr>Структура психолого-педагогической программы </vt:lpstr>
      <vt:lpstr> Программа адресной помощи обучающимся целевой группы "Нормотипичные обучающиеся:  дети и подростки с нормативным кризисом" </vt:lpstr>
      <vt:lpstr> Программа адресной помощи обучающимся, испытывающим трудности в обучении </vt:lpstr>
      <vt:lpstr> Программы, направленные на  повышение сплоченности и созданию благоприятной атмосферы в классе</vt:lpstr>
      <vt:lpstr>Программы по работе с детьми и подростками  с девиантным поведением </vt:lpstr>
      <vt:lpstr>Требования к ожидаемым результатам оказания адресной психологической помощи детям целевых групп</vt:lpstr>
      <vt:lpstr>Презентация PowerPoint</vt:lpstr>
      <vt:lpstr>Открытый реестр рекомендуемых программ психологической помощи, вызывающих доверие профессионального сообщества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Ковбаса</dc:creator>
  <cp:lastModifiedBy>Алла Ивановна Тимофеева</cp:lastModifiedBy>
  <cp:revision>140</cp:revision>
  <dcterms:created xsi:type="dcterms:W3CDTF">2020-08-10T04:19:49Z</dcterms:created>
  <dcterms:modified xsi:type="dcterms:W3CDTF">2023-05-17T02:22:37Z</dcterms:modified>
</cp:coreProperties>
</file>