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62" r:id="rId3"/>
    <p:sldId id="263" r:id="rId4"/>
    <p:sldId id="258" r:id="rId5"/>
    <p:sldId id="264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37F6D-83B9-4329-A312-2B0D0B0A027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1757A29-4E30-4684-B4A4-7D809E743D35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информационная </a:t>
          </a:r>
          <a:r>
            <a:rPr lang="ru-RU" sz="24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неопределеность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7CE3EB-5EE6-4B40-BF30-BD00FFFC624D}" type="parTrans" cxnId="{C694A44D-CCD5-456D-B841-C87C0C62B530}">
      <dgm:prSet/>
      <dgm:spPr/>
      <dgm:t>
        <a:bodyPr/>
        <a:lstStyle/>
        <a:p>
          <a:endParaRPr lang="ru-RU"/>
        </a:p>
      </dgm:t>
    </dgm:pt>
    <dgm:pt modelId="{62D452E3-3368-4147-B24D-0164C2E93F1E}" type="sibTrans" cxnId="{C694A44D-CCD5-456D-B841-C87C0C62B530}">
      <dgm:prSet/>
      <dgm:spPr/>
      <dgm:t>
        <a:bodyPr/>
        <a:lstStyle/>
        <a:p>
          <a:endParaRPr lang="ru-RU"/>
        </a:p>
      </dgm:t>
    </dgm:pt>
    <dgm:pt modelId="{DD24EC9C-AEF8-4E20-A9B9-011740D4EC38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эмоциональное напряжение</a:t>
          </a:r>
        </a:p>
      </dgm:t>
    </dgm:pt>
    <dgm:pt modelId="{A401B887-09CF-4C70-AEB8-B0188A93E10B}" type="parTrans" cxnId="{743E849F-2830-4A0C-BB16-48A8889BED21}">
      <dgm:prSet/>
      <dgm:spPr/>
      <dgm:t>
        <a:bodyPr/>
        <a:lstStyle/>
        <a:p>
          <a:endParaRPr lang="ru-RU"/>
        </a:p>
      </dgm:t>
    </dgm:pt>
    <dgm:pt modelId="{6B631CB5-56BC-45B2-AF7F-1BEE277886B1}" type="sibTrans" cxnId="{743E849F-2830-4A0C-BB16-48A8889BED21}">
      <dgm:prSet/>
      <dgm:spPr/>
      <dgm:t>
        <a:bodyPr/>
        <a:lstStyle/>
        <a:p>
          <a:endParaRPr lang="ru-RU"/>
        </a:p>
      </dgm:t>
    </dgm:pt>
    <dgm:pt modelId="{C376C1C8-2AA9-4DFA-A555-5813A7CDE5DA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экзистенциальные аспекты переживания</a:t>
          </a:r>
        </a:p>
      </dgm:t>
    </dgm:pt>
    <dgm:pt modelId="{30684925-555D-42EC-A434-B3EE3CEB2173}" type="parTrans" cxnId="{2CE0AF6B-F71A-481D-9184-A93C9C8A7AC1}">
      <dgm:prSet/>
      <dgm:spPr/>
      <dgm:t>
        <a:bodyPr/>
        <a:lstStyle/>
        <a:p>
          <a:endParaRPr lang="ru-RU"/>
        </a:p>
      </dgm:t>
    </dgm:pt>
    <dgm:pt modelId="{1C6AE83D-4B81-443E-B312-F2BF9396E4C9}" type="sibTrans" cxnId="{2CE0AF6B-F71A-481D-9184-A93C9C8A7AC1}">
      <dgm:prSet/>
      <dgm:spPr/>
      <dgm:t>
        <a:bodyPr/>
        <a:lstStyle/>
        <a:p>
          <a:endParaRPr lang="ru-RU"/>
        </a:p>
      </dgm:t>
    </dgm:pt>
    <dgm:pt modelId="{3B1749BD-598D-4EF7-B5F6-7E40FFE4EA54}" type="pres">
      <dgm:prSet presAssocID="{72237F6D-83B9-4329-A312-2B0D0B0A027C}" presName="compositeShape" presStyleCnt="0">
        <dgm:presLayoutVars>
          <dgm:dir/>
          <dgm:resizeHandles/>
        </dgm:presLayoutVars>
      </dgm:prSet>
      <dgm:spPr/>
    </dgm:pt>
    <dgm:pt modelId="{EBEFE716-EF62-4D78-815B-B20123099A3B}" type="pres">
      <dgm:prSet presAssocID="{72237F6D-83B9-4329-A312-2B0D0B0A027C}" presName="pyramid" presStyleLbl="node1" presStyleIdx="0" presStyleCnt="1" custScaleX="109346" custLinFactNeighborX="-13707" custLinFactNeighborY="16822"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B53310E-A8E6-4ADC-83C3-2E8EAF2E616F}" type="pres">
      <dgm:prSet presAssocID="{72237F6D-83B9-4329-A312-2B0D0B0A027C}" presName="theList" presStyleCnt="0"/>
      <dgm:spPr/>
    </dgm:pt>
    <dgm:pt modelId="{A2FC110B-FECB-4149-B228-562B55389E3C}" type="pres">
      <dgm:prSet presAssocID="{91757A29-4E30-4684-B4A4-7D809E743D35}" presName="aNode" presStyleLbl="fgAcc1" presStyleIdx="0" presStyleCnt="3" custLinFactY="-9478" custLinFactNeighborX="-93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9D512-F13D-41AE-8CFE-961DBFD7DEFA}" type="pres">
      <dgm:prSet presAssocID="{91757A29-4E30-4684-B4A4-7D809E743D35}" presName="aSpace" presStyleCnt="0"/>
      <dgm:spPr/>
    </dgm:pt>
    <dgm:pt modelId="{E3A3B185-6A16-42DA-9FAB-773BBB96D546}" type="pres">
      <dgm:prSet presAssocID="{DD24EC9C-AEF8-4E20-A9B9-011740D4EC38}" presName="aNode" presStyleLbl="fgAcc1" presStyleIdx="1" presStyleCnt="3" custLinFactY="-4422" custLinFactNeighborX="-648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2D4DF-8B01-4A07-8419-8638F220D93E}" type="pres">
      <dgm:prSet presAssocID="{DD24EC9C-AEF8-4E20-A9B9-011740D4EC38}" presName="aSpace" presStyleCnt="0"/>
      <dgm:spPr/>
    </dgm:pt>
    <dgm:pt modelId="{B0DBB4E0-6636-43CA-8DE3-7079AB28D78F}" type="pres">
      <dgm:prSet presAssocID="{C376C1C8-2AA9-4DFA-A555-5813A7CDE5DA}" presName="aNode" presStyleLbl="fgAcc1" presStyleIdx="2" presStyleCnt="3" custScaleX="109660" custScaleY="92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1C9B6-7B0E-4BC8-AFA7-D93A8E33C290}" type="pres">
      <dgm:prSet presAssocID="{C376C1C8-2AA9-4DFA-A555-5813A7CDE5DA}" presName="aSpace" presStyleCnt="0"/>
      <dgm:spPr/>
    </dgm:pt>
  </dgm:ptLst>
  <dgm:cxnLst>
    <dgm:cxn modelId="{31105A90-9AC2-4CED-98B6-7A294AF2C6ED}" type="presOf" srcId="{DD24EC9C-AEF8-4E20-A9B9-011740D4EC38}" destId="{E3A3B185-6A16-42DA-9FAB-773BBB96D546}" srcOrd="0" destOrd="0" presId="urn:microsoft.com/office/officeart/2005/8/layout/pyramid2"/>
    <dgm:cxn modelId="{743E849F-2830-4A0C-BB16-48A8889BED21}" srcId="{72237F6D-83B9-4329-A312-2B0D0B0A027C}" destId="{DD24EC9C-AEF8-4E20-A9B9-011740D4EC38}" srcOrd="1" destOrd="0" parTransId="{A401B887-09CF-4C70-AEB8-B0188A93E10B}" sibTransId="{6B631CB5-56BC-45B2-AF7F-1BEE277886B1}"/>
    <dgm:cxn modelId="{4E6B5F68-C257-4D8A-A16A-625490139FE3}" type="presOf" srcId="{72237F6D-83B9-4329-A312-2B0D0B0A027C}" destId="{3B1749BD-598D-4EF7-B5F6-7E40FFE4EA54}" srcOrd="0" destOrd="0" presId="urn:microsoft.com/office/officeart/2005/8/layout/pyramid2"/>
    <dgm:cxn modelId="{9DCFE2A5-8B4B-4459-99B6-F7839196A1A2}" type="presOf" srcId="{91757A29-4E30-4684-B4A4-7D809E743D35}" destId="{A2FC110B-FECB-4149-B228-562B55389E3C}" srcOrd="0" destOrd="0" presId="urn:microsoft.com/office/officeart/2005/8/layout/pyramid2"/>
    <dgm:cxn modelId="{C694A44D-CCD5-456D-B841-C87C0C62B530}" srcId="{72237F6D-83B9-4329-A312-2B0D0B0A027C}" destId="{91757A29-4E30-4684-B4A4-7D809E743D35}" srcOrd="0" destOrd="0" parTransId="{427CE3EB-5EE6-4B40-BF30-BD00FFFC624D}" sibTransId="{62D452E3-3368-4147-B24D-0164C2E93F1E}"/>
    <dgm:cxn modelId="{46FCB8A6-9D12-4653-A268-7F6DD9C2D9B9}" type="presOf" srcId="{C376C1C8-2AA9-4DFA-A555-5813A7CDE5DA}" destId="{B0DBB4E0-6636-43CA-8DE3-7079AB28D78F}" srcOrd="0" destOrd="0" presId="urn:microsoft.com/office/officeart/2005/8/layout/pyramid2"/>
    <dgm:cxn modelId="{2CE0AF6B-F71A-481D-9184-A93C9C8A7AC1}" srcId="{72237F6D-83B9-4329-A312-2B0D0B0A027C}" destId="{C376C1C8-2AA9-4DFA-A555-5813A7CDE5DA}" srcOrd="2" destOrd="0" parTransId="{30684925-555D-42EC-A434-B3EE3CEB2173}" sibTransId="{1C6AE83D-4B81-443E-B312-F2BF9396E4C9}"/>
    <dgm:cxn modelId="{E165F671-ABEE-4275-8905-2AAF8348517E}" type="presParOf" srcId="{3B1749BD-598D-4EF7-B5F6-7E40FFE4EA54}" destId="{EBEFE716-EF62-4D78-815B-B20123099A3B}" srcOrd="0" destOrd="0" presId="urn:microsoft.com/office/officeart/2005/8/layout/pyramid2"/>
    <dgm:cxn modelId="{20B2E701-930C-4890-98BF-687597F6B839}" type="presParOf" srcId="{3B1749BD-598D-4EF7-B5F6-7E40FFE4EA54}" destId="{CB53310E-A8E6-4ADC-83C3-2E8EAF2E616F}" srcOrd="1" destOrd="0" presId="urn:microsoft.com/office/officeart/2005/8/layout/pyramid2"/>
    <dgm:cxn modelId="{2F2A95E1-F9E0-4BDB-ACE3-04AA58EA5413}" type="presParOf" srcId="{CB53310E-A8E6-4ADC-83C3-2E8EAF2E616F}" destId="{A2FC110B-FECB-4149-B228-562B55389E3C}" srcOrd="0" destOrd="0" presId="urn:microsoft.com/office/officeart/2005/8/layout/pyramid2"/>
    <dgm:cxn modelId="{7373F035-73C1-4AE9-A47F-3030E04CB876}" type="presParOf" srcId="{CB53310E-A8E6-4ADC-83C3-2E8EAF2E616F}" destId="{A5C9D512-F13D-41AE-8CFE-961DBFD7DEFA}" srcOrd="1" destOrd="0" presId="urn:microsoft.com/office/officeart/2005/8/layout/pyramid2"/>
    <dgm:cxn modelId="{50944391-A5F3-4BC5-BA46-0C3096A13A1E}" type="presParOf" srcId="{CB53310E-A8E6-4ADC-83C3-2E8EAF2E616F}" destId="{E3A3B185-6A16-42DA-9FAB-773BBB96D546}" srcOrd="2" destOrd="0" presId="urn:microsoft.com/office/officeart/2005/8/layout/pyramid2"/>
    <dgm:cxn modelId="{0CC6AF21-431B-4390-AD09-8EF8AA55B0F1}" type="presParOf" srcId="{CB53310E-A8E6-4ADC-83C3-2E8EAF2E616F}" destId="{C122D4DF-8B01-4A07-8419-8638F220D93E}" srcOrd="3" destOrd="0" presId="urn:microsoft.com/office/officeart/2005/8/layout/pyramid2"/>
    <dgm:cxn modelId="{AA33C31E-7AE8-4138-AC28-613ACC737254}" type="presParOf" srcId="{CB53310E-A8E6-4ADC-83C3-2E8EAF2E616F}" destId="{B0DBB4E0-6636-43CA-8DE3-7079AB28D78F}" srcOrd="4" destOrd="0" presId="urn:microsoft.com/office/officeart/2005/8/layout/pyramid2"/>
    <dgm:cxn modelId="{B32A5671-0F20-4412-9A8C-7EA024313B26}" type="presParOf" srcId="{CB53310E-A8E6-4ADC-83C3-2E8EAF2E616F}" destId="{B7E1C9B6-7B0E-4BC8-AFA7-D93A8E33C29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FE716-EF62-4D78-815B-B20123099A3B}">
      <dsp:nvSpPr>
        <dsp:cNvPr id="0" name=""/>
        <dsp:cNvSpPr/>
      </dsp:nvSpPr>
      <dsp:spPr>
        <a:xfrm>
          <a:off x="258733" y="0"/>
          <a:ext cx="4244196" cy="3881437"/>
        </a:xfrm>
        <a:prstGeom prst="triangl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C110B-FECB-4149-B228-562B55389E3C}">
      <dsp:nvSpPr>
        <dsp:cNvPr id="0" name=""/>
        <dsp:cNvSpPr/>
      </dsp:nvSpPr>
      <dsp:spPr>
        <a:xfrm>
          <a:off x="2677343" y="183618"/>
          <a:ext cx="2522934" cy="9400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информационная </a:t>
          </a:r>
          <a:r>
            <a:rPr lang="ru-RU" sz="2400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неопределеность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23232" y="229507"/>
        <a:ext cx="2431156" cy="848257"/>
      </dsp:txXfrm>
    </dsp:sp>
    <dsp:sp modelId="{E3A3B185-6A16-42DA-9FAB-773BBB96D546}">
      <dsp:nvSpPr>
        <dsp:cNvPr id="0" name=""/>
        <dsp:cNvSpPr/>
      </dsp:nvSpPr>
      <dsp:spPr>
        <a:xfrm>
          <a:off x="2749348" y="1288686"/>
          <a:ext cx="2522934" cy="9400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эмоциональное напряжение</a:t>
          </a:r>
        </a:p>
      </dsp:txBody>
      <dsp:txXfrm>
        <a:off x="2795237" y="1334575"/>
        <a:ext cx="2431156" cy="848257"/>
      </dsp:txXfrm>
    </dsp:sp>
    <dsp:sp modelId="{B0DBB4E0-6636-43CA-8DE3-7079AB28D78F}">
      <dsp:nvSpPr>
        <dsp:cNvPr id="0" name=""/>
        <dsp:cNvSpPr/>
      </dsp:nvSpPr>
      <dsp:spPr>
        <a:xfrm>
          <a:off x="2791001" y="2505299"/>
          <a:ext cx="2766649" cy="868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экзистенциальные аспекты переживания</a:t>
          </a:r>
        </a:p>
      </dsp:txBody>
      <dsp:txXfrm>
        <a:off x="2833393" y="2547691"/>
        <a:ext cx="2681865" cy="783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3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891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50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976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7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9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6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01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82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7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8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4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825781" cy="1646302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«маркеры» кризисных состояний. Алгоритм консультации обучающихся в кризисной ситуации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085184"/>
            <a:ext cx="5824736" cy="1176536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Шутина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А.,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едагог-психолог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Кризисная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72008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кризис от греч.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krisis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«решение, поворотный пункт, исход») в самом общем виде может быть определена как «перелом, переворот, решительная пора переходного состояния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2 типа кризисов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776863" cy="4844611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кризисы развития (нормативный),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которыми сопряжены некоторые онтогенетические периоды (кризис новорожденности, кризис одного, трех, семи лет, подростковый кризис, кризис средних лет и пенсионного возраста).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кризисы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обстоятельств(ненормативный),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которые современный человек все чаще оказывается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кризисы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обстоятельств, в которые современный человек все чаще оказывается вовлечен</a:t>
            </a:r>
          </a:p>
        </p:txBody>
      </p:sp>
    </p:spTree>
    <p:extLst>
      <p:ext uri="{BB962C8B-B14F-4D97-AF65-F5344CB8AC3E}">
        <p14:creationId xmlns:p14="http://schemas.microsoft.com/office/powerpoint/2010/main" val="1613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кризисного состояния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36440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2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Маркеры кризисных состояний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41682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когнитивный уровень: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низкая самооценка; иррациональные, разрушительные мысли;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принятием решения; проблемы с поиском выхода из сложных ситуаций;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аффективный уровень: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гнев, злость; тревожность; чувство вины; страх отвержения;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фобии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депрессия;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поведенческий уровень: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драки; слезы; низкая учебная успеваемость;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ночные кошмары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изоляция от окружающих; конфликты с окружающими.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347713" cy="13208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экстренной психологической помощи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кризисной ситуации: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776864" cy="5328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безопасную обстановку. Если есть взрослый, которому ребенок доверяет, пусть он будет рядом.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телесного контакта.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вы теперь позаботитесь о ребенке, будете рядом. Выберите комфортную для него дистанцию и избегайте чрезмерного контакта глазами. Придерживайтесь дружелюбного, спокойного тона.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разговор с нейтральной темы. Затем без уточнения деталей предложите ребенку рассказать, что случилось. Верьте каждому его слову и говорите о проблеме теми же словами, которыми говорит он. Если ребенок не может говорить, предложите нарисовать то, что случилось (его состояние, чувства).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8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47714" cy="1091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экстренной психологической помощи ребенку, пострадавшему от насилия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6626697" cy="486881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выражение эмоций ребенком. Помните, что некоторые дети реагируют на насилие агрессией, другие замыкаются в себе. Предлагайте разные варианты: покричать, подвигаться, лепить, рисовать.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Подключите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медиков, полицию, органы опеки.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важно дать ребенку прожить травму. Скажите близким ребенка, что важно не подавлять его переживания, разрешать говорить о случившемся или играть в это. Бывает, что дети на куклах проигрывают то, что с ними произошло.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21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696744" cy="1512168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оказания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помощи в кризисной ситуации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992888" cy="518457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Не спешите. Переживание – это процесс, происходящий во времени, часто весьма длительный процесс. Человек, находящийся в кризисной ситуации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переполнен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множеством чувств, мыслей,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воспоминаний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Обращайте внимание на внутренний опыт. Часто, описывая ситуацию, человек в кризисе не заостряет внимание на том, что он переживает, чувствует, ощущает в тот или иной момент, он просто рассказывает "сценарий", схему событий. Задача сопровождающий "замедлить" ход событий и раскрыть психологическое содержание, их наполняющее, – чувства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желания.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488832" cy="648072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Идите туда, где боль. "Разговор о чувствах" обычно сопровождается тем или иным внешним выражением этих чувств: человек может начать плакать, злиться и пр.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 спорьте, не переубеждайте, не манипулируйте. Принятие – вот ключевое слово настоящего правила.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Не спорьте, не переубеждайте, не манипулируйте. Принятие – вот ключевое слово настоящего правила. Принятие заключается в том, что сопровождающий предоставляет человеку, пришедшему к нему на ряд прав: - право на любые чувства и желания; - право на свое мировоззрение; - право на выбор собственной судьбы.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Будьте искренним, предоставляй обратную связь. Успех кризисной помощи зависит от того, насколько будет создана атмосфера, соответствующая ситуации "человек – человек". Это означает, что сопровождающий проявляет свое человеческое отношение к собеседнику и его ситуации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925</TotalTime>
  <Words>654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Структура и «маркеры» кризисных состояний. Алгоритм консультации обучающихся в кризисной ситуации</vt:lpstr>
      <vt:lpstr>Кризисная ситуация</vt:lpstr>
      <vt:lpstr>Выделяют 2 типа кризисов</vt:lpstr>
      <vt:lpstr>Структура кризисного состояния </vt:lpstr>
      <vt:lpstr>Маркеры кризисных состояний</vt:lpstr>
      <vt:lpstr>Принципы экстренной психологической помощи ребенку в кризисной ситуации:</vt:lpstr>
      <vt:lpstr>Принципы экстренной психологической помощи ребенку, пострадавшему от насилия: </vt:lpstr>
      <vt:lpstr>Алгоритм оказания психологической помощи в кризисной ситуации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«маркеры» кризисных состояний. Алгоритм консультации обучающихся в кризисной ситуации</dc:title>
  <dc:creator>Валентина</dc:creator>
  <cp:lastModifiedBy>Алла Ивановна Тимофеева</cp:lastModifiedBy>
  <cp:revision>21</cp:revision>
  <dcterms:created xsi:type="dcterms:W3CDTF">2023-04-12T16:11:09Z</dcterms:created>
  <dcterms:modified xsi:type="dcterms:W3CDTF">2023-04-20T09:34:00Z</dcterms:modified>
</cp:coreProperties>
</file>