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0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7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89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6247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084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8324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39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036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75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67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26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4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8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65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4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03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2A7F-C471-46BB-979F-EC1C3246D2A8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7FC5BA-C383-4EC8-BEA9-48A522957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9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569994" cy="1646302"/>
          </a:xfrm>
        </p:spPr>
        <p:txBody>
          <a:bodyPr/>
          <a:lstStyle/>
          <a:p>
            <a:pPr algn="ctr"/>
            <a:r>
              <a:rPr lang="ru-RU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помощь в кризисных ситуациях у младших 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  <a:endParaRPr lang="ru-RU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928689" y="4824404"/>
            <a:ext cx="3714161" cy="155542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Киселенко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Я.А.,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едагог-психолог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 40 г. Томска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7">
            <a:extLst>
              <a:ext uri="{FF2B5EF4-FFF2-40B4-BE49-F238E27FC236}">
                <a16:creationId xmlns:a16="http://schemas.microsoft.com/office/drawing/2014/main" id="{D6AEB696-85C5-406B-CA0C-A59315502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7006" y="6052008"/>
            <a:ext cx="65563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58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51315-76D7-4AED-43AA-27AEA30AF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и формы оказания психологической помощи обучающимся в</a:t>
            </a:r>
            <a:r>
              <a:rPr lang="ru-RU" sz="2800" b="1" spc="-3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кризисной</a:t>
            </a:r>
            <a:r>
              <a:rPr lang="ru-RU" sz="2800" b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ситуации.</a:t>
            </a:r>
            <a:r>
              <a:rPr lang="ru-RU" sz="28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CAFDEE-D7F2-860B-9FBA-85858C58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Детям в возрасте от 5 до 11 лет</a:t>
            </a:r>
            <a:r>
              <a:rPr lang="ru-RU" sz="2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 тяжело справиться с различными непростыми ситуациями, так как  у них еще нет собственных навыков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совладания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ситуацией, поэтому они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практически полностью зависят от взрослого. После травматического/кризисного события могут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наблюдаться регрессия в более ранние поведенческие стадии, изменения режима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питания</a:t>
            </a:r>
            <a:r>
              <a:rPr lang="ru-RU" sz="2000" spc="-6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6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сна,</a:t>
            </a:r>
            <a:r>
              <a:rPr lang="ru-RU" sz="2000" spc="-5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необъяснимые</a:t>
            </a:r>
            <a:r>
              <a:rPr lang="ru-RU" sz="2000" spc="-6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боли,</a:t>
            </a:r>
            <a:r>
              <a:rPr lang="ru-RU" sz="2000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жалобы</a:t>
            </a:r>
            <a:r>
              <a:rPr lang="ru-RU" sz="2000" spc="-4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000" spc="-5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плохое</a:t>
            </a:r>
            <a:r>
              <a:rPr lang="ru-RU" sz="2000" spc="-6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самочувствие,</a:t>
            </a:r>
            <a:r>
              <a:rPr lang="ru-RU" sz="2000" spc="-4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непослушание,</a:t>
            </a:r>
            <a:r>
              <a:rPr lang="ru-RU" sz="2000" spc="-31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гиперактивность, речевые нарушения, агрессия, отстранение.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дополнение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могут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проявиться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страх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школы,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замкнутость,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трудности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концентрации,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разрыв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прежними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друзьями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школьных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поведенческих</a:t>
            </a:r>
            <a:r>
              <a:rPr lang="ru-RU" sz="2000" spc="-1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проблем.</a:t>
            </a:r>
          </a:p>
          <a:p>
            <a:endParaRPr lang="ru-RU" dirty="0"/>
          </a:p>
        </p:txBody>
      </p:sp>
      <p:pic>
        <p:nvPicPr>
          <p:cNvPr id="4" name="Рисунок 7">
            <a:extLst>
              <a:ext uri="{FF2B5EF4-FFF2-40B4-BE49-F238E27FC236}">
                <a16:creationId xmlns:a16="http://schemas.microsoft.com/office/drawing/2014/main" id="{13704479-C8E4-4D00-002F-8E0BBEF91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7006" y="6052008"/>
            <a:ext cx="65563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414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ED9E1B-01E8-3868-BAE2-615A3687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8872019" cy="1954492"/>
          </a:xfrm>
        </p:spPr>
        <p:txBody>
          <a:bodyPr>
            <a:noAutofit/>
          </a:bodyPr>
          <a:lstStyle/>
          <a:p>
            <a:pPr marR="67310" lvl="0">
              <a:lnSpc>
                <a:spcPts val="1495"/>
              </a:lnSpc>
              <a:spcBef>
                <a:spcPts val="305"/>
              </a:spcBef>
              <a:spcAft>
                <a:spcPts val="0"/>
              </a:spcAft>
              <a:buSzPts val="1300"/>
              <a:tabLst>
                <a:tab pos="521970" algn="l"/>
              </a:tabLst>
            </a:pP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Способы</a:t>
            </a:r>
            <a:r>
              <a:rPr lang="ru-RU" sz="2400" b="1" i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навыков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совладания</a:t>
            </a:r>
            <a:r>
              <a:rPr lang="ru-RU" sz="20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ru-RU" sz="20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стрессом.</a:t>
            </a:r>
            <a:r>
              <a:rPr lang="ru-RU" sz="20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20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Работ</a:t>
            </a:r>
            <a:r>
              <a:rPr lang="ru-RU" sz="20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эмоциями. </a:t>
            </a:r>
            <a:b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Упражнени</a:t>
            </a:r>
            <a:r>
              <a:rPr lang="ru-RU" sz="20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концентраци</a:t>
            </a:r>
            <a:r>
              <a:rPr lang="ru-RU" sz="20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внимания; развития творческих навыков, рефлексии.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419B05-6CB8-4B6A-1E5A-E4703ED63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403835"/>
            <a:ext cx="8596669" cy="4270341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работы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7310" lvl="0" indent="-342900" algn="just">
              <a:spcBef>
                <a:spcPts val="255"/>
              </a:spcBef>
              <a:spcAft>
                <a:spcPts val="0"/>
              </a:spcAft>
              <a:buFont typeface="+mj-lt"/>
              <a:buAutoNum type="arabicPeriod"/>
              <a:tabLst>
                <a:tab pos="521970" algn="l"/>
              </a:tabLst>
            </a:pPr>
            <a:r>
              <a:rPr lang="ru-RU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Игротерапия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7945" algn="just">
              <a:spcBef>
                <a:spcPts val="270"/>
              </a:spcBef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формой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детьми,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пережившими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критическую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ситуацию,</a:t>
            </a:r>
            <a:r>
              <a:rPr lang="ru-RU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</a:t>
            </a:r>
            <a:r>
              <a:rPr lang="ru-RU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</a:t>
            </a:r>
            <a:r>
              <a:rPr lang="ru-RU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разного</a:t>
            </a:r>
            <a:r>
              <a:rPr lang="ru-RU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</a:t>
            </a:r>
            <a:r>
              <a:rPr lang="ru-RU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игр.</a:t>
            </a:r>
            <a:r>
              <a:rPr lang="ru-RU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</a:t>
            </a:r>
            <a:r>
              <a:rPr lang="ru-RU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могут</a:t>
            </a:r>
            <a:r>
              <a:rPr lang="ru-RU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быть</a:t>
            </a:r>
            <a:r>
              <a:rPr lang="ru-RU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игры</a:t>
            </a:r>
            <a:r>
              <a:rPr lang="ru-RU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образах,</a:t>
            </a:r>
            <a:r>
              <a:rPr lang="ru-RU" sz="2000" spc="-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игры,</a:t>
            </a:r>
            <a:r>
              <a:rPr lang="ru-RU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основанные</a:t>
            </a:r>
            <a:r>
              <a:rPr lang="ru-RU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литературных</a:t>
            </a:r>
            <a:r>
              <a:rPr lang="ru-RU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произведениях,</a:t>
            </a:r>
            <a:r>
              <a:rPr lang="ru-RU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импровизированном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диалоге,</a:t>
            </a:r>
            <a:r>
              <a:rPr lang="ru-RU" sz="2000" spc="-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сочетании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пересказа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инсценировки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д. Использование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игре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имеет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психологических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преимуществ.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Создаются</a:t>
            </a:r>
            <a:r>
              <a:rPr lang="ru-RU" sz="2000" spc="-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благополучные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личностного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роста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изменяется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отношение к своему «Я», повышается уровень самопринятия. Этому способствуют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ограничения переноса эмоциональных переживаний ребенка, связанных с низкой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самооценкой,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неуверенностью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себе,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беспокойством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себе,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уменьшается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напряженность, купируется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острота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переживаний.</a:t>
            </a:r>
          </a:p>
          <a:p>
            <a:pPr marL="64770" marR="67945" algn="just">
              <a:spcBef>
                <a:spcPts val="270"/>
              </a:spcBef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7">
            <a:extLst>
              <a:ext uri="{FF2B5EF4-FFF2-40B4-BE49-F238E27FC236}">
                <a16:creationId xmlns:a16="http://schemas.microsoft.com/office/drawing/2014/main" id="{95D7B4C9-3733-0B90-88F7-5668FEEAA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7006" y="6052008"/>
            <a:ext cx="65563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38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02BC77-C100-D833-62D5-899B25946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23" y="575035"/>
            <a:ext cx="8632979" cy="5466327"/>
          </a:xfrm>
        </p:spPr>
        <p:txBody>
          <a:bodyPr/>
          <a:lstStyle/>
          <a:p>
            <a:pPr marL="0" marR="67310" lvl="0" indent="0" algn="just">
              <a:spcBef>
                <a:spcPts val="255"/>
              </a:spcBef>
              <a:spcAft>
                <a:spcPts val="0"/>
              </a:spcAft>
              <a:buNone/>
              <a:tabLst>
                <a:tab pos="521970" algn="l"/>
              </a:tabLst>
            </a:pPr>
            <a:r>
              <a:rPr lang="ru-RU" b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Арт-терапия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Данный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построен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использовании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искусства,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символической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деятельности. Применение этого метода имеет два механизма психологического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коррекционного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воздействия.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Первый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влияние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искусства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символическую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функцию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реконструирования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конфликтной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травмирующей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ситуации и нахождение выхода через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переконструирование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этой ситуации. Второй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связан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природой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эстетической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реакции,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позволяющей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изменить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реакцию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переживания негативного аффекта в сторону формирования позитивного аффекта,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приносящего наслаждение. В работе с детьми психолог, используя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игротерапию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дополняет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арт-терапевтическими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методами.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7">
            <a:extLst>
              <a:ext uri="{FF2B5EF4-FFF2-40B4-BE49-F238E27FC236}">
                <a16:creationId xmlns:a16="http://schemas.microsoft.com/office/drawing/2014/main" id="{E863E6C7-38BE-94AB-CCED-4592F17C1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7006" y="6052008"/>
            <a:ext cx="65563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13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D4080A-1346-E9C3-0BCD-5ECE2A8D2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23" y="386499"/>
            <a:ext cx="8632979" cy="5654863"/>
          </a:xfrm>
        </p:spPr>
        <p:txBody>
          <a:bodyPr/>
          <a:lstStyle/>
          <a:p>
            <a:pPr marL="0" marR="67310" lvl="0" indent="0" algn="just">
              <a:spcBef>
                <a:spcPts val="255"/>
              </a:spcBef>
              <a:spcAft>
                <a:spcPts val="0"/>
              </a:spcAft>
              <a:buNone/>
              <a:tabLst>
                <a:tab pos="521970" algn="l"/>
              </a:tabLst>
            </a:pPr>
            <a:r>
              <a:rPr lang="ru-RU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Сказкотерапия</a:t>
            </a:r>
            <a:r>
              <a:rPr lang="ru-RU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algn="just">
              <a:spcBef>
                <a:spcPts val="5"/>
              </a:spcBef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 воздействия на ребенка, вызывающий его переживания, чувства.</a:t>
            </a:r>
          </a:p>
          <a:p>
            <a:pPr marL="0" marR="69215" indent="0" algn="just">
              <a:spcBef>
                <a:spcPts val="295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произведений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данной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тематики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опирается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детей: заражаемость чувствами других, понимание чувств других и т.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д. Прослушав прочитанное или рассказанное произведение, дети понимают, что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чувства, как страх, тревога, бывают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многих детей, они понимают,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чем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вызваны такие чувства, различают разного вида угрозы, угрожающие ситуации,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причины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страха.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Вместе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героями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литературных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произведений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дети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переживают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</a:t>
            </a:r>
            <a:r>
              <a:rPr lang="ru-RU" sz="1800" spc="-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</a:t>
            </a:r>
            <a:r>
              <a:rPr lang="ru-RU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состояния</a:t>
            </a:r>
            <a:r>
              <a:rPr lang="ru-RU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одновременно</a:t>
            </a:r>
            <a:r>
              <a:rPr lang="ru-RU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учатся,</a:t>
            </a:r>
            <a:r>
              <a:rPr lang="ru-RU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можно</a:t>
            </a:r>
            <a:r>
              <a:rPr lang="ru-RU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поступить</a:t>
            </a:r>
            <a:r>
              <a:rPr lang="ru-RU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той</a:t>
            </a:r>
            <a:r>
              <a:rPr lang="ru-RU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lang="ru-RU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иной</a:t>
            </a:r>
            <a:r>
              <a:rPr lang="ru-RU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ситуации,</a:t>
            </a:r>
            <a:r>
              <a:rPr lang="ru-RU" sz="1800" spc="-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позволяет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детям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расширить свою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социальную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компетенцию.</a:t>
            </a:r>
          </a:p>
          <a:p>
            <a:pPr marL="64770" marR="69215" algn="just">
              <a:spcBef>
                <a:spcPts val="295"/>
              </a:spcBef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215" algn="just">
              <a:spcBef>
                <a:spcPts val="295"/>
              </a:spcBef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9215" algn="just">
              <a:spcBef>
                <a:spcPts val="295"/>
              </a:spcBef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Вывод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ребенок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сможет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справляться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стрессом,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заботится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себе,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доверять,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чувствовать себя в безопасности, когда сам взрослый будет делать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Дети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чувствуют нас и наше состояние, они все считывают. И нужно</a:t>
            </a:r>
            <a:r>
              <a:rPr lang="ru-RU" sz="1800" spc="-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позаботиться, прежде всего, о благополучии собственного эмоционального состояния. И эффектом будет то, что мы,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будучи в ресурсе, сможем автоматически дать это ребенку и он на нашем примере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сможет этому научиться. Так что, заботьтесь о себе, для себя, и это будет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одной из</a:t>
            </a:r>
            <a:r>
              <a:rPr lang="ru-RU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главных профилактик</a:t>
            </a:r>
            <a:r>
              <a:rPr lang="ru-RU" sz="18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кризисных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состояний</a:t>
            </a: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детей.</a:t>
            </a:r>
          </a:p>
          <a:p>
            <a:pPr marL="64770" marR="69215" algn="just">
              <a:spcBef>
                <a:spcPts val="295"/>
              </a:spcBef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" name="Рисунок 7">
            <a:extLst>
              <a:ext uri="{FF2B5EF4-FFF2-40B4-BE49-F238E27FC236}">
                <a16:creationId xmlns:a16="http://schemas.microsoft.com/office/drawing/2014/main" id="{B745BDAF-5F2A-8A87-3535-87CD4AC2A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7006" y="6052008"/>
            <a:ext cx="65563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88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C6BB3-AF7C-0D62-4865-CCA173100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09047"/>
            <a:ext cx="8596668" cy="1225485"/>
          </a:xfrm>
        </p:spPr>
        <p:txBody>
          <a:bodyPr>
            <a:normAutofit/>
          </a:bodyPr>
          <a:lstStyle/>
          <a:p>
            <a:pPr algn="ctr" fontAlgn="base">
              <a:lnSpc>
                <a:spcPts val="18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Техника </a:t>
            </a:r>
            <a:r>
              <a:rPr lang="ru-RU" sz="2800" b="1" kern="1800" spc="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«Дружелюбный монстр»</a:t>
            </a:r>
            <a:br>
              <a:rPr lang="ru-RU" sz="2800" b="1" kern="1800" spc="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kern="1800" spc="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акварельный рисунок с соломинкой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DB9A96-52B0-78A7-1899-E3675C57A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5167"/>
            <a:ext cx="8596668" cy="529786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kern="1800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Художественные материалы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spcAft>
                <a:spcPts val="10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жидкие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краски (акварель или гуашь)</a:t>
            </a:r>
          </a:p>
          <a:p>
            <a:pPr marL="342900" lvl="0" indent="-342900" fontAlgn="base">
              <a:spcAft>
                <a:spcPts val="10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бумага для акварели (или любая плотная)</a:t>
            </a:r>
          </a:p>
          <a:p>
            <a:pPr marL="342900" lvl="0" indent="-342900" fontAlgn="base">
              <a:spcAft>
                <a:spcPts val="10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наклейки</a:t>
            </a:r>
          </a:p>
          <a:p>
            <a:pPr marL="342900" lvl="0" indent="-342900" fontAlgn="base">
              <a:spcAft>
                <a:spcPts val="10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соломинки 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Этапы работы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Нанесите несколько капель краски на середину листа, получившуюся каплю раздуйте при помощи трубочки.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на получившийся рисунок приклейте глаза и рот на выбор.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Теперь дополните монстров рогами, зубами, когтями и любыми другими деталями, которые должны быть у монстров! Используйте любой из ваших любимых маркеров.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ACED63-F0A4-0072-9E21-DA55C5E8F2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1288" y="890621"/>
            <a:ext cx="2540130" cy="3766827"/>
          </a:xfrm>
          <a:prstGeom prst="rect">
            <a:avLst/>
          </a:prstGeom>
          <a:effectLst>
            <a:glow rad="101600">
              <a:schemeClr val="accent1">
                <a:alpha val="40000"/>
              </a:schemeClr>
            </a:glow>
            <a:outerShdw blurRad="571500" dist="50800" dir="5400000" sx="49000" sy="49000" algn="ctr" rotWithShape="0">
              <a:srgbClr val="000000">
                <a:alpha val="91000"/>
              </a:srgbClr>
            </a:outerShdw>
            <a:reflection stA="91000" endPos="25000" dist="50800" dir="5400000" sy="-100000" algn="bl" rotWithShape="0"/>
            <a:softEdge rad="114300"/>
          </a:effectLst>
        </p:spPr>
      </p:pic>
      <p:pic>
        <p:nvPicPr>
          <p:cNvPr id="4" name="Рисунок 7">
            <a:extLst>
              <a:ext uri="{FF2B5EF4-FFF2-40B4-BE49-F238E27FC236}">
                <a16:creationId xmlns:a16="http://schemas.microsoft.com/office/drawing/2014/main" id="{651990D2-8522-E158-4AA6-ACAD492B3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7006" y="6052008"/>
            <a:ext cx="65563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38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3B1F9-F13E-34D8-FBBF-2AAACC928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40042" cy="187907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профилактика кризисных состояний.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развитие социально-коммуникативных навыков.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развитие навыков совместной деятельности.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снижение чувства одиночества и тревожности.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DE5CEE-6EDA-D6B7-46A4-09C3D8DC9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875175"/>
            <a:ext cx="8740043" cy="3166187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ребенка: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назови монстра;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опиши его;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чем он любит заниматься (каждый из детей рассказывает о своём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монстрике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 кем бы ребенок хотел бы дружить;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на листочках напишите пожелание кому-то из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монстриков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Рефлексия: трудно или легко играть вместе, было ли вам  интересно.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pic>
        <p:nvPicPr>
          <p:cNvPr id="4" name="Рисунок 7">
            <a:extLst>
              <a:ext uri="{FF2B5EF4-FFF2-40B4-BE49-F238E27FC236}">
                <a16:creationId xmlns:a16="http://schemas.microsoft.com/office/drawing/2014/main" id="{997196A5-9039-C0AC-98F6-F866D3ADE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7006" y="6052008"/>
            <a:ext cx="65563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71055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600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Психологическая помощь в кризисных ситуациях у младших школьников</vt:lpstr>
      <vt:lpstr>Виды и формы оказания психологической помощи обучающимся в кризисной ситуации.  </vt:lpstr>
      <vt:lpstr>Способы работы:  1. Развитие навыков совладания со стрессом.   2. Работа с эмоциями.   3. Упражнения на концентрацию внимания; развития творческих навыков, рефлексии.  </vt:lpstr>
      <vt:lpstr>Презентация PowerPoint</vt:lpstr>
      <vt:lpstr>Презентация PowerPoint</vt:lpstr>
      <vt:lpstr>Техника «Дружелюбный монстр»  акварельный рисунок с соломинкой </vt:lpstr>
      <vt:lpstr>Цель: профилактика кризисных состояний. Задачи: 1. развитие социально-коммуникативных навыков. 2. развитие навыков совместной деятельности. 3. снижение чувства одиночества и тревожности.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Преподаватель</dc:creator>
  <cp:lastModifiedBy>Алла Ивановна Тимофеева</cp:lastModifiedBy>
  <cp:revision>16</cp:revision>
  <dcterms:created xsi:type="dcterms:W3CDTF">2023-04-13T04:47:01Z</dcterms:created>
  <dcterms:modified xsi:type="dcterms:W3CDTF">2023-04-20T09:22:42Z</dcterms:modified>
</cp:coreProperties>
</file>