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</p:sldMasterIdLst>
  <p:notesMasterIdLst>
    <p:notesMasterId r:id="rId23"/>
  </p:notesMasterIdLst>
  <p:sldIdLst>
    <p:sldId id="328" r:id="rId3"/>
    <p:sldId id="515" r:id="rId4"/>
    <p:sldId id="532" r:id="rId5"/>
    <p:sldId id="549" r:id="rId6"/>
    <p:sldId id="523" r:id="rId7"/>
    <p:sldId id="548" r:id="rId8"/>
    <p:sldId id="528" r:id="rId9"/>
    <p:sldId id="550" r:id="rId10"/>
    <p:sldId id="551" r:id="rId11"/>
    <p:sldId id="552" r:id="rId12"/>
    <p:sldId id="553" r:id="rId13"/>
    <p:sldId id="554" r:id="rId14"/>
    <p:sldId id="555" r:id="rId15"/>
    <p:sldId id="557" r:id="rId16"/>
    <p:sldId id="558" r:id="rId17"/>
    <p:sldId id="556" r:id="rId18"/>
    <p:sldId id="559" r:id="rId19"/>
    <p:sldId id="560" r:id="rId20"/>
    <p:sldId id="561" r:id="rId21"/>
    <p:sldId id="541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3E88577-7E39-4A40-A65C-ED84033A8D1B}">
          <p14:sldIdLst>
            <p14:sldId id="328"/>
            <p14:sldId id="515"/>
            <p14:sldId id="532"/>
            <p14:sldId id="549"/>
            <p14:sldId id="523"/>
            <p14:sldId id="548"/>
            <p14:sldId id="528"/>
            <p14:sldId id="550"/>
            <p14:sldId id="551"/>
            <p14:sldId id="552"/>
            <p14:sldId id="553"/>
            <p14:sldId id="554"/>
            <p14:sldId id="555"/>
            <p14:sldId id="557"/>
            <p14:sldId id="558"/>
            <p14:sldId id="556"/>
            <p14:sldId id="559"/>
            <p14:sldId id="560"/>
            <p14:sldId id="561"/>
          </p14:sldIdLst>
        </p14:section>
        <p14:section name="Раздел без заголовка" id="{CE3D871D-2C78-409D-A9F7-779BB592CE80}">
          <p14:sldIdLst>
            <p14:sldId id="54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>
        <p:scale>
          <a:sx n="87" d="100"/>
          <a:sy n="87" d="100"/>
        </p:scale>
        <p:origin x="1452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9A8EB-1091-4898-9B5F-9C354A579636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6359D-4693-4CE6-9E87-E703F00E2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7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A229AD-A326-47B5-8DFD-75320718B8FF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2881D9-232E-4817-943C-C0D28081A2F0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D2398DA-C6EA-4037-993C-474024FCBFAF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6471658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95203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846332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48289B-0B8E-46BF-BF1C-4EF2FB73C3BE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048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17873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71637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48289B-0B8E-46BF-BF1C-4EF2FB73C3BE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991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7160AC2-0911-4F89-8848-5F3061057B1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4BC219-417F-4D11-8DE4-D575FCBD715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9E3CE2E-4B86-4749-8BA5-92D60A72A22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EB398F70-2CAF-4D77-8D9F-2B9C0AA76C2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AF06B3BA-D25B-4ABA-9EB6-FA914798E2E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B8B5B984-2F86-45B1-9832-9D0F8E596D6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635B95A-4B39-432C-90D9-8BBA2D286A4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2378299-A1E1-481E-B4DA-2FD74D1446E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516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01372" y="6331256"/>
            <a:ext cx="194957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февраль </a:t>
            </a:r>
            <a:r>
              <a:rPr lang="ru-RU" b="0" i="0" u="none" strike="noStrike" dirty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 2023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64152" y="5256342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Пимахова </a:t>
            </a:r>
            <a:br>
              <a:rPr lang="ru-RU" sz="2000" b="1" dirty="0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ru-RU" sz="20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Александра Владимировна</a:t>
            </a:r>
            <a:r>
              <a:rPr lang="ru-RU" sz="2000" dirty="0">
                <a:solidFill>
                  <a:srgbClr val="16625C"/>
                </a:solidFill>
                <a:latin typeface="Century Gothic" panose="020B0502020202020204" pitchFamily="34" charset="0"/>
              </a:rPr>
              <a:t/>
            </a:r>
            <a:br>
              <a:rPr lang="ru-RU" sz="2000" dirty="0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16625C"/>
                </a:solidFill>
                <a:latin typeface="Century Gothic" panose="020B0502020202020204" pitchFamily="34" charset="0"/>
              </a:rPr>
              <a:t>методист МАУ ИМЦ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28189" y="1412776"/>
            <a:ext cx="7432307" cy="2400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/>
              <a:t>Организация работы </a:t>
            </a:r>
          </a:p>
          <a:p>
            <a:r>
              <a:rPr lang="ru-RU" sz="3000" b="1" dirty="0"/>
              <a:t>по профилактике употребления наркотических и психотропных веществ на уровне общеобразовательной организации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3280823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30" y="0"/>
            <a:ext cx="12402443" cy="70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7764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892" y="-18694"/>
            <a:ext cx="12201892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727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82846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6961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434"/>
            <a:ext cx="12190227" cy="69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754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40704" y="0"/>
            <a:ext cx="613855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83" y="5875033"/>
            <a:ext cx="463336" cy="213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D9305D-197E-776E-8434-84A0062F0A0B}"/>
              </a:ext>
            </a:extLst>
          </p:cNvPr>
          <p:cNvSpPr txBox="1"/>
          <p:nvPr/>
        </p:nvSpPr>
        <p:spPr>
          <a:xfrm>
            <a:off x="6096000" y="347087"/>
            <a:ext cx="5184576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Жизнь напоказ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Эгоцентризм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Поколение аналитиков и экспертов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Избирательная взрослость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Вера во всесильное влияние Интернета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Жизнь ради удовольствия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Есть компетенции, но нет знаний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629" t="1253" r="3873" b="1459"/>
          <a:stretch/>
        </p:blipFill>
        <p:spPr>
          <a:xfrm>
            <a:off x="740343" y="476672"/>
            <a:ext cx="4176464" cy="43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5646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40704" y="0"/>
            <a:ext cx="613855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83" y="5875033"/>
            <a:ext cx="463336" cy="213378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98777" y="1255213"/>
            <a:ext cx="5040560" cy="23257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Современное поколение бережно относится к здоровью</a:t>
            </a: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3926236"/>
            <a:ext cx="4038600" cy="2162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335" y="692696"/>
            <a:ext cx="520328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9765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40704" y="0"/>
            <a:ext cx="613855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83" y="5875033"/>
            <a:ext cx="463336" cy="213378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98777" y="1255213"/>
            <a:ext cx="5040560" cy="23257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Критическое мышление</a:t>
            </a: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9305D-197E-776E-8434-84A0062F0A0B}"/>
              </a:ext>
            </a:extLst>
          </p:cNvPr>
          <p:cNvSpPr txBox="1"/>
          <p:nvPr/>
        </p:nvSpPr>
        <p:spPr>
          <a:xfrm>
            <a:off x="6096000" y="347087"/>
            <a:ext cx="5184576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Постановка вопросов и уяснения проблем, которые необходимо решить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Информация является начальным, а не конечным пунктом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Самостоятельное 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Убедительная аргументация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Социальное мышление, формирующееся во взаимодействии и обсуждении с другими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782" r="5148" b="3489"/>
          <a:stretch/>
        </p:blipFill>
        <p:spPr>
          <a:xfrm>
            <a:off x="479377" y="3573016"/>
            <a:ext cx="4032448" cy="23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0947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40704" y="0"/>
            <a:ext cx="613855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83" y="5875033"/>
            <a:ext cx="463336" cy="213378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98777" y="1255213"/>
            <a:ext cx="5040560" cy="23257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Манипуляции, </a:t>
            </a:r>
            <a:r>
              <a:rPr lang="ru-RU" sz="3600" b="1" dirty="0" err="1" smtClean="0">
                <a:solidFill>
                  <a:schemeClr val="bg1"/>
                </a:solidFill>
              </a:rPr>
              <a:t>фейки</a:t>
            </a:r>
            <a:r>
              <a:rPr lang="ru-RU" sz="3600" b="1" dirty="0" smtClean="0">
                <a:solidFill>
                  <a:schemeClr val="bg1"/>
                </a:solidFill>
              </a:rPr>
              <a:t>, маркетинговые ходы</a:t>
            </a: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9305D-197E-776E-8434-84A0062F0A0B}"/>
              </a:ext>
            </a:extLst>
          </p:cNvPr>
          <p:cNvSpPr txBox="1"/>
          <p:nvPr/>
        </p:nvSpPr>
        <p:spPr>
          <a:xfrm>
            <a:off x="6096000" y="347087"/>
            <a:ext cx="5184576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Постановка вопросов и уяснения проблем, которые необходимо решить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Информация является начальным, а не конечным пунктом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Самостоятельное 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Убедительная аргументация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Социальное мышление, формирующееся во взаимодействии и обсуждении с другими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782" r="5148" b="3489"/>
          <a:stretch/>
        </p:blipFill>
        <p:spPr>
          <a:xfrm>
            <a:off x="479377" y="3573016"/>
            <a:ext cx="4032448" cy="23323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0189" y="0"/>
            <a:ext cx="12452189" cy="688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3204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40704" y="0"/>
            <a:ext cx="613855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83" y="5875033"/>
            <a:ext cx="463336" cy="213378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98777" y="1255213"/>
            <a:ext cx="5040560" cy="23257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Манипуляции, </a:t>
            </a:r>
            <a:r>
              <a:rPr lang="ru-RU" sz="3600" b="1" dirty="0" err="1" smtClean="0">
                <a:solidFill>
                  <a:schemeClr val="bg1"/>
                </a:solidFill>
              </a:rPr>
              <a:t>фейки</a:t>
            </a:r>
            <a:r>
              <a:rPr lang="ru-RU" sz="3600" b="1" dirty="0" smtClean="0">
                <a:solidFill>
                  <a:schemeClr val="bg1"/>
                </a:solidFill>
              </a:rPr>
              <a:t>, маркетинговые ходы</a:t>
            </a: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782" r="5148" b="3489"/>
          <a:stretch/>
        </p:blipFill>
        <p:spPr>
          <a:xfrm>
            <a:off x="479377" y="3573016"/>
            <a:ext cx="4032448" cy="23323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0704" y="0"/>
            <a:ext cx="11017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2487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68" y="44624"/>
            <a:ext cx="11784632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297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4917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700808"/>
            <a:ext cx="4824536" cy="2356636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chemeClr val="bg1"/>
                </a:solidFill>
              </a:rPr>
              <a:t>Правовые нормы 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в отношении профилактики </a:t>
            </a:r>
            <a:r>
              <a:rPr lang="ru-RU" sz="2000" b="1" dirty="0" smtClean="0">
                <a:solidFill>
                  <a:schemeClr val="bg1"/>
                </a:solidFill>
              </a:rPr>
              <a:t>употребления ПАВ </a:t>
            </a:r>
            <a:r>
              <a:rPr lang="ru-RU" sz="2000" b="1" dirty="0">
                <a:solidFill>
                  <a:schemeClr val="bg1"/>
                </a:solidFill>
              </a:rPr>
              <a:t>среди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обучающихся  </a:t>
            </a:r>
            <a:r>
              <a:rPr lang="ru-RU" sz="2000" b="1" dirty="0">
                <a:solidFill>
                  <a:schemeClr val="bg1"/>
                </a:solidFill>
              </a:rPr>
              <a:t>в образовательных организациях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07968" y="0"/>
            <a:ext cx="6023991" cy="6957391"/>
          </a:xfrm>
        </p:spPr>
        <p:txBody>
          <a:bodyPr>
            <a:normAutofit fontScale="25000" lnSpcReduction="20000"/>
          </a:bodyPr>
          <a:lstStyle/>
          <a:p>
            <a:endParaRPr lang="ru-RU" sz="5600" b="1" dirty="0"/>
          </a:p>
          <a:p>
            <a:r>
              <a:rPr lang="ru-RU" sz="5600" dirty="0"/>
              <a:t>ФЗ Российской Федерации </a:t>
            </a:r>
            <a:r>
              <a:rPr lang="ru-RU" sz="5600" b="1" dirty="0"/>
              <a:t>№ 182-ФЗ </a:t>
            </a:r>
            <a:r>
              <a:rPr lang="ru-RU" sz="5600" dirty="0"/>
              <a:t>от 23.06.2016 «Об основах системы профилактики правонарушений в Российской Федерации»;</a:t>
            </a:r>
          </a:p>
          <a:p>
            <a:endParaRPr lang="ru-RU" sz="5600" dirty="0"/>
          </a:p>
          <a:p>
            <a:r>
              <a:rPr lang="ru-RU" sz="5600" dirty="0"/>
              <a:t>ФЗ Российской Федерации от 08.01.1998 </a:t>
            </a:r>
            <a:r>
              <a:rPr lang="ru-RU" sz="5600" b="1" dirty="0"/>
              <a:t>№ 3-ФЗ</a:t>
            </a:r>
            <a:r>
              <a:rPr lang="ru-RU" sz="5600" dirty="0"/>
              <a:t> «О наркотических средствах и психотропных веществах»;</a:t>
            </a:r>
          </a:p>
          <a:p>
            <a:r>
              <a:rPr lang="ru-RU" sz="5600" dirty="0"/>
              <a:t>ФЗ Российской Федерации от 24.07.1998 </a:t>
            </a:r>
            <a:r>
              <a:rPr lang="ru-RU" sz="5600" b="1" dirty="0"/>
              <a:t>№ 124</a:t>
            </a:r>
            <a:r>
              <a:rPr lang="ru-RU" sz="5600" dirty="0"/>
              <a:t>-ФЗ «Об основных гарантиях прав ребенка в Российской Федерации»;</a:t>
            </a:r>
          </a:p>
          <a:p>
            <a:r>
              <a:rPr lang="ru-RU" sz="5600" dirty="0"/>
              <a:t>ФЗ Российской Федерации </a:t>
            </a:r>
            <a:r>
              <a:rPr lang="ru-RU" sz="5600" b="1" dirty="0"/>
              <a:t>№ 120</a:t>
            </a:r>
            <a:r>
              <a:rPr lang="ru-RU" sz="5600" dirty="0"/>
              <a:t>-ФЗ от 24.06.1999 «Об основах системы профилактики безнадзорности и правонарушений несовершеннолетних» (с изменениями на 7 июня 2017 года); 	</a:t>
            </a:r>
          </a:p>
          <a:p>
            <a:r>
              <a:rPr lang="ru-RU" sz="5600" dirty="0"/>
              <a:t>Указ Президента Российской Федерации от 09.06.2010 N 690 «Об утверждении стратегии государственной антинаркотической политики Российской Федерации до 2020 года»;</a:t>
            </a:r>
          </a:p>
          <a:p>
            <a:endParaRPr lang="ru-RU" sz="5600" dirty="0"/>
          </a:p>
          <a:p>
            <a:r>
              <a:rPr lang="ru-RU" sz="5600" dirty="0"/>
              <a:t>ФЗ Российской Федерации от 07.06.2013 </a:t>
            </a:r>
            <a:r>
              <a:rPr lang="ru-RU" sz="5600" b="1" dirty="0"/>
              <a:t>№ 120</a:t>
            </a:r>
            <a:r>
              <a:rPr lang="ru-RU" sz="5600" dirty="0"/>
              <a:t>-ФЗ «О внесении изменений в отдельные законодательные акты Российской Федерации по вопросам профилактики незаконного потребления наркотических средств и психотропных веществ»;</a:t>
            </a:r>
          </a:p>
          <a:p>
            <a:endParaRPr lang="ru-RU" sz="5600" dirty="0"/>
          </a:p>
          <a:p>
            <a:r>
              <a:rPr lang="ru-RU" sz="5600" dirty="0"/>
              <a:t>Постановление правительства РФ от 20.06.2011 </a:t>
            </a:r>
            <a:r>
              <a:rPr lang="ru-RU" sz="5600" b="1" dirty="0"/>
              <a:t>№ 485 </a:t>
            </a:r>
            <a:r>
              <a:rPr lang="ru-RU" sz="5600" dirty="0"/>
              <a:t>«Об утверждении положения о государственной системе мониторинга </a:t>
            </a:r>
            <a:r>
              <a:rPr lang="ru-RU" sz="5600" dirty="0" err="1"/>
              <a:t>наркоситуации</a:t>
            </a:r>
            <a:r>
              <a:rPr lang="ru-RU" sz="5600" dirty="0"/>
              <a:t> в Российской Федерации»;</a:t>
            </a:r>
          </a:p>
          <a:p>
            <a:endParaRPr lang="ru-RU" sz="5600" dirty="0"/>
          </a:p>
          <a:p>
            <a:r>
              <a:rPr lang="ru-RU" sz="5600" dirty="0"/>
              <a:t>Приказ министерства здравоохранения Российской Федерации от 06.10.2014 </a:t>
            </a:r>
            <a:r>
              <a:rPr lang="ru-RU" sz="5600" b="1" dirty="0"/>
              <a:t>№ 581н </a:t>
            </a:r>
            <a:r>
              <a:rPr lang="ru-RU" sz="5600" dirty="0"/>
              <a:t>«О порядке проведения профилактических медицинских осмотров,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в целях раннего выявления незаконного потребления наркотических средств и психотропных веществ».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38394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qrcoder.ru/code/?https%3A%2F%2Ft.me%2F%2BcjbMrCy89blkY2Ji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4881" y="482395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7358" y="6125503"/>
            <a:ext cx="193199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>
                <a:solidFill>
                  <a:srgbClr val="333333"/>
                </a:solidFill>
                <a:latin typeface="arial" panose="020B0604020202020204" pitchFamily="34" charset="0"/>
              </a:rPr>
              <a:t>Наша группа  </a:t>
            </a:r>
            <a:br>
              <a:rPr lang="ru-RU" sz="120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sz="1200">
                <a:solidFill>
                  <a:srgbClr val="333333"/>
                </a:solidFill>
                <a:latin typeface="arial" panose="020B0604020202020204" pitchFamily="34" charset="0"/>
              </a:rPr>
              <a:t>в Телеграм</a:t>
            </a:r>
            <a:endParaRPr lang="ru-RU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89" y="4829527"/>
            <a:ext cx="1348861" cy="1348861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845489" y="6135335"/>
            <a:ext cx="155103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>
                <a:solidFill>
                  <a:srgbClr val="333333"/>
                </a:solidFill>
                <a:latin typeface="arial" panose="020B0604020202020204" pitchFamily="34" charset="0"/>
              </a:rPr>
              <a:t>Наша группа Вконтакте</a:t>
            </a:r>
            <a:endParaRPr lang="ru-RU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464F3-3F32-4AEA-ABA1-387F8CD56C4E}"/>
              </a:ext>
            </a:extLst>
          </p:cNvPr>
          <p:cNvSpPr txBox="1"/>
          <p:nvPr/>
        </p:nvSpPr>
        <p:spPr>
          <a:xfrm>
            <a:off x="1081454" y="406799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>
                <a:solidFill>
                  <a:srgbClr val="16625C"/>
                </a:solidFill>
                <a:latin typeface="Century Gothic" panose="020B0502020202020204" pitchFamily="34" charset="0"/>
              </a:rPr>
              <a:t>8-906-848-32-41</a:t>
            </a:r>
            <a:br>
              <a:rPr lang="ru-RU" sz="1800" b="1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en-US" sz="1800" b="1" err="1">
                <a:solidFill>
                  <a:srgbClr val="16625C"/>
                </a:solidFill>
                <a:latin typeface="Century Gothic" panose="020B0502020202020204" pitchFamily="34" charset="0"/>
              </a:rPr>
              <a:t>aleksandra</a:t>
            </a:r>
            <a:r>
              <a:rPr lang="ru-RU" sz="1800" b="1">
                <a:solidFill>
                  <a:srgbClr val="16625C"/>
                </a:solidFill>
                <a:latin typeface="Century Gothic" panose="020B0502020202020204" pitchFamily="34" charset="0"/>
              </a:rPr>
              <a:t>.</a:t>
            </a:r>
            <a:r>
              <a:rPr lang="en-US" sz="1800" b="1" err="1">
                <a:solidFill>
                  <a:srgbClr val="16625C"/>
                </a:solidFill>
                <a:latin typeface="Century Gothic" panose="020B0502020202020204" pitchFamily="34" charset="0"/>
              </a:rPr>
              <a:t>pimakhova@gmail</a:t>
            </a:r>
            <a:r>
              <a:rPr lang="ru-RU" sz="1800" b="1">
                <a:solidFill>
                  <a:srgbClr val="16625C"/>
                </a:solidFill>
                <a:latin typeface="Century Gothic" panose="020B0502020202020204" pitchFamily="34" charset="0"/>
              </a:rPr>
              <a:t>.</a:t>
            </a:r>
            <a:r>
              <a:rPr lang="en-US" sz="1800" b="1" err="1">
                <a:solidFill>
                  <a:srgbClr val="16625C"/>
                </a:solidFill>
                <a:latin typeface="Century Gothic" panose="020B0502020202020204" pitchFamily="34" charset="0"/>
              </a:rPr>
              <a:t>ru</a:t>
            </a:r>
            <a:endParaRPr lang="ru-RU" sz="1800" b="1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D40D9E-218F-4CEF-EFAC-9CDB061A347D}"/>
              </a:ext>
            </a:extLst>
          </p:cNvPr>
          <p:cNvGrpSpPr/>
          <p:nvPr/>
        </p:nvGrpSpPr>
        <p:grpSpPr>
          <a:xfrm>
            <a:off x="1081454" y="1423355"/>
            <a:ext cx="7767578" cy="1763770"/>
            <a:chOff x="1081454" y="1423355"/>
            <a:chExt cx="7767578" cy="176377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081454" y="1861890"/>
              <a:ext cx="77675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>
                  <a:solidFill>
                    <a:srgbClr val="16625C"/>
                  </a:solidFill>
                  <a:latin typeface="Century Gothic" panose="020B0502020202020204" pitchFamily="34" charset="0"/>
                </a:rPr>
                <a:t>Александра Владимировна</a:t>
              </a:r>
              <a:endParaRPr lang="ru-RU" sz="3600">
                <a:solidFill>
                  <a:srgbClr val="16625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1D4256-A7D4-74EF-3C4B-A0244D7C40F5}"/>
                </a:ext>
              </a:extLst>
            </p:cNvPr>
            <p:cNvSpPr txBox="1"/>
            <p:nvPr/>
          </p:nvSpPr>
          <p:spPr>
            <a:xfrm>
              <a:off x="1096156" y="1423355"/>
              <a:ext cx="6096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600" b="1">
                  <a:solidFill>
                    <a:srgbClr val="16625C"/>
                  </a:solidFill>
                  <a:latin typeface="Century Gothic" panose="020B0502020202020204" pitchFamily="34" charset="0"/>
                </a:rPr>
                <a:t>Пимахова</a:t>
              </a:r>
              <a:endParaRPr lang="en-US" sz="3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3FB854-ADB5-A18E-1D4A-0D7D6F4EDEEC}"/>
                </a:ext>
              </a:extLst>
            </p:cNvPr>
            <p:cNvSpPr txBox="1"/>
            <p:nvPr/>
          </p:nvSpPr>
          <p:spPr>
            <a:xfrm>
              <a:off x="1096155" y="2540794"/>
              <a:ext cx="671658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>
                  <a:solidFill>
                    <a:srgbClr val="16625C"/>
                  </a:solidFill>
                  <a:latin typeface="Century Gothic" panose="020B0502020202020204" pitchFamily="34" charset="0"/>
                </a:rPr>
                <a:t>методист по профилактической работе МАУ ИМЦ г. Томска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444476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86051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19669" y="1340768"/>
            <a:ext cx="4485251" cy="319910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Профилактика 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>с</a:t>
            </a:r>
            <a:r>
              <a:rPr lang="ru-RU" sz="2200" dirty="0" smtClean="0">
                <a:solidFill>
                  <a:schemeClr val="bg1"/>
                </a:solidFill>
              </a:rPr>
              <a:t>истема </a:t>
            </a:r>
            <a:r>
              <a:rPr lang="ru-RU" sz="2200" dirty="0">
                <a:solidFill>
                  <a:schemeClr val="bg1"/>
                </a:solidFill>
              </a:rPr>
              <a:t>мер, направленная на предотвращение </a:t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>распространения негативных проявлений в обществе и пропаганду полезного поведения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0781" y="1268760"/>
            <a:ext cx="5400601" cy="6241303"/>
          </a:xfrm>
        </p:spPr>
        <p:txBody>
          <a:bodyPr>
            <a:normAutofit/>
          </a:bodyPr>
          <a:lstStyle/>
          <a:p>
            <a:endParaRPr lang="ru-RU" sz="2000" b="1" dirty="0"/>
          </a:p>
          <a:p>
            <a:r>
              <a:rPr lang="ru-RU" sz="2000" b="1" dirty="0"/>
              <a:t>Первичная профилактика  </a:t>
            </a:r>
            <a:r>
              <a:rPr lang="ru-RU" sz="2000" dirty="0"/>
              <a:t>универсальная, массовая</a:t>
            </a:r>
          </a:p>
          <a:p>
            <a:endParaRPr lang="ru-RU" sz="2000" b="1" dirty="0"/>
          </a:p>
          <a:p>
            <a:r>
              <a:rPr lang="ru-RU" sz="2000" b="1" dirty="0"/>
              <a:t>Вторичная профилактика </a:t>
            </a:r>
            <a:br>
              <a:rPr lang="ru-RU" sz="2000" b="1" dirty="0"/>
            </a:br>
            <a:r>
              <a:rPr lang="ru-RU" sz="2000" dirty="0"/>
              <a:t>селективная, работа с «группой риска»</a:t>
            </a:r>
          </a:p>
          <a:p>
            <a:endParaRPr lang="ru-RU" sz="2000" b="1" dirty="0"/>
          </a:p>
          <a:p>
            <a:r>
              <a:rPr lang="ru-RU" sz="2000" b="1" dirty="0"/>
              <a:t>Третичная профилактика  </a:t>
            </a:r>
            <a:r>
              <a:rPr lang="ru-RU" sz="2000" dirty="0"/>
              <a:t>индикативная,  направленная </a:t>
            </a:r>
            <a:br>
              <a:rPr lang="ru-RU" sz="2000" dirty="0"/>
            </a:br>
            <a:r>
              <a:rPr lang="ru-RU" sz="2000" dirty="0"/>
              <a:t>на профилактику рецидивов</a:t>
            </a:r>
          </a:p>
          <a:p>
            <a:endParaRPr lang="ru-RU" dirty="0"/>
          </a:p>
        </p:txBody>
      </p:sp>
      <p:sp>
        <p:nvSpPr>
          <p:cNvPr id="23" name="New shape"/>
          <p:cNvSpPr/>
          <p:nvPr/>
        </p:nvSpPr>
        <p:spPr>
          <a:xfrm>
            <a:off x="5613144" y="404664"/>
            <a:ext cx="575477" cy="504056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53931640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6" y="0"/>
            <a:ext cx="5686051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0669" y="949976"/>
            <a:ext cx="4310371" cy="161492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Профилактические подходы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40016" y="476672"/>
            <a:ext cx="5400601" cy="6241303"/>
          </a:xfrm>
        </p:spPr>
        <p:txBody>
          <a:bodyPr>
            <a:normAutofit/>
          </a:bodyPr>
          <a:lstStyle/>
          <a:p>
            <a:endParaRPr lang="ru-R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Позитивный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Устрашающий (запугивающий)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Морализаторский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Отрицательный / осуждающий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Логический / рациональный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Эмоциональный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Юмористический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r="1184" b="4317"/>
          <a:stretch/>
        </p:blipFill>
        <p:spPr>
          <a:xfrm>
            <a:off x="983432" y="2780928"/>
            <a:ext cx="3888432" cy="258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611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88" y="0"/>
            <a:ext cx="6270709" cy="6801209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767408" y="937394"/>
            <a:ext cx="4536504" cy="16956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Принципы профилактической работы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9121" y="76843"/>
            <a:ext cx="5400601" cy="6241303"/>
          </a:xfrm>
        </p:spPr>
        <p:txBody>
          <a:bodyPr>
            <a:normAutofit/>
          </a:bodyPr>
          <a:lstStyle/>
          <a:p>
            <a:endParaRPr lang="ru-RU" sz="2000" b="1" dirty="0"/>
          </a:p>
          <a:p>
            <a:r>
              <a:rPr lang="ru-RU" sz="2000" b="1" dirty="0"/>
              <a:t>Системность</a:t>
            </a:r>
          </a:p>
          <a:p>
            <a:endParaRPr lang="ru-RU" sz="2000" b="1" dirty="0"/>
          </a:p>
          <a:p>
            <a:r>
              <a:rPr lang="ru-RU" sz="2000" b="1" dirty="0"/>
              <a:t>Стратегическая целостность</a:t>
            </a:r>
          </a:p>
          <a:p>
            <a:endParaRPr lang="ru-RU" sz="2000" b="1" dirty="0"/>
          </a:p>
          <a:p>
            <a:r>
              <a:rPr lang="ru-RU" sz="2000" b="1" dirty="0"/>
              <a:t>Многоаспектность</a:t>
            </a:r>
          </a:p>
          <a:p>
            <a:endParaRPr lang="ru-RU" sz="2000" b="1" dirty="0"/>
          </a:p>
          <a:p>
            <a:r>
              <a:rPr lang="ru-RU" sz="2000" b="1" dirty="0"/>
              <a:t>Ситуационная адекватность профилактической деятельности</a:t>
            </a:r>
          </a:p>
          <a:p>
            <a:endParaRPr lang="ru-RU" sz="2000" b="1" dirty="0"/>
          </a:p>
          <a:p>
            <a:r>
              <a:rPr lang="ru-RU" sz="2000" b="1" dirty="0"/>
              <a:t>Динамичность</a:t>
            </a:r>
          </a:p>
          <a:p>
            <a:endParaRPr lang="ru-RU" sz="2000" b="1" dirty="0"/>
          </a:p>
          <a:p>
            <a:r>
              <a:rPr lang="ru-RU" sz="2000" b="1" dirty="0"/>
              <a:t>Легитимность</a:t>
            </a:r>
          </a:p>
          <a:p>
            <a:endParaRPr lang="ru-RU" sz="2000" b="1" dirty="0"/>
          </a:p>
          <a:p>
            <a:r>
              <a:rPr lang="ru-RU" sz="2000" b="1" dirty="0"/>
              <a:t>Полимодальность и максимальная дифференциация</a:t>
            </a:r>
          </a:p>
          <a:p>
            <a:endParaRPr lang="ru-RU" dirty="0"/>
          </a:p>
        </p:txBody>
      </p:sp>
      <p:sp>
        <p:nvSpPr>
          <p:cNvPr id="18" name="New shape"/>
          <p:cNvSpPr/>
          <p:nvPr/>
        </p:nvSpPr>
        <p:spPr>
          <a:xfrm>
            <a:off x="5567104" y="3895142"/>
            <a:ext cx="637845" cy="50989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>
                <a:latin typeface="Muli Extra Bold"/>
              </a:rPr>
              <a:t>05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sp>
        <p:nvSpPr>
          <p:cNvPr id="20" name="New shape"/>
          <p:cNvSpPr/>
          <p:nvPr/>
        </p:nvSpPr>
        <p:spPr>
          <a:xfrm>
            <a:off x="5551741" y="2967203"/>
            <a:ext cx="720223" cy="60581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>
                <a:latin typeface="Muli Extra Bold"/>
              </a:rPr>
              <a:t>04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sp>
        <p:nvSpPr>
          <p:cNvPr id="21" name="New shape"/>
          <p:cNvSpPr/>
          <p:nvPr/>
        </p:nvSpPr>
        <p:spPr>
          <a:xfrm>
            <a:off x="5624197" y="2015533"/>
            <a:ext cx="615819" cy="649061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>
                <a:latin typeface="Muli Extra Bold"/>
              </a:rPr>
              <a:t>03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sp>
        <p:nvSpPr>
          <p:cNvPr id="22" name="New shape"/>
          <p:cNvSpPr/>
          <p:nvPr/>
        </p:nvSpPr>
        <p:spPr>
          <a:xfrm>
            <a:off x="5615646" y="1109895"/>
            <a:ext cx="624370" cy="61800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>
                <a:latin typeface="Muli Extra Bold"/>
              </a:rPr>
              <a:t>02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sp>
        <p:nvSpPr>
          <p:cNvPr id="23" name="New shape"/>
          <p:cNvSpPr/>
          <p:nvPr/>
        </p:nvSpPr>
        <p:spPr>
          <a:xfrm>
            <a:off x="5613144" y="404664"/>
            <a:ext cx="575477" cy="504056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>
                <a:latin typeface="Muli Extra Bold"/>
              </a:rPr>
              <a:t>01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sp>
        <p:nvSpPr>
          <p:cNvPr id="24" name="New shape"/>
          <p:cNvSpPr/>
          <p:nvPr/>
        </p:nvSpPr>
        <p:spPr>
          <a:xfrm>
            <a:off x="5534084" y="4766597"/>
            <a:ext cx="695058" cy="39059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>
                <a:latin typeface="Muli Extra Bold"/>
              </a:rPr>
              <a:t>06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sp>
        <p:nvSpPr>
          <p:cNvPr id="25" name="New shape"/>
          <p:cNvSpPr/>
          <p:nvPr/>
        </p:nvSpPr>
        <p:spPr>
          <a:xfrm>
            <a:off x="5549651" y="5522545"/>
            <a:ext cx="637845" cy="50989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480" tIns="30480" rIns="30480" bIns="30480"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/>
            <a:r>
              <a:rPr lang="ru-RU" sz="3333" dirty="0">
                <a:latin typeface="Muli Extra Bold"/>
              </a:rPr>
              <a:t>07</a:t>
            </a:r>
            <a:endParaRPr sz="3333" b="0" i="0" u="none" strike="noStrike" dirty="0">
              <a:solidFill>
                <a:srgbClr val="FFFFFF"/>
              </a:solidFill>
              <a:latin typeface="Muli Extra 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" r="450" b="3551"/>
          <a:stretch/>
        </p:blipFill>
        <p:spPr>
          <a:xfrm>
            <a:off x="839416" y="2945582"/>
            <a:ext cx="3225760" cy="21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3129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51" y="1"/>
            <a:ext cx="60321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268760"/>
            <a:ext cx="4897760" cy="299186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В ходе программы формировать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и развивать ресурсы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личности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84032" y="116632"/>
            <a:ext cx="546092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Позитивное отношение к </a:t>
            </a:r>
            <a:r>
              <a:rPr lang="ru-RU" dirty="0" smtClean="0"/>
              <a:t>себе, </a:t>
            </a:r>
            <a:r>
              <a:rPr lang="ru-RU" dirty="0"/>
              <a:t>в то же время умение критически себя оценивать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Умение адекватно оценивать и разрешать проблемные ситуации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Умение управлять собой и контролировать свое поведение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Умение ставить перед собой краткосрочные и перспективные цели и достигать </a:t>
            </a:r>
            <a:r>
              <a:rPr lang="ru-RU" dirty="0" smtClean="0"/>
              <a:t>их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Умение анализировать собственное состояние и адекватно выражать свои чувства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Умение сопереживать другим и понимать мотивы их поведения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Умение принимать психологическую и социальную поддержку и оказывать ее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Умение принимать собственные решения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3864074"/>
            <a:ext cx="3220967" cy="17251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576" y="6252890"/>
            <a:ext cx="463336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2831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40704" y="0"/>
            <a:ext cx="613855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83" y="5875033"/>
            <a:ext cx="463336" cy="213378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79376" y="1947854"/>
            <a:ext cx="4968553" cy="2325744"/>
          </a:xfrm>
        </p:spPr>
        <p:txBody>
          <a:bodyPr>
            <a:normAutofit fontScale="90000"/>
          </a:bodyPr>
          <a:lstStyle/>
          <a:p>
            <a:r>
              <a:rPr lang="ru-RU" sz="3300" b="1" dirty="0">
                <a:solidFill>
                  <a:schemeClr val="bg1"/>
                </a:solidFill>
              </a:rPr>
              <a:t>В цели профилактических программ заложены основные механизмы </a:t>
            </a:r>
            <a:br>
              <a:rPr lang="ru-RU" sz="3300" b="1" dirty="0">
                <a:solidFill>
                  <a:schemeClr val="bg1"/>
                </a:solidFill>
              </a:rPr>
            </a:br>
            <a:r>
              <a:rPr lang="ru-RU" sz="3300" b="1" dirty="0">
                <a:solidFill>
                  <a:schemeClr val="bg1"/>
                </a:solidFill>
              </a:rPr>
              <a:t>концепции антинаркотической направленности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53" y="4869160"/>
            <a:ext cx="2743200" cy="800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74BCDB-1637-5100-A69D-61173C3F7491}"/>
              </a:ext>
            </a:extLst>
          </p:cNvPr>
          <p:cNvSpPr txBox="1"/>
          <p:nvPr/>
        </p:nvSpPr>
        <p:spPr>
          <a:xfrm>
            <a:off x="6170229" y="390935"/>
            <a:ext cx="54703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Формирование у обучающихся представлений о понятиях «здоровье», «ЗОЖ», «социальная ответственность»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Ознакомление с причинами и последствиями употребления ПАВ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Изучение социальных и правовых норм для понимания ответственности за нарушение законодательства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Формирование у обучающихся ценностей здорового образа жизни, готовности осмысленно решать повседневные жизненные ситуации, связанные с риском употребления ПАВ, внутренних установок сопротивления социальному давлению группы, связанному с рисками употребления ПАВ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Развитие у обучающихся критического мышления в отношении информации, связанной с ПАВ, и мотивации к социально одобряемой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Формирование у подростков нового положительного опыта для личностного развития в процессе межличностного и группового содержательного общения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Ф</a:t>
            </a:r>
            <a:r>
              <a:rPr lang="ru-RU" sz="1400" dirty="0">
                <a:solidFill>
                  <a:schemeClr val="tx1"/>
                </a:solidFill>
              </a:rPr>
              <a:t>ормирование у подростков копинг-стратегий и внутренний защит от употребления ПАВ</a:t>
            </a:r>
          </a:p>
        </p:txBody>
      </p:sp>
    </p:spTree>
    <p:extLst>
      <p:ext uri="{BB962C8B-B14F-4D97-AF65-F5344CB8AC3E}">
        <p14:creationId xmlns:p14="http://schemas.microsoft.com/office/powerpoint/2010/main" val="37461225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40704" y="0"/>
            <a:ext cx="613855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83" y="5875033"/>
            <a:ext cx="463336" cy="213378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98777" y="1255213"/>
            <a:ext cx="5040560" cy="232574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Профилактические задачи</a:t>
            </a: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3068960"/>
            <a:ext cx="2558671" cy="15841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D9305D-197E-776E-8434-84A0062F0A0B}"/>
              </a:ext>
            </a:extLst>
          </p:cNvPr>
          <p:cNvSpPr txBox="1"/>
          <p:nvPr/>
        </p:nvSpPr>
        <p:spPr>
          <a:xfrm>
            <a:off x="6096000" y="347087"/>
            <a:ext cx="590296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Создать благоприятный психологический климат, способствующий приобретению подростками нового положительного опыта межличностного и группового общения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Способствовать формированию основ правовой культуры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Способствовать формированию паттернов правопослушного социального поведения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Способствовать развитию критического мышления в отношении информации, связанной с ПАВ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Содействовать развитию мотивации к социально одобряемой деятельности, исключающей употребление ПАВ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Создать условия для приобретения опыта, копинг-стратегий, внутренней защиты от употребления ПАВ</a:t>
            </a:r>
          </a:p>
        </p:txBody>
      </p:sp>
    </p:spTree>
    <p:extLst>
      <p:ext uri="{BB962C8B-B14F-4D97-AF65-F5344CB8AC3E}">
        <p14:creationId xmlns:p14="http://schemas.microsoft.com/office/powerpoint/2010/main" val="14892428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9740" y="0"/>
            <a:ext cx="613855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83432" y="1268760"/>
            <a:ext cx="3186040" cy="6365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>
                <a:solidFill>
                  <a:schemeClr val="bg1"/>
                </a:solidFill>
              </a:rPr>
              <a:t>10–12 лет</a:t>
            </a:r>
            <a:r>
              <a:rPr lang="ru-RU" sz="2200" b="1" dirty="0">
                <a:solidFill>
                  <a:schemeClr val="bg1"/>
                </a:solidFill>
              </a:rPr>
              <a:t/>
            </a:r>
            <a:br>
              <a:rPr lang="ru-RU" sz="2200" b="1" dirty="0">
                <a:solidFill>
                  <a:schemeClr val="bg1"/>
                </a:solidFill>
              </a:rPr>
            </a:b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 rot="10800000" flipV="1">
            <a:off x="1064283" y="3789040"/>
            <a:ext cx="3024336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>
                <a:solidFill>
                  <a:schemeClr val="bg1"/>
                </a:solidFill>
              </a:rPr>
              <a:t>12–15 лет</a:t>
            </a:r>
            <a:br>
              <a:rPr lang="ru-RU" sz="3000" b="1" dirty="0">
                <a:solidFill>
                  <a:schemeClr val="bg1"/>
                </a:solidFill>
              </a:rPr>
            </a:b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 rot="10800000" flipV="1">
            <a:off x="970783" y="5589240"/>
            <a:ext cx="316835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14–17 </a:t>
            </a:r>
            <a:r>
              <a:rPr lang="ru-RU" sz="3000" b="1" dirty="0">
                <a:solidFill>
                  <a:schemeClr val="bg1"/>
                </a:solidFill>
              </a:rPr>
              <a:t>лет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7E53A4-C82E-C3BE-E57F-0021BC7AF2C3}"/>
              </a:ext>
            </a:extLst>
          </p:cNvPr>
          <p:cNvSpPr txBox="1"/>
          <p:nvPr/>
        </p:nvSpPr>
        <p:spPr>
          <a:xfrm>
            <a:off x="6083561" y="479861"/>
            <a:ext cx="554461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Технологии проектирования и моделирования в групповом формате: социальное проектирование, моделирование ситуаций и совместное решение, инсценировка, ролевые и интерактивные игры, при этом родительскую общественность включать необходимо на этапе подготовки и организации мероприятий (информационное обеспечение)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Использовать дискуссионный формат общения, проводить мозговые штурмы, разводить работу подростков по командам для возможности их самореализации через соперничество и командный дух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 рамках дискуссии родители (законные представители) совместно с обучающимися могут участвовать в мозговых штурмах</a:t>
            </a:r>
          </a:p>
        </p:txBody>
      </p:sp>
    </p:spTree>
    <p:extLst>
      <p:ext uri="{BB962C8B-B14F-4D97-AF65-F5344CB8AC3E}">
        <p14:creationId xmlns:p14="http://schemas.microsoft.com/office/powerpoint/2010/main" val="411717585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31"/>
  <p:tag name="AS_OS" val="Unix 5.15.0.1019"/>
  <p:tag name="AS_RELEASE_DATE" val="2022.12.14"/>
  <p:tag name="AS_TITLE" val="Aspose.Slides for .NET Standard 2.0"/>
  <p:tag name="AS_VERSION" val="22.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МАУ ИМЦ">
  <a:themeElements>
    <a:clrScheme name="Другая 4">
      <a:dk1>
        <a:srgbClr val="00666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Century Gothic" panose="020F0302020204030204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Century Gothic" panose="020F0302020204030204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МАУ ИМЦ" id="{EF005E62-8E39-46C4-86E1-32C29D8EC3E5}" vid="{0298A1A0-F84A-4BB2-9A20-FD4CD75B4165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804</Words>
  <Application>Microsoft Office PowerPoint</Application>
  <PresentationFormat>Широкоэкранный</PresentationFormat>
  <Paragraphs>152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</vt:lpstr>
      <vt:lpstr>Calibri</vt:lpstr>
      <vt:lpstr>Century Gothic</vt:lpstr>
      <vt:lpstr>Muli Extra Bold</vt:lpstr>
      <vt:lpstr>Office Theme</vt:lpstr>
      <vt:lpstr>Шаблон МАУ ИМЦ</vt:lpstr>
      <vt:lpstr>Презентация PowerPoint</vt:lpstr>
      <vt:lpstr>Правовые нормы  в отношении профилактики употребления ПАВ среди  обучающихся  в образовательных организациях</vt:lpstr>
      <vt:lpstr>Профилактика   система мер, направленная на предотвращение  распространения негативных проявлений в обществе и пропаганду полезного поведения</vt:lpstr>
      <vt:lpstr>Профилактические подходы  </vt:lpstr>
      <vt:lpstr>Принципы профилактической работы</vt:lpstr>
      <vt:lpstr>В ходе программы формировать  и развивать ресурсы  личности</vt:lpstr>
      <vt:lpstr>В цели профилактических программ заложены основные механизмы  концепции антинаркотической направленности</vt:lpstr>
      <vt:lpstr>Профилактические задачи </vt:lpstr>
      <vt:lpstr>10–12 лет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Современное поколение бережно относится к здоровью </vt:lpstr>
      <vt:lpstr>Критическое мышление </vt:lpstr>
      <vt:lpstr>Манипуляции, фейки, маркетинговые ходы </vt:lpstr>
      <vt:lpstr>Манипуляции, фейки, маркетинговые ходы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metodist38</cp:lastModifiedBy>
  <cp:revision>71</cp:revision>
  <cp:lastPrinted>2022-12-20T09:42:59Z</cp:lastPrinted>
  <dcterms:created xsi:type="dcterms:W3CDTF">2022-12-20T09:42:59Z</dcterms:created>
  <dcterms:modified xsi:type="dcterms:W3CDTF">2023-02-22T02:15:19Z</dcterms:modified>
</cp:coreProperties>
</file>