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7" r:id="rId12"/>
    <p:sldId id="266" r:id="rId13"/>
    <p:sldId id="270" r:id="rId14"/>
    <p:sldId id="269" r:id="rId15"/>
    <p:sldId id="268" r:id="rId16"/>
    <p:sldId id="264" r:id="rId1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8" y="5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956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367720" y="4098240"/>
            <a:ext cx="956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268040" y="182556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2367720" y="409824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7268040" y="409824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307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601240" y="1825560"/>
            <a:ext cx="307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834400" y="1825560"/>
            <a:ext cx="307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2367720" y="4098240"/>
            <a:ext cx="307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5601240" y="4098240"/>
            <a:ext cx="307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834400" y="4098240"/>
            <a:ext cx="307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2367720" y="1825560"/>
            <a:ext cx="95630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95630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46666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7268040" y="1825560"/>
            <a:ext cx="46666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2367720" y="307800"/>
            <a:ext cx="95630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7268040" y="1825560"/>
            <a:ext cx="46666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2367720" y="409824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2367720" y="1825560"/>
            <a:ext cx="95630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46666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268040" y="182556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268040" y="409824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7268040" y="182556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2367720" y="4098240"/>
            <a:ext cx="956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956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367720" y="4098240"/>
            <a:ext cx="956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7268040" y="182556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2367720" y="409824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7268040" y="409824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307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601240" y="1825560"/>
            <a:ext cx="307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834400" y="1825560"/>
            <a:ext cx="307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2367720" y="4098240"/>
            <a:ext cx="307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5601240" y="4098240"/>
            <a:ext cx="307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834400" y="4098240"/>
            <a:ext cx="307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95630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46666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7268040" y="1825560"/>
            <a:ext cx="46666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2367720" y="307800"/>
            <a:ext cx="95630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7268040" y="1825560"/>
            <a:ext cx="46666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2367720" y="409824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46666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7268040" y="182556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7268040" y="409824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7268040" y="1825560"/>
            <a:ext cx="46666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2367720" y="4098240"/>
            <a:ext cx="956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/>
          <p:nvPr/>
        </p:nvPicPr>
        <p:blipFill>
          <a:blip r:embed="rId15" cstate="print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08840" y="1122480"/>
            <a:ext cx="7173720" cy="23871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8000" b="1" strike="noStrike" spc="-1">
                <a:solidFill>
                  <a:srgbClr val="009DD9"/>
                </a:solidFill>
                <a:latin typeface="Calibri Light"/>
              </a:rPr>
              <a:t>Образец заголовка</a:t>
            </a:r>
            <a:endParaRPr lang="ru-RU" sz="8000" b="0" strike="noStrike" spc="-1">
              <a:solidFill>
                <a:srgbClr val="000000"/>
              </a:solidFill>
              <a:latin typeface="Times New Roman:frac=1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6"/>
          <p:cNvPicPr/>
          <p:nvPr/>
        </p:nvPicPr>
        <p:blipFill>
          <a:blip r:embed="rId15" cstate="print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367720" y="307800"/>
            <a:ext cx="95630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009DD9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2367720" y="1825560"/>
            <a:ext cx="95630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9DD9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9DD9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9DD9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9DD9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9DD9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9DD9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9DD9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9DD9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9DD9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9DD9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&#1085;&#1077;&#1081;&#1088;&#1086;&#1087;&#1089;&#1080;&#1093;&#1086;&#1083;&#1086;&#1075;&#1080;&#1103;%20&#1074;&#1099;&#1089;&#1090;&#1091;&#1087;&#1083;&#1077;&#1085;&#1080;&#1077;\&#1085;&#1077;&#1081;&#1088;&#1086;&#1080;&#1075;&#1088;&#1099;\WhatsApp%20Video%202023-02-07%20at%2015.23.51%20(1).mp4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2783632" y="2924944"/>
            <a:ext cx="7128792" cy="1236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ru-RU" sz="2400" b="1" strike="noStrike" spc="-1" dirty="0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Нейропсихологические игры и тренажеры в коррекционно-развивающей работе </a:t>
            </a:r>
            <a:r>
              <a:rPr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педагога-психолога и учителя физической культуры с обучающимися</a:t>
            </a:r>
            <a:r>
              <a:rPr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имеющими статус ребенка с ограниченными </a:t>
            </a:r>
            <a:r>
              <a:rPr lang="ru-RU" sz="2400" b="1" strike="noStrike" spc="-1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возможностями </a:t>
            </a:r>
            <a:r>
              <a:rPr lang="ru-RU" sz="2400" b="1" strike="noStrike" spc="-1" smtClean="0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здоровья</a:t>
            </a:r>
            <a:endParaRPr lang="ru-RU" sz="2400" b="1" strike="noStrike" spc="-1" dirty="0">
              <a:solidFill>
                <a:schemeClr val="accent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7928" y="4737763"/>
            <a:ext cx="4740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гимназия №26 г. Томск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Круглыхина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Кандаков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9896" y="6237312"/>
            <a:ext cx="88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 г.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strike="noStrike" spc="-1" dirty="0" smtClean="0">
                <a:solidFill>
                  <a:srgbClr val="009DD9"/>
                </a:solidFill>
                <a:latin typeface="Calibri Light"/>
              </a:rPr>
              <a:t>Игра «Числовая таблица»</a:t>
            </a:r>
            <a:r>
              <a:rPr lang="ru-RU" b="1" strike="noStrike" spc="-1" dirty="0" smtClean="0">
                <a:solidFill>
                  <a:srgbClr val="009DD9"/>
                </a:solidFill>
                <a:latin typeface="Calibri Light"/>
              </a:rPr>
              <a:t/>
            </a:r>
            <a:br>
              <a:rPr lang="ru-RU" b="1" strike="noStrike" spc="-1" dirty="0" smtClean="0">
                <a:solidFill>
                  <a:srgbClr val="009DD9"/>
                </a:solidFill>
                <a:latin typeface="Calibri Light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351584" y="1916832"/>
            <a:ext cx="4968552" cy="4176464"/>
          </a:xfrm>
        </p:spPr>
        <p:txBody>
          <a:bodyPr/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помощью этой игры можно научить ребенка лучше концентрировать внимание, то есть сосредотачиваться на одном предмете деятельности, не отвлекаясь на посторонние раздражители.</a:t>
            </a:r>
          </a:p>
          <a:p>
            <a:endParaRPr lang="ru-RU" dirty="0"/>
          </a:p>
        </p:txBody>
      </p:sp>
      <p:pic>
        <p:nvPicPr>
          <p:cNvPr id="37890" name="Picture 2" descr="E:\нейропсихология выступление\нейроигры\Числовая табл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700808"/>
            <a:ext cx="433223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strike="noStrike" spc="-1" dirty="0" smtClean="0">
                <a:solidFill>
                  <a:srgbClr val="009DD9"/>
                </a:solidFill>
                <a:latin typeface="Calibri Light"/>
              </a:rPr>
              <a:t>Игра «Пчелка»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367720" y="1825560"/>
            <a:ext cx="5888520" cy="4350960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ребенок успешно учился в школе, он должен свободно ориентироваться в пространстве и владеть основными пространственными понятиями. Пространственные представления необходимы для обучения ребенка счету, письму, рисованию, чтению и другим дисциплинам, которые основаны на установлении соотношений между предметами и явлениями, их последовательности, а значит, их пространственных взаимосвязей. </a:t>
            </a:r>
          </a:p>
          <a:p>
            <a:endParaRPr lang="ru-RU" dirty="0"/>
          </a:p>
        </p:txBody>
      </p:sp>
      <p:pic>
        <p:nvPicPr>
          <p:cNvPr id="38914" name="Picture 2" descr="E:\нейропсихология выступление\нейроигры\Пч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1349" y="1268760"/>
            <a:ext cx="3660651" cy="504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strike="noStrike" spc="-1" dirty="0" err="1" smtClean="0">
                <a:solidFill>
                  <a:srgbClr val="009DD9"/>
                </a:solidFill>
                <a:latin typeface="Calibri Light"/>
              </a:rPr>
              <a:t>Нейроигра</a:t>
            </a:r>
            <a:r>
              <a:rPr lang="ru-RU" sz="6600" b="1" strike="noStrike" spc="-1" dirty="0" smtClean="0">
                <a:solidFill>
                  <a:srgbClr val="009DD9"/>
                </a:solidFill>
                <a:latin typeface="Calibri Light"/>
              </a:rPr>
              <a:t> «Почта»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367720" y="1825560"/>
            <a:ext cx="4376352" cy="4350960"/>
          </a:xfrm>
        </p:spPr>
        <p:txBody>
          <a:bodyPr/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Игра способствует развитию умения ориентироваться в пространстве, пониманию речевого обозначения пространственных характеристик.</a:t>
            </a:r>
          </a:p>
          <a:p>
            <a:endParaRPr lang="ru-RU" dirty="0"/>
          </a:p>
        </p:txBody>
      </p:sp>
      <p:pic>
        <p:nvPicPr>
          <p:cNvPr id="39940" name="Picture 4" descr="E:\нейропсихология выступление\нейроигры\поч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0" y="1412776"/>
            <a:ext cx="537592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trike="noStrike" spc="-1" dirty="0" err="1" smtClean="0">
                <a:solidFill>
                  <a:srgbClr val="009DD9"/>
                </a:solidFill>
                <a:latin typeface="Calibri Light"/>
              </a:rPr>
              <a:t>Нейроигра</a:t>
            </a:r>
            <a:r>
              <a:rPr lang="ru-RU" sz="4400" b="1" strike="noStrike" spc="-1" dirty="0" smtClean="0">
                <a:solidFill>
                  <a:srgbClr val="009DD9"/>
                </a:solidFill>
                <a:latin typeface="Calibri Light"/>
              </a:rPr>
              <a:t> «Наскальные рисунки»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367720" y="1825560"/>
            <a:ext cx="3440248" cy="4350960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памяти проходит путь от непроизвольного запоминания информации, связанного с восприятием, к произвольному запоминанию, тесно связанному с мышлением и основанному на осмыслении запоминаемого материала.</a:t>
            </a:r>
          </a:p>
          <a:p>
            <a:endParaRPr lang="ru-RU" dirty="0"/>
          </a:p>
        </p:txBody>
      </p:sp>
      <p:pic>
        <p:nvPicPr>
          <p:cNvPr id="40962" name="Picture 2" descr="E:\нейропсихология выступление\нейроигры\Пещ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772816"/>
            <a:ext cx="576064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strike="noStrike" spc="-1" dirty="0" err="1" smtClean="0">
                <a:solidFill>
                  <a:srgbClr val="009DD9"/>
                </a:solidFill>
                <a:latin typeface="Calibri Light"/>
              </a:rPr>
              <a:t>Нейроигра</a:t>
            </a:r>
            <a:r>
              <a:rPr lang="ru-RU" sz="7200" b="1" strike="noStrike" spc="-1" dirty="0" smtClean="0">
                <a:solidFill>
                  <a:srgbClr val="009DD9"/>
                </a:solidFill>
                <a:latin typeface="Calibri Light"/>
              </a:rPr>
              <a:t> «Облака»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367720" y="1825560"/>
            <a:ext cx="5168440" cy="4350960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процессе развития ребенка меняется не только строение самой памяти, но также и отношения между основными психологическими процессами. Если на ранних этапах развития память носит наглядный характер и в значительной мере является продолжением восприятия, то с развитием опосредованного запоминания она теряет свою непосредственную связь с восприятием и приобретает новую связь с процессами мышления. </a:t>
            </a:r>
          </a:p>
        </p:txBody>
      </p:sp>
      <p:pic>
        <p:nvPicPr>
          <p:cNvPr id="41986" name="Picture 2" descr="E:\нейропсихология выступление\нейроигры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1844824"/>
            <a:ext cx="396044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059720" y="1693440"/>
            <a:ext cx="4431960" cy="114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7200" b="1" strike="noStrike" spc="-1" dirty="0" smtClean="0">
                <a:solidFill>
                  <a:srgbClr val="009DD9"/>
                </a:solidFill>
                <a:latin typeface="Calibri Light"/>
              </a:rPr>
              <a:t>СПАСИБО за внимание!</a:t>
            </a:r>
            <a:endParaRPr lang="ru-RU" sz="7200" b="0" strike="noStrike" spc="-1" dirty="0">
              <a:latin typeface="Arial"/>
            </a:endParaRPr>
          </a:p>
        </p:txBody>
      </p:sp>
      <p:pic>
        <p:nvPicPr>
          <p:cNvPr id="128" name="Рисунок 5"/>
          <p:cNvPicPr/>
          <p:nvPr/>
        </p:nvPicPr>
        <p:blipFill>
          <a:blip r:embed="rId2" cstate="print"/>
          <a:stretch/>
        </p:blipFill>
        <p:spPr>
          <a:xfrm>
            <a:off x="2855640" y="5805264"/>
            <a:ext cx="629640" cy="62964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2788560" y="3027960"/>
            <a:ext cx="6974640" cy="170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74612" y="5949280"/>
            <a:ext cx="3219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strike="noStrike" spc="-1" dirty="0" smtClean="0">
                <a:solidFill>
                  <a:srgbClr val="009DD9"/>
                </a:solidFill>
                <a:latin typeface="Calibri Light"/>
              </a:rPr>
              <a:t>МАОУ гимназия </a:t>
            </a:r>
            <a:r>
              <a:rPr lang="en-US" sz="2000" b="1" spc="-1" dirty="0" smtClean="0">
                <a:solidFill>
                  <a:srgbClr val="009DD9"/>
                </a:solidFill>
                <a:latin typeface="Calibri Light"/>
              </a:rPr>
              <a:t>#</a:t>
            </a:r>
            <a:r>
              <a:rPr lang="ru-RU" sz="2000" b="1" spc="-1" dirty="0" smtClean="0">
                <a:solidFill>
                  <a:srgbClr val="009DD9"/>
                </a:solidFill>
                <a:latin typeface="Calibri Light"/>
              </a:rPr>
              <a:t>26 г. Томск</a:t>
            </a:r>
            <a:endParaRPr lang="ru-RU" sz="2000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2135560" y="307800"/>
            <a:ext cx="100564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strike="noStrike" spc="-1" dirty="0" smtClean="0">
                <a:solidFill>
                  <a:srgbClr val="009DD9"/>
                </a:solidFill>
                <a:latin typeface="Calibri Light"/>
              </a:rPr>
              <a:t>Импульсивность и нарушение </a:t>
            </a:r>
            <a:r>
              <a:rPr lang="ru-RU" sz="4000" b="1" strike="noStrike" spc="-1" dirty="0" err="1" smtClean="0">
                <a:solidFill>
                  <a:srgbClr val="009DD9"/>
                </a:solidFill>
                <a:latin typeface="Calibri Light"/>
              </a:rPr>
              <a:t>саморегуляции</a:t>
            </a: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2367720" y="1825560"/>
            <a:ext cx="95630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9DD9"/>
              </a:buClr>
              <a:buFont typeface="Arial"/>
              <a:buChar char="•"/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5600" y="1700808"/>
            <a:ext cx="9217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Импульсивность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проявляется в действиях по принципу «здесь и сейчас»: ребенок ведет себя как более младший по возрасту, у него нет предварительного обдумывания действий, а поступки опережают намерения — ребенок часто действует не подумав, например, перебивает других. Такие дети не умеют регулировать свои действия, подчиняться правилам,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ждать.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2351584" y="692696"/>
            <a:ext cx="956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 err="1" smtClean="0">
                <a:solidFill>
                  <a:srgbClr val="009DD9"/>
                </a:solidFill>
                <a:latin typeface="Calibri Light"/>
              </a:rPr>
              <a:t>Дефицитарность</a:t>
            </a:r>
            <a:r>
              <a:rPr lang="ru-RU" sz="3600" b="1" strike="noStrike" spc="-1" dirty="0" smtClean="0">
                <a:solidFill>
                  <a:srgbClr val="009DD9"/>
                </a:solidFill>
                <a:latin typeface="Calibri Light"/>
              </a:rPr>
              <a:t> функции программирования, регуляции и контроля проявляется и в интеллектуальной деятельности</a:t>
            </a:r>
            <a:r>
              <a:rPr lang="ru-RU" sz="4400" b="1" spc="-1" dirty="0">
                <a:solidFill>
                  <a:srgbClr val="009DD9"/>
                </a:solidFill>
                <a:latin typeface="Calibri Light"/>
              </a:rPr>
              <a:t>: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CustomShape 14"/>
          <p:cNvSpPr/>
          <p:nvPr/>
        </p:nvSpPr>
        <p:spPr>
          <a:xfrm>
            <a:off x="6483600" y="5054400"/>
            <a:ext cx="2951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Lorem ipsum dolor sit amet, consectetur adipiscing elit.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6" name="CustomShape 15"/>
          <p:cNvSpPr/>
          <p:nvPr/>
        </p:nvSpPr>
        <p:spPr>
          <a:xfrm>
            <a:off x="7733160" y="3822480"/>
            <a:ext cx="2951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Lorem ipsum dolor sit amet, consectetur adipiscing elit.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8" name="Рисунок 23"/>
          <p:cNvPicPr/>
          <p:nvPr/>
        </p:nvPicPr>
        <p:blipFill>
          <a:blip r:embed="rId2" cstate="print"/>
          <a:stretch/>
        </p:blipFill>
        <p:spPr>
          <a:xfrm>
            <a:off x="8200440" y="2661840"/>
            <a:ext cx="539640" cy="53964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24"/>
          <p:cNvPicPr/>
          <p:nvPr/>
        </p:nvPicPr>
        <p:blipFill>
          <a:blip r:embed="rId3" cstate="print"/>
          <a:stretch/>
        </p:blipFill>
        <p:spPr>
          <a:xfrm>
            <a:off x="6991200" y="3875760"/>
            <a:ext cx="539640" cy="53964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25"/>
          <p:cNvPicPr/>
          <p:nvPr/>
        </p:nvPicPr>
        <p:blipFill>
          <a:blip r:embed="rId4" cstate="print"/>
          <a:stretch/>
        </p:blipFill>
        <p:spPr>
          <a:xfrm>
            <a:off x="5719680" y="5107320"/>
            <a:ext cx="539640" cy="53964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2198559" y="2708920"/>
            <a:ext cx="885934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40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Анализ сюжетных картинок,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выводы о содержании, дальнейший анализ;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Пересказ прочитанного текста;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 математических задач.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164000" y="1756080"/>
            <a:ext cx="4787280" cy="43729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TextShape 2"/>
          <p:cNvSpPr txBox="1"/>
          <p:nvPr/>
        </p:nvSpPr>
        <p:spPr>
          <a:xfrm>
            <a:off x="2367720" y="307800"/>
            <a:ext cx="956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6600" b="1" strike="noStrike" spc="-1" dirty="0" smtClean="0">
                <a:solidFill>
                  <a:srgbClr val="009DD9"/>
                </a:solidFill>
                <a:latin typeface="Calibri Light"/>
              </a:rPr>
              <a:t>Запрос родителей:</a:t>
            </a:r>
            <a:endParaRPr lang="ru-RU" sz="6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351584" y="1700808"/>
            <a:ext cx="45365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Приходя на диагностику 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нейропсихологу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родители обычно жалуются на несобранность ребенка,  ошибки («знал, как правильно, но поторопился и не подумал»), «угадывающее» чтение, несамостоятельность ребенка («пока сижу рядом с ним  уроки делает, стоит отойти отвлекся, не туда посмотрел, забыл написать и т.д.»).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нейропсихология выступление\1620175532_48-phonoteka_org-p-domashnee-zadanie-fon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988840"/>
            <a:ext cx="3960440" cy="3839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2367720" y="307800"/>
            <a:ext cx="956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 dirty="0" smtClean="0">
                <a:solidFill>
                  <a:srgbClr val="009DD9"/>
                </a:solidFill>
                <a:latin typeface="Calibri Light"/>
              </a:rPr>
              <a:t>Игровая деятельность: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2367720" y="1556792"/>
            <a:ext cx="4627800" cy="4752528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7303320" y="1628800"/>
            <a:ext cx="4627800" cy="4608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495600" y="2009164"/>
            <a:ext cx="4392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деятельность как никакая другая способствует снятию напряжения, страха неудачи, а также способствует повышения мотивации. Она всегда связана с эмоциями, а эмоциональная включенность обеспечивает естественное повышение работоспособности, эффективности работы мозга.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464152" y="2044878"/>
            <a:ext cx="4392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Игра, с одной стороны, происходит на непроизвольном уровне, потому что играть всегда весело, интересно, легко, это то, что нравится. С другой стороны всякая игра есть испытание воли, действие, подчиненное правилу, а значит, и способ сформировать произвольность.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2367720" y="307800"/>
            <a:ext cx="956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 dirty="0" smtClean="0">
                <a:solidFill>
                  <a:srgbClr val="009DD9"/>
                </a:solidFill>
                <a:latin typeface="Calibri Light"/>
              </a:rPr>
              <a:t>Первый процесс, который сегодня мы хотим затронуть это </a:t>
            </a:r>
            <a:r>
              <a:rPr lang="ru-RU" sz="4400" b="1" u="sng" strike="noStrike" spc="-1" dirty="0" err="1" smtClean="0">
                <a:solidFill>
                  <a:srgbClr val="009DD9"/>
                </a:solidFill>
                <a:latin typeface="Calibri Light"/>
              </a:rPr>
              <a:t>саморегуляция</a:t>
            </a:r>
            <a:r>
              <a:rPr lang="ru-RU" sz="4400" b="1" strike="noStrike" spc="-1" dirty="0" smtClean="0">
                <a:solidFill>
                  <a:srgbClr val="009DD9"/>
                </a:solidFill>
                <a:latin typeface="Calibri Light"/>
              </a:rPr>
              <a:t>.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flipH="1">
            <a:off x="2423592" y="1916832"/>
            <a:ext cx="91450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Становление функции программирования и контроля- длительный процесс, начинающийся в самом раннем детстве и завершающийся в юношеском возрасте. По некоторым данным, окончательно эта функция созревает лишь к 20 годам, но уже в 12 годам морфологически лобные участки коры полностью соответствуют взрослому мозгу. Поэтому до 12 лет не стоит ждать от ребенка соответствия взрослому уровню произвольной регуляции и самоконтроля. Однако это совсем не значит, что эту функцию не стоит развивать до этого возраста. Мозг ребенка изменяется и формируется не сам по себе, а лишь при наличии адекватных обучающих воздействий.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4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Calibri Light"/>
              </a:rPr>
              <a:t>Одно из упражнений применяемых на уроке физической культуры:</a:t>
            </a:r>
            <a:r>
              <a:rPr kumimoji="0" lang="ru-RU" sz="4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sz="4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не урони палочку 2 человека 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9616" y="1527990"/>
            <a:ext cx="8352928" cy="45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2367720" y="307800"/>
            <a:ext cx="956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 dirty="0" smtClean="0">
                <a:solidFill>
                  <a:srgbClr val="009DD9"/>
                </a:solidFill>
                <a:latin typeface="Calibri Light"/>
              </a:rPr>
              <a:t>Одно из упражнений применяемых на уроке физической культуры: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3962520" y="6440400"/>
            <a:ext cx="4266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17406D"/>
                </a:solidFill>
                <a:latin typeface="Calibri"/>
              </a:rPr>
              <a:t>Шаблоны презентаций с сайта </a:t>
            </a:r>
            <a:r>
              <a:rPr lang="en-US" sz="1200" b="0" u="sng" strike="noStrike" spc="-1">
                <a:solidFill>
                  <a:srgbClr val="F49100"/>
                </a:solidFill>
                <a:uFillTx/>
                <a:latin typeface="Calibri"/>
                <a:hlinkClick r:id="rId3"/>
              </a:rPr>
              <a:t>presentation-creation.ru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" name="WhatsApp Video 2023-02-07 at 15.23.51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23592" y="1628800"/>
            <a:ext cx="9433048" cy="504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2367720" y="307800"/>
            <a:ext cx="956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 dirty="0" smtClean="0">
                <a:solidFill>
                  <a:srgbClr val="009DD9"/>
                </a:solidFill>
                <a:latin typeface="Calibri Light"/>
              </a:rPr>
              <a:t>Упражнение «Бабочка» и «Умный мяч»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3" name="Picture 1" descr="E:\нейропсихология выступление\нейроигры\Баб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1844824"/>
            <a:ext cx="4176464" cy="4680520"/>
          </a:xfrm>
          <a:prstGeom prst="rect">
            <a:avLst/>
          </a:prstGeom>
          <a:noFill/>
        </p:spPr>
      </p:pic>
      <p:pic>
        <p:nvPicPr>
          <p:cNvPr id="3074" name="Picture 2" descr="E:\нейропсихология выступление\нейроигры\Умный мя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44" y="1484784"/>
            <a:ext cx="4320480" cy="5098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643</Words>
  <Application>Microsoft Office PowerPoint</Application>
  <PresentationFormat>Широкоэкранный</PresentationFormat>
  <Paragraphs>37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DejaVu Sans</vt:lpstr>
      <vt:lpstr>Symbol</vt:lpstr>
      <vt:lpstr>Times New Roman</vt:lpstr>
      <vt:lpstr>Times New Roman:frac=1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Одно из упражнений применяемых на уроке физической культуры: </vt:lpstr>
      <vt:lpstr>Презентация PowerPoint</vt:lpstr>
      <vt:lpstr>Презентация PowerPoint</vt:lpstr>
      <vt:lpstr>Игра «Числовая таблица» </vt:lpstr>
      <vt:lpstr>Игра «Пчелка»</vt:lpstr>
      <vt:lpstr>Нейроигра «Почта»</vt:lpstr>
      <vt:lpstr>Нейроигра «Наскальные рисунки»</vt:lpstr>
      <vt:lpstr>Нейроигра «Облака»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 Obstinate</dc:creator>
  <dc:description/>
  <cp:lastModifiedBy>Алла Ивановна Тимофеева</cp:lastModifiedBy>
  <cp:revision>18</cp:revision>
  <dcterms:created xsi:type="dcterms:W3CDTF">2021-05-01T08:43:30Z</dcterms:created>
  <dcterms:modified xsi:type="dcterms:W3CDTF">2023-03-13T05:03:54Z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