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94" r:id="rId12"/>
    <p:sldId id="265" r:id="rId13"/>
    <p:sldId id="266" r:id="rId14"/>
    <p:sldId id="267" r:id="rId15"/>
    <p:sldId id="269" r:id="rId16"/>
    <p:sldId id="268" r:id="rId17"/>
    <p:sldId id="271" r:id="rId18"/>
    <p:sldId id="272" r:id="rId19"/>
    <p:sldId id="270" r:id="rId20"/>
    <p:sldId id="273" r:id="rId21"/>
    <p:sldId id="274" r:id="rId22"/>
    <p:sldId id="310" r:id="rId23"/>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32" name="PlaceHolder 2"/>
          <p:cNvSpPr>
            <a:spLocks noGrp="1"/>
          </p:cNvSpPr>
          <p:nvPr>
            <p:ph type="body"/>
          </p:nvPr>
        </p:nvSpPr>
        <p:spPr>
          <a:xfrm>
            <a:off x="457200" y="1935360"/>
            <a:ext cx="822924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33" name="PlaceHolder 3"/>
          <p:cNvSpPr>
            <a:spLocks noGrp="1"/>
          </p:cNvSpPr>
          <p:nvPr>
            <p:ph type="body"/>
          </p:nvPr>
        </p:nvSpPr>
        <p:spPr>
          <a:xfrm>
            <a:off x="457200" y="4228200"/>
            <a:ext cx="822924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35" name="PlaceHolder 2"/>
          <p:cNvSpPr>
            <a:spLocks noGrp="1"/>
          </p:cNvSpPr>
          <p:nvPr>
            <p:ph type="body"/>
          </p:nvPr>
        </p:nvSpPr>
        <p:spPr>
          <a:xfrm>
            <a:off x="45720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36" name="PlaceHolder 3"/>
          <p:cNvSpPr>
            <a:spLocks noGrp="1"/>
          </p:cNvSpPr>
          <p:nvPr>
            <p:ph type="body"/>
          </p:nvPr>
        </p:nvSpPr>
        <p:spPr>
          <a:xfrm>
            <a:off x="467424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37" name="PlaceHolder 4"/>
          <p:cNvSpPr>
            <a:spLocks noGrp="1"/>
          </p:cNvSpPr>
          <p:nvPr>
            <p:ph type="body"/>
          </p:nvPr>
        </p:nvSpPr>
        <p:spPr>
          <a:xfrm>
            <a:off x="457200" y="422820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38" name="PlaceHolder 5"/>
          <p:cNvSpPr>
            <a:spLocks noGrp="1"/>
          </p:cNvSpPr>
          <p:nvPr>
            <p:ph type="body"/>
          </p:nvPr>
        </p:nvSpPr>
        <p:spPr>
          <a:xfrm>
            <a:off x="4674240" y="422820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40" name="PlaceHolder 2"/>
          <p:cNvSpPr>
            <a:spLocks noGrp="1"/>
          </p:cNvSpPr>
          <p:nvPr>
            <p:ph type="body"/>
          </p:nvPr>
        </p:nvSpPr>
        <p:spPr>
          <a:xfrm>
            <a:off x="457200" y="193536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41" name="PlaceHolder 3"/>
          <p:cNvSpPr>
            <a:spLocks noGrp="1"/>
          </p:cNvSpPr>
          <p:nvPr>
            <p:ph type="body"/>
          </p:nvPr>
        </p:nvSpPr>
        <p:spPr>
          <a:xfrm>
            <a:off x="3239640" y="193536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42" name="PlaceHolder 4"/>
          <p:cNvSpPr>
            <a:spLocks noGrp="1"/>
          </p:cNvSpPr>
          <p:nvPr>
            <p:ph type="body"/>
          </p:nvPr>
        </p:nvSpPr>
        <p:spPr>
          <a:xfrm>
            <a:off x="6022080" y="193536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43" name="PlaceHolder 5"/>
          <p:cNvSpPr>
            <a:spLocks noGrp="1"/>
          </p:cNvSpPr>
          <p:nvPr>
            <p:ph type="body"/>
          </p:nvPr>
        </p:nvSpPr>
        <p:spPr>
          <a:xfrm>
            <a:off x="457200" y="422820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44" name="PlaceHolder 6"/>
          <p:cNvSpPr>
            <a:spLocks noGrp="1"/>
          </p:cNvSpPr>
          <p:nvPr>
            <p:ph type="body"/>
          </p:nvPr>
        </p:nvSpPr>
        <p:spPr>
          <a:xfrm>
            <a:off x="3239640" y="422820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45" name="PlaceHolder 7"/>
          <p:cNvSpPr>
            <a:spLocks noGrp="1"/>
          </p:cNvSpPr>
          <p:nvPr>
            <p:ph type="body"/>
          </p:nvPr>
        </p:nvSpPr>
        <p:spPr>
          <a:xfrm>
            <a:off x="6022080" y="422820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57" name="PlaceHolder 2"/>
          <p:cNvSpPr>
            <a:spLocks noGrp="1"/>
          </p:cNvSpPr>
          <p:nvPr>
            <p:ph type="subTitle"/>
          </p:nvPr>
        </p:nvSpPr>
        <p:spPr>
          <a:xfrm>
            <a:off x="457200" y="1935360"/>
            <a:ext cx="8229240" cy="43887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59" name="PlaceHolder 2"/>
          <p:cNvSpPr>
            <a:spLocks noGrp="1"/>
          </p:cNvSpPr>
          <p:nvPr>
            <p:ph type="body"/>
          </p:nvPr>
        </p:nvSpPr>
        <p:spPr>
          <a:xfrm>
            <a:off x="457200" y="1935360"/>
            <a:ext cx="822924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61" name="PlaceHolder 2"/>
          <p:cNvSpPr>
            <a:spLocks noGrp="1"/>
          </p:cNvSpPr>
          <p:nvPr>
            <p:ph type="body"/>
          </p:nvPr>
        </p:nvSpPr>
        <p:spPr>
          <a:xfrm>
            <a:off x="457200" y="1935360"/>
            <a:ext cx="401580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62" name="PlaceHolder 3"/>
          <p:cNvSpPr>
            <a:spLocks noGrp="1"/>
          </p:cNvSpPr>
          <p:nvPr>
            <p:ph type="body"/>
          </p:nvPr>
        </p:nvSpPr>
        <p:spPr>
          <a:xfrm>
            <a:off x="4674240" y="1935360"/>
            <a:ext cx="401580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457200" y="704160"/>
            <a:ext cx="8229240" cy="52977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66" name="PlaceHolder 2"/>
          <p:cNvSpPr>
            <a:spLocks noGrp="1"/>
          </p:cNvSpPr>
          <p:nvPr>
            <p:ph type="body"/>
          </p:nvPr>
        </p:nvSpPr>
        <p:spPr>
          <a:xfrm>
            <a:off x="45720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67" name="PlaceHolder 3"/>
          <p:cNvSpPr>
            <a:spLocks noGrp="1"/>
          </p:cNvSpPr>
          <p:nvPr>
            <p:ph type="body"/>
          </p:nvPr>
        </p:nvSpPr>
        <p:spPr>
          <a:xfrm>
            <a:off x="4674240" y="1935360"/>
            <a:ext cx="401580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68" name="PlaceHolder 4"/>
          <p:cNvSpPr>
            <a:spLocks noGrp="1"/>
          </p:cNvSpPr>
          <p:nvPr>
            <p:ph type="body"/>
          </p:nvPr>
        </p:nvSpPr>
        <p:spPr>
          <a:xfrm>
            <a:off x="457200" y="422820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11" name="PlaceHolder 2"/>
          <p:cNvSpPr>
            <a:spLocks noGrp="1"/>
          </p:cNvSpPr>
          <p:nvPr>
            <p:ph type="subTitle"/>
          </p:nvPr>
        </p:nvSpPr>
        <p:spPr>
          <a:xfrm>
            <a:off x="457200" y="1935360"/>
            <a:ext cx="8229240" cy="43887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70" name="PlaceHolder 2"/>
          <p:cNvSpPr>
            <a:spLocks noGrp="1"/>
          </p:cNvSpPr>
          <p:nvPr>
            <p:ph type="body"/>
          </p:nvPr>
        </p:nvSpPr>
        <p:spPr>
          <a:xfrm>
            <a:off x="457200" y="1935360"/>
            <a:ext cx="401580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71" name="PlaceHolder 3"/>
          <p:cNvSpPr>
            <a:spLocks noGrp="1"/>
          </p:cNvSpPr>
          <p:nvPr>
            <p:ph type="body"/>
          </p:nvPr>
        </p:nvSpPr>
        <p:spPr>
          <a:xfrm>
            <a:off x="467424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72" name="PlaceHolder 4"/>
          <p:cNvSpPr>
            <a:spLocks noGrp="1"/>
          </p:cNvSpPr>
          <p:nvPr>
            <p:ph type="body"/>
          </p:nvPr>
        </p:nvSpPr>
        <p:spPr>
          <a:xfrm>
            <a:off x="4674240" y="422820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74" name="PlaceHolder 2"/>
          <p:cNvSpPr>
            <a:spLocks noGrp="1"/>
          </p:cNvSpPr>
          <p:nvPr>
            <p:ph type="body"/>
          </p:nvPr>
        </p:nvSpPr>
        <p:spPr>
          <a:xfrm>
            <a:off x="45720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75" name="PlaceHolder 3"/>
          <p:cNvSpPr>
            <a:spLocks noGrp="1"/>
          </p:cNvSpPr>
          <p:nvPr>
            <p:ph type="body"/>
          </p:nvPr>
        </p:nvSpPr>
        <p:spPr>
          <a:xfrm>
            <a:off x="467424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76" name="PlaceHolder 4"/>
          <p:cNvSpPr>
            <a:spLocks noGrp="1"/>
          </p:cNvSpPr>
          <p:nvPr>
            <p:ph type="body"/>
          </p:nvPr>
        </p:nvSpPr>
        <p:spPr>
          <a:xfrm>
            <a:off x="457200" y="4228200"/>
            <a:ext cx="822924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78" name="PlaceHolder 2"/>
          <p:cNvSpPr>
            <a:spLocks noGrp="1"/>
          </p:cNvSpPr>
          <p:nvPr>
            <p:ph type="body"/>
          </p:nvPr>
        </p:nvSpPr>
        <p:spPr>
          <a:xfrm>
            <a:off x="457200" y="1935360"/>
            <a:ext cx="822924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79" name="PlaceHolder 3"/>
          <p:cNvSpPr>
            <a:spLocks noGrp="1"/>
          </p:cNvSpPr>
          <p:nvPr>
            <p:ph type="body"/>
          </p:nvPr>
        </p:nvSpPr>
        <p:spPr>
          <a:xfrm>
            <a:off x="457200" y="4228200"/>
            <a:ext cx="822924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81" name="PlaceHolder 2"/>
          <p:cNvSpPr>
            <a:spLocks noGrp="1"/>
          </p:cNvSpPr>
          <p:nvPr>
            <p:ph type="body"/>
          </p:nvPr>
        </p:nvSpPr>
        <p:spPr>
          <a:xfrm>
            <a:off x="45720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82" name="PlaceHolder 3"/>
          <p:cNvSpPr>
            <a:spLocks noGrp="1"/>
          </p:cNvSpPr>
          <p:nvPr>
            <p:ph type="body"/>
          </p:nvPr>
        </p:nvSpPr>
        <p:spPr>
          <a:xfrm>
            <a:off x="467424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83" name="PlaceHolder 4"/>
          <p:cNvSpPr>
            <a:spLocks noGrp="1"/>
          </p:cNvSpPr>
          <p:nvPr>
            <p:ph type="body"/>
          </p:nvPr>
        </p:nvSpPr>
        <p:spPr>
          <a:xfrm>
            <a:off x="457200" y="422820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84" name="PlaceHolder 5"/>
          <p:cNvSpPr>
            <a:spLocks noGrp="1"/>
          </p:cNvSpPr>
          <p:nvPr>
            <p:ph type="body"/>
          </p:nvPr>
        </p:nvSpPr>
        <p:spPr>
          <a:xfrm>
            <a:off x="4674240" y="422820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86" name="PlaceHolder 2"/>
          <p:cNvSpPr>
            <a:spLocks noGrp="1"/>
          </p:cNvSpPr>
          <p:nvPr>
            <p:ph type="body"/>
          </p:nvPr>
        </p:nvSpPr>
        <p:spPr>
          <a:xfrm>
            <a:off x="457200" y="193536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87" name="PlaceHolder 3"/>
          <p:cNvSpPr>
            <a:spLocks noGrp="1"/>
          </p:cNvSpPr>
          <p:nvPr>
            <p:ph type="body"/>
          </p:nvPr>
        </p:nvSpPr>
        <p:spPr>
          <a:xfrm>
            <a:off x="3239640" y="193536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88" name="PlaceHolder 4"/>
          <p:cNvSpPr>
            <a:spLocks noGrp="1"/>
          </p:cNvSpPr>
          <p:nvPr>
            <p:ph type="body"/>
          </p:nvPr>
        </p:nvSpPr>
        <p:spPr>
          <a:xfrm>
            <a:off x="6022080" y="193536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89" name="PlaceHolder 5"/>
          <p:cNvSpPr>
            <a:spLocks noGrp="1"/>
          </p:cNvSpPr>
          <p:nvPr>
            <p:ph type="body"/>
          </p:nvPr>
        </p:nvSpPr>
        <p:spPr>
          <a:xfrm>
            <a:off x="457200" y="422820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90" name="PlaceHolder 6"/>
          <p:cNvSpPr>
            <a:spLocks noGrp="1"/>
          </p:cNvSpPr>
          <p:nvPr>
            <p:ph type="body"/>
          </p:nvPr>
        </p:nvSpPr>
        <p:spPr>
          <a:xfrm>
            <a:off x="3239640" y="422820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91" name="PlaceHolder 7"/>
          <p:cNvSpPr>
            <a:spLocks noGrp="1"/>
          </p:cNvSpPr>
          <p:nvPr>
            <p:ph type="body"/>
          </p:nvPr>
        </p:nvSpPr>
        <p:spPr>
          <a:xfrm>
            <a:off x="6022080" y="4228200"/>
            <a:ext cx="26496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13" name="PlaceHolder 2"/>
          <p:cNvSpPr>
            <a:spLocks noGrp="1"/>
          </p:cNvSpPr>
          <p:nvPr>
            <p:ph type="body"/>
          </p:nvPr>
        </p:nvSpPr>
        <p:spPr>
          <a:xfrm>
            <a:off x="457200" y="1935360"/>
            <a:ext cx="822924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15" name="PlaceHolder 2"/>
          <p:cNvSpPr>
            <a:spLocks noGrp="1"/>
          </p:cNvSpPr>
          <p:nvPr>
            <p:ph type="body"/>
          </p:nvPr>
        </p:nvSpPr>
        <p:spPr>
          <a:xfrm>
            <a:off x="457200" y="1935360"/>
            <a:ext cx="401580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16" name="PlaceHolder 3"/>
          <p:cNvSpPr>
            <a:spLocks noGrp="1"/>
          </p:cNvSpPr>
          <p:nvPr>
            <p:ph type="body"/>
          </p:nvPr>
        </p:nvSpPr>
        <p:spPr>
          <a:xfrm>
            <a:off x="4674240" y="1935360"/>
            <a:ext cx="401580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704160"/>
            <a:ext cx="8229240" cy="52977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20" name="PlaceHolder 2"/>
          <p:cNvSpPr>
            <a:spLocks noGrp="1"/>
          </p:cNvSpPr>
          <p:nvPr>
            <p:ph type="body"/>
          </p:nvPr>
        </p:nvSpPr>
        <p:spPr>
          <a:xfrm>
            <a:off x="45720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21" name="PlaceHolder 3"/>
          <p:cNvSpPr>
            <a:spLocks noGrp="1"/>
          </p:cNvSpPr>
          <p:nvPr>
            <p:ph type="body"/>
          </p:nvPr>
        </p:nvSpPr>
        <p:spPr>
          <a:xfrm>
            <a:off x="4674240" y="1935360"/>
            <a:ext cx="401580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22" name="PlaceHolder 4"/>
          <p:cNvSpPr>
            <a:spLocks noGrp="1"/>
          </p:cNvSpPr>
          <p:nvPr>
            <p:ph type="body"/>
          </p:nvPr>
        </p:nvSpPr>
        <p:spPr>
          <a:xfrm>
            <a:off x="457200" y="422820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24" name="PlaceHolder 2"/>
          <p:cNvSpPr>
            <a:spLocks noGrp="1"/>
          </p:cNvSpPr>
          <p:nvPr>
            <p:ph type="body"/>
          </p:nvPr>
        </p:nvSpPr>
        <p:spPr>
          <a:xfrm>
            <a:off x="457200" y="1935360"/>
            <a:ext cx="4015800" cy="438876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25" name="PlaceHolder 3"/>
          <p:cNvSpPr>
            <a:spLocks noGrp="1"/>
          </p:cNvSpPr>
          <p:nvPr>
            <p:ph type="body"/>
          </p:nvPr>
        </p:nvSpPr>
        <p:spPr>
          <a:xfrm>
            <a:off x="467424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26" name="PlaceHolder 4"/>
          <p:cNvSpPr>
            <a:spLocks noGrp="1"/>
          </p:cNvSpPr>
          <p:nvPr>
            <p:ph type="body"/>
          </p:nvPr>
        </p:nvSpPr>
        <p:spPr>
          <a:xfrm>
            <a:off x="4674240" y="422820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704160"/>
            <a:ext cx="8229240" cy="1142640"/>
          </a:xfrm>
          <a:prstGeom prst="rect">
            <a:avLst/>
          </a:prstGeom>
        </p:spPr>
        <p:txBody>
          <a:bodyPr lIns="0" tIns="0" rIns="0" bIns="0" anchor="ctr">
            <a:noAutofit/>
          </a:bodyPr>
          <a:lstStyle/>
          <a:p>
            <a:endParaRPr lang="ru-RU" sz="1800" b="0" strike="noStrike" spc="-1">
              <a:solidFill>
                <a:srgbClr val="000000"/>
              </a:solidFill>
              <a:latin typeface="Constantia"/>
            </a:endParaRPr>
          </a:p>
        </p:txBody>
      </p:sp>
      <p:sp>
        <p:nvSpPr>
          <p:cNvPr id="28" name="PlaceHolder 2"/>
          <p:cNvSpPr>
            <a:spLocks noGrp="1"/>
          </p:cNvSpPr>
          <p:nvPr>
            <p:ph type="body"/>
          </p:nvPr>
        </p:nvSpPr>
        <p:spPr>
          <a:xfrm>
            <a:off x="45720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29" name="PlaceHolder 3"/>
          <p:cNvSpPr>
            <a:spLocks noGrp="1"/>
          </p:cNvSpPr>
          <p:nvPr>
            <p:ph type="body"/>
          </p:nvPr>
        </p:nvSpPr>
        <p:spPr>
          <a:xfrm>
            <a:off x="4674240" y="1935360"/>
            <a:ext cx="401580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
        <p:nvSpPr>
          <p:cNvPr id="30" name="PlaceHolder 4"/>
          <p:cNvSpPr>
            <a:spLocks noGrp="1"/>
          </p:cNvSpPr>
          <p:nvPr>
            <p:ph type="body"/>
          </p:nvPr>
        </p:nvSpPr>
        <p:spPr>
          <a:xfrm>
            <a:off x="457200" y="4228200"/>
            <a:ext cx="8229240" cy="2093400"/>
          </a:xfrm>
          <a:prstGeom prst="rect">
            <a:avLst/>
          </a:prstGeom>
        </p:spPr>
        <p:txBody>
          <a:bodyPr lIns="0" tIns="0" rIns="0" bIns="0">
            <a:normAutofit/>
          </a:bodyPr>
          <a:lstStyle/>
          <a:p>
            <a:endParaRPr lang="ru-RU" sz="2600" b="0" strike="noStrike" spc="-1">
              <a:solidFill>
                <a:srgbClr val="000000"/>
              </a:solidFill>
              <a:latin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A2D6"/>
            </a:gs>
            <a:gs pos="100000">
              <a:srgbClr val="002B36"/>
            </a:gs>
          </a:gsLst>
          <a:path path="circle">
            <a:fillToRect l="50000" t="60000" r="50000" b="40000"/>
          </a:path>
        </a:gradFill>
        <a:effectLst/>
      </p:bgPr>
    </p:bg>
    <p:spTree>
      <p:nvGrpSpPr>
        <p:cNvPr id="1" name=""/>
        <p:cNvGrpSpPr/>
        <p:nvPr/>
      </p:nvGrpSpPr>
      <p:grpSpPr>
        <a:xfrm>
          <a:off x="0" y="0"/>
          <a:ext cx="0" cy="0"/>
          <a:chOff x="0" y="0"/>
          <a:chExt cx="0" cy="0"/>
        </a:xfrm>
      </p:grpSpPr>
      <p:sp>
        <p:nvSpPr>
          <p:cNvPr id="10" name="CustomShape 1"/>
          <p:cNvSpPr/>
          <p:nvPr/>
        </p:nvSpPr>
        <p:spPr>
          <a:xfrm>
            <a:off x="-9360" y="-7200"/>
            <a:ext cx="9162720" cy="1041120"/>
          </a:xfrm>
          <a:custGeom>
            <a:avLst/>
            <a:gdLst/>
            <a:ahLst/>
            <a:cxn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360">
            <a:noFill/>
          </a:ln>
        </p:spPr>
        <p:style>
          <a:lnRef idx="0">
            <a:scrgbClr r="0" g="0" b="0"/>
          </a:lnRef>
          <a:fillRef idx="0">
            <a:scrgbClr r="0" g="0" b="0"/>
          </a:fillRef>
          <a:effectRef idx="0">
            <a:scrgbClr r="0" g="0" b="0"/>
          </a:effectRef>
          <a:fontRef idx="minor"/>
        </p:style>
      </p:sp>
      <p:sp>
        <p:nvSpPr>
          <p:cNvPr id="11" name="CustomShape 2"/>
          <p:cNvSpPr/>
          <p:nvPr/>
        </p:nvSpPr>
        <p:spPr>
          <a:xfrm>
            <a:off x="4381560" y="-7200"/>
            <a:ext cx="4762080" cy="637920"/>
          </a:xfrm>
          <a:custGeom>
            <a:avLst/>
            <a:gdLst/>
            <a:ahLst/>
            <a:cxn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360">
            <a:noFill/>
          </a:ln>
        </p:spPr>
        <p:style>
          <a:lnRef idx="0">
            <a:scrgbClr r="0" g="0" b="0"/>
          </a:lnRef>
          <a:fillRef idx="0">
            <a:scrgbClr r="0" g="0" b="0"/>
          </a:fillRef>
          <a:effectRef idx="0">
            <a:scrgbClr r="0" g="0" b="0"/>
          </a:effectRef>
          <a:fontRef idx="minor"/>
        </p:style>
      </p:sp>
      <p:grpSp>
        <p:nvGrpSpPr>
          <p:cNvPr id="2" name="Group 3"/>
          <p:cNvGrpSpPr/>
          <p:nvPr/>
        </p:nvGrpSpPr>
        <p:grpSpPr>
          <a:xfrm>
            <a:off x="-29160" y="-16560"/>
            <a:ext cx="9197640" cy="1086120"/>
            <a:chOff x="-29160" y="-16560"/>
            <a:chExt cx="9197640" cy="1086120"/>
          </a:xfrm>
        </p:grpSpPr>
        <p:sp>
          <p:nvSpPr>
            <p:cNvPr id="3" name="CustomShape 4"/>
            <p:cNvSpPr/>
            <p:nvPr/>
          </p:nvSpPr>
          <p:spPr>
            <a:xfrm rot="21435600">
              <a:off x="-18720" y="201960"/>
              <a:ext cx="9162720" cy="648720"/>
            </a:xfrm>
            <a:custGeom>
              <a:avLst/>
              <a:gdLst/>
              <a:ahLst/>
              <a:cxn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scrgbClr r="0" g="0" b="0"/>
            </a:lnRef>
            <a:fillRef idx="0">
              <a:scrgbClr r="0" g="0" b="0"/>
            </a:fillRef>
            <a:effectRef idx="0">
              <a:scrgbClr r="0" g="0" b="0"/>
            </a:effectRef>
            <a:fontRef idx="minor"/>
          </p:style>
        </p:sp>
        <p:sp>
          <p:nvSpPr>
            <p:cNvPr id="4" name="CustomShape 5"/>
            <p:cNvSpPr/>
            <p:nvPr/>
          </p:nvSpPr>
          <p:spPr>
            <a:xfrm rot="21435600">
              <a:off x="-14040" y="275400"/>
              <a:ext cx="9175320" cy="529920"/>
            </a:xfrm>
            <a:custGeom>
              <a:avLst/>
              <a:gdLst/>
              <a:ahLst/>
              <a:cxn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scrgbClr r="0" g="0" b="0"/>
            </a:lnRef>
            <a:fillRef idx="0">
              <a:scrgbClr r="0" g="0" b="0"/>
            </a:fillRef>
            <a:effectRef idx="0">
              <a:scrgbClr r="0" g="0" b="0"/>
            </a:effectRef>
            <a:fontRef idx="minor"/>
          </p:style>
        </p:sp>
      </p:grpSp>
      <p:sp>
        <p:nvSpPr>
          <p:cNvPr id="5" name="PlaceHolder 6"/>
          <p:cNvSpPr>
            <a:spLocks noGrp="1"/>
          </p:cNvSpPr>
          <p:nvPr>
            <p:ph type="title"/>
          </p:nvPr>
        </p:nvSpPr>
        <p:spPr>
          <a:xfrm>
            <a:off x="533520" y="1371600"/>
            <a:ext cx="7851240" cy="1828440"/>
          </a:xfrm>
          <a:prstGeom prst="rect">
            <a:avLst/>
          </a:prstGeom>
        </p:spPr>
        <p:txBody>
          <a:bodyPr lIns="0" tIns="0" rIns="18360" bIns="0" anchor="b">
            <a:normAutofit/>
          </a:bodyPr>
          <a:lstStyle/>
          <a:p>
            <a:pPr algn="r">
              <a:lnSpc>
                <a:spcPct val="100000"/>
              </a:lnSpc>
            </a:pPr>
            <a:r>
              <a:rPr lang="ru-RU" sz="5600" b="1" strike="noStrike" spc="-1">
                <a:solidFill>
                  <a:srgbClr val="50E0EA"/>
                </a:solidFill>
                <a:latin typeface="Calibri"/>
              </a:rPr>
              <a:t>Образец заголовка</a:t>
            </a:r>
            <a:endParaRPr lang="ru-RU" sz="5600" b="0" strike="noStrike" spc="-1">
              <a:solidFill>
                <a:srgbClr val="FFFFFF"/>
              </a:solidFill>
              <a:latin typeface="Constantia"/>
            </a:endParaRPr>
          </a:p>
        </p:txBody>
      </p:sp>
      <p:sp>
        <p:nvSpPr>
          <p:cNvPr id="6" name="PlaceHolder 7"/>
          <p:cNvSpPr>
            <a:spLocks noGrp="1"/>
          </p:cNvSpPr>
          <p:nvPr>
            <p:ph type="dt"/>
          </p:nvPr>
        </p:nvSpPr>
        <p:spPr>
          <a:xfrm>
            <a:off x="457200" y="6356520"/>
            <a:ext cx="2133360" cy="364680"/>
          </a:xfrm>
          <a:prstGeom prst="rect">
            <a:avLst/>
          </a:prstGeom>
        </p:spPr>
        <p:txBody>
          <a:bodyPr lIns="0" tIns="0" rIns="0" bIns="0" anchor="b">
            <a:noAutofit/>
          </a:bodyPr>
          <a:lstStyle/>
          <a:p>
            <a:pPr>
              <a:lnSpc>
                <a:spcPct val="100000"/>
              </a:lnSpc>
            </a:pPr>
            <a:fld id="{F43B211B-4B0C-4728-A7E6-68742C4FF2AF}" type="datetime">
              <a:rPr lang="ru-RU" sz="1200" b="0" strike="noStrike" spc="-1">
                <a:solidFill>
                  <a:srgbClr val="D1EAED"/>
                </a:solidFill>
                <a:latin typeface="Constantia"/>
              </a:rPr>
              <a:pPr>
                <a:lnSpc>
                  <a:spcPct val="100000"/>
                </a:lnSpc>
              </a:pPr>
              <a:t>13.03.2023</a:t>
            </a:fld>
            <a:endParaRPr lang="ru-RU" sz="1200" b="0" strike="noStrike" spc="-1">
              <a:latin typeface="Times New Roman"/>
            </a:endParaRPr>
          </a:p>
        </p:txBody>
      </p:sp>
      <p:sp>
        <p:nvSpPr>
          <p:cNvPr id="7" name="PlaceHolder 8"/>
          <p:cNvSpPr>
            <a:spLocks noGrp="1"/>
          </p:cNvSpPr>
          <p:nvPr>
            <p:ph type="ftr"/>
          </p:nvPr>
        </p:nvSpPr>
        <p:spPr>
          <a:xfrm>
            <a:off x="2666880" y="6356520"/>
            <a:ext cx="3352320" cy="364680"/>
          </a:xfrm>
          <a:prstGeom prst="rect">
            <a:avLst/>
          </a:prstGeom>
        </p:spPr>
        <p:txBody>
          <a:bodyPr lIns="0" tIns="0" rIns="0" bIns="0" anchor="b">
            <a:noAutofit/>
          </a:bodyPr>
          <a:lstStyle/>
          <a:p>
            <a:endParaRPr lang="ru-RU" sz="2400" b="0" strike="noStrike" spc="-1">
              <a:latin typeface="Times New Roman"/>
            </a:endParaRPr>
          </a:p>
        </p:txBody>
      </p:sp>
      <p:sp>
        <p:nvSpPr>
          <p:cNvPr id="8" name="PlaceHolder 9"/>
          <p:cNvSpPr>
            <a:spLocks noGrp="1"/>
          </p:cNvSpPr>
          <p:nvPr>
            <p:ph type="sldNum"/>
          </p:nvPr>
        </p:nvSpPr>
        <p:spPr>
          <a:xfrm>
            <a:off x="7924680" y="6356520"/>
            <a:ext cx="761760" cy="364680"/>
          </a:xfrm>
          <a:prstGeom prst="rect">
            <a:avLst/>
          </a:prstGeom>
        </p:spPr>
        <p:txBody>
          <a:bodyPr lIns="0" tIns="0" rIns="0" bIns="0" anchor="b">
            <a:noAutofit/>
          </a:bodyPr>
          <a:lstStyle/>
          <a:p>
            <a:pPr algn="r">
              <a:lnSpc>
                <a:spcPct val="100000"/>
              </a:lnSpc>
            </a:pPr>
            <a:fld id="{D3F3EAF7-6FC2-4A3D-AD50-DCF77DA02578}" type="slidenum">
              <a:rPr lang="ru-RU" sz="1200" b="0" strike="noStrike" spc="-1">
                <a:solidFill>
                  <a:srgbClr val="D1EAED"/>
                </a:solidFill>
                <a:latin typeface="Constantia"/>
              </a:rPr>
              <a:pPr algn="r">
                <a:lnSpc>
                  <a:spcPct val="100000"/>
                </a:lnSpc>
              </a:pPr>
              <a:t>‹#›</a:t>
            </a:fld>
            <a:endParaRPr lang="ru-RU" sz="1200" b="0" strike="noStrike" spc="-1">
              <a:latin typeface="Times New Roman"/>
            </a:endParaRPr>
          </a:p>
        </p:txBody>
      </p:sp>
      <p:sp>
        <p:nvSpPr>
          <p:cNvPr id="9" name="PlaceHolder 10"/>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600" b="0" strike="noStrike" spc="-1">
                <a:solidFill>
                  <a:srgbClr val="FFFFFF"/>
                </a:solidFill>
                <a:latin typeface="Constantia"/>
              </a:rPr>
              <a:t>Для правки структуры щёлкните мышью</a:t>
            </a:r>
          </a:p>
          <a:p>
            <a:pPr marL="864000" lvl="1" indent="-324000">
              <a:spcBef>
                <a:spcPts val="1134"/>
              </a:spcBef>
              <a:buClr>
                <a:srgbClr val="000000"/>
              </a:buClr>
              <a:buSzPct val="75000"/>
              <a:buFont typeface="Symbol" charset="2"/>
              <a:buChar char=""/>
            </a:pPr>
            <a:r>
              <a:rPr lang="ru-RU" sz="2100" b="0" strike="noStrike" spc="-1">
                <a:solidFill>
                  <a:srgbClr val="FFFFFF"/>
                </a:solidFill>
                <a:latin typeface="Constantia"/>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FFFFFF"/>
                </a:solidFill>
                <a:latin typeface="Constantia"/>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FFFFFF"/>
                </a:solidFill>
                <a:latin typeface="Constantia"/>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FFFFFF"/>
                </a:solidFill>
                <a:latin typeface="Constantia"/>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FFFFFF"/>
                </a:solidFill>
                <a:latin typeface="Constantia"/>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FFFFFF"/>
                </a:solidFill>
                <a:latin typeface="Constantia"/>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cstate="print"/>
          <a:tile/>
        </a:blipFill>
        <a:effectLst/>
      </p:bgPr>
    </p:bg>
    <p:spTree>
      <p:nvGrpSpPr>
        <p:cNvPr id="1" name=""/>
        <p:cNvGrpSpPr/>
        <p:nvPr/>
      </p:nvGrpSpPr>
      <p:grpSpPr>
        <a:xfrm>
          <a:off x="0" y="0"/>
          <a:ext cx="0" cy="0"/>
          <a:chOff x="0" y="0"/>
          <a:chExt cx="0" cy="0"/>
        </a:xfrm>
      </p:grpSpPr>
      <p:sp>
        <p:nvSpPr>
          <p:cNvPr id="46" name="CustomShape 1"/>
          <p:cNvSpPr/>
          <p:nvPr/>
        </p:nvSpPr>
        <p:spPr>
          <a:xfrm>
            <a:off x="-9360" y="-7200"/>
            <a:ext cx="9162720" cy="1041120"/>
          </a:xfrm>
          <a:custGeom>
            <a:avLst/>
            <a:gdLst/>
            <a:ahLst/>
            <a:cxn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360">
            <a:noFill/>
          </a:ln>
        </p:spPr>
        <p:style>
          <a:lnRef idx="0">
            <a:scrgbClr r="0" g="0" b="0"/>
          </a:lnRef>
          <a:fillRef idx="0">
            <a:scrgbClr r="0" g="0" b="0"/>
          </a:fillRef>
          <a:effectRef idx="0">
            <a:scrgbClr r="0" g="0" b="0"/>
          </a:effectRef>
          <a:fontRef idx="minor"/>
        </p:style>
      </p:sp>
      <p:sp>
        <p:nvSpPr>
          <p:cNvPr id="47" name="CustomShape 2"/>
          <p:cNvSpPr/>
          <p:nvPr/>
        </p:nvSpPr>
        <p:spPr>
          <a:xfrm>
            <a:off x="4381560" y="-7200"/>
            <a:ext cx="4762080" cy="637920"/>
          </a:xfrm>
          <a:custGeom>
            <a:avLst/>
            <a:gdLst/>
            <a:ahLst/>
            <a:cxn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360">
            <a:noFill/>
          </a:ln>
        </p:spPr>
        <p:style>
          <a:lnRef idx="0">
            <a:scrgbClr r="0" g="0" b="0"/>
          </a:lnRef>
          <a:fillRef idx="0">
            <a:scrgbClr r="0" g="0" b="0"/>
          </a:fillRef>
          <a:effectRef idx="0">
            <a:scrgbClr r="0" g="0" b="0"/>
          </a:effectRef>
          <a:fontRef idx="minor"/>
        </p:style>
      </p:sp>
      <p:grpSp>
        <p:nvGrpSpPr>
          <p:cNvPr id="48" name="Group 3"/>
          <p:cNvGrpSpPr/>
          <p:nvPr/>
        </p:nvGrpSpPr>
        <p:grpSpPr>
          <a:xfrm>
            <a:off x="-29160" y="-16560"/>
            <a:ext cx="9197640" cy="1086120"/>
            <a:chOff x="-29160" y="-16560"/>
            <a:chExt cx="9197640" cy="1086120"/>
          </a:xfrm>
        </p:grpSpPr>
        <p:sp>
          <p:nvSpPr>
            <p:cNvPr id="49" name="CustomShape 4"/>
            <p:cNvSpPr/>
            <p:nvPr/>
          </p:nvSpPr>
          <p:spPr>
            <a:xfrm rot="21435600">
              <a:off x="-18720" y="201960"/>
              <a:ext cx="9162720" cy="648720"/>
            </a:xfrm>
            <a:custGeom>
              <a:avLst/>
              <a:gdLst/>
              <a:ahLst/>
              <a:cxn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09B7BF"/>
              </a:solidFill>
              <a:round/>
            </a:ln>
          </p:spPr>
          <p:style>
            <a:lnRef idx="0">
              <a:scrgbClr r="0" g="0" b="0"/>
            </a:lnRef>
            <a:fillRef idx="0">
              <a:scrgbClr r="0" g="0" b="0"/>
            </a:fillRef>
            <a:effectRef idx="0">
              <a:scrgbClr r="0" g="0" b="0"/>
            </a:effectRef>
            <a:fontRef idx="minor"/>
          </p:style>
        </p:sp>
        <p:sp>
          <p:nvSpPr>
            <p:cNvPr id="50" name="CustomShape 5"/>
            <p:cNvSpPr/>
            <p:nvPr/>
          </p:nvSpPr>
          <p:spPr>
            <a:xfrm rot="21435600">
              <a:off x="-14040" y="275400"/>
              <a:ext cx="9175320" cy="529920"/>
            </a:xfrm>
            <a:custGeom>
              <a:avLst/>
              <a:gdLst/>
              <a:ahLst/>
              <a:cxn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0F6FC6"/>
              </a:solidFill>
              <a:round/>
            </a:ln>
          </p:spPr>
          <p:style>
            <a:lnRef idx="0">
              <a:scrgbClr r="0" g="0" b="0"/>
            </a:lnRef>
            <a:fillRef idx="0">
              <a:scrgbClr r="0" g="0" b="0"/>
            </a:fillRef>
            <a:effectRef idx="0">
              <a:scrgbClr r="0" g="0" b="0"/>
            </a:effectRef>
            <a:fontRef idx="minor"/>
          </p:style>
        </p:sp>
      </p:grpSp>
      <p:sp>
        <p:nvSpPr>
          <p:cNvPr id="51" name="PlaceHolder 6"/>
          <p:cNvSpPr>
            <a:spLocks noGrp="1"/>
          </p:cNvSpPr>
          <p:nvPr>
            <p:ph type="title"/>
          </p:nvPr>
        </p:nvSpPr>
        <p:spPr>
          <a:xfrm>
            <a:off x="457200" y="704160"/>
            <a:ext cx="8229240" cy="1142640"/>
          </a:xfrm>
          <a:prstGeom prst="rect">
            <a:avLst/>
          </a:prstGeom>
        </p:spPr>
        <p:txBody>
          <a:bodyPr lIns="0" tIns="45000" rIns="0" bIns="0" anchor="b">
            <a:noAutofit/>
          </a:bodyPr>
          <a:lstStyle/>
          <a:p>
            <a:pPr>
              <a:lnSpc>
                <a:spcPct val="100000"/>
              </a:lnSpc>
            </a:pPr>
            <a:r>
              <a:rPr lang="ru-RU" sz="5000" b="0" strike="noStrike" spc="-1">
                <a:solidFill>
                  <a:srgbClr val="04617B"/>
                </a:solidFill>
                <a:latin typeface="Calibri"/>
              </a:rPr>
              <a:t>Образец заголовка</a:t>
            </a:r>
            <a:endParaRPr lang="ru-RU" sz="5000" b="0" strike="noStrike" spc="-1">
              <a:solidFill>
                <a:srgbClr val="000000"/>
              </a:solidFill>
              <a:latin typeface="Constantia"/>
            </a:endParaRPr>
          </a:p>
        </p:txBody>
      </p:sp>
      <p:sp>
        <p:nvSpPr>
          <p:cNvPr id="52" name="PlaceHolder 7"/>
          <p:cNvSpPr>
            <a:spLocks noGrp="1"/>
          </p:cNvSpPr>
          <p:nvPr>
            <p:ph type="body"/>
          </p:nvPr>
        </p:nvSpPr>
        <p:spPr>
          <a:xfrm>
            <a:off x="457200" y="1935360"/>
            <a:ext cx="8229240" cy="4388760"/>
          </a:xfrm>
          <a:prstGeom prst="rect">
            <a:avLst/>
          </a:prstGeom>
        </p:spPr>
        <p:txBody>
          <a:bodyPr lIns="90000" tIns="45000" rIns="90000" bIns="45000">
            <a:noAutofit/>
          </a:bodyPr>
          <a:lstStyle/>
          <a:p>
            <a:pPr marL="274320" indent="-273960">
              <a:lnSpc>
                <a:spcPct val="100000"/>
              </a:lnSpc>
              <a:spcBef>
                <a:spcPts val="519"/>
              </a:spcBef>
              <a:buClr>
                <a:srgbClr val="0BD0D9"/>
              </a:buClr>
              <a:buSzPct val="95000"/>
              <a:buFont typeface="Wingdings 2" charset="2"/>
              <a:buChar char=""/>
            </a:pPr>
            <a:r>
              <a:rPr lang="ru-RU" sz="2600" b="0" strike="noStrike" spc="-1">
                <a:solidFill>
                  <a:srgbClr val="000000"/>
                </a:solidFill>
                <a:latin typeface="Constantia"/>
              </a:rPr>
              <a:t>Образец текста</a:t>
            </a:r>
          </a:p>
          <a:p>
            <a:pPr marL="640080" lvl="1" indent="-246600">
              <a:lnSpc>
                <a:spcPct val="100000"/>
              </a:lnSpc>
              <a:spcBef>
                <a:spcPts val="479"/>
              </a:spcBef>
              <a:buClr>
                <a:srgbClr val="0F6FC6"/>
              </a:buClr>
              <a:buSzPct val="85000"/>
              <a:buFont typeface="Wingdings 2" charset="2"/>
              <a:buChar char=""/>
            </a:pPr>
            <a:r>
              <a:rPr lang="ru-RU" sz="2400" b="0" strike="noStrike" spc="-1">
                <a:solidFill>
                  <a:srgbClr val="000000"/>
                </a:solidFill>
                <a:latin typeface="Constantia"/>
              </a:rPr>
              <a:t>Второй уровень</a:t>
            </a:r>
          </a:p>
          <a:p>
            <a:pPr marL="914400" lvl="2" indent="-246600">
              <a:lnSpc>
                <a:spcPct val="100000"/>
              </a:lnSpc>
              <a:spcBef>
                <a:spcPts val="420"/>
              </a:spcBef>
              <a:buClr>
                <a:srgbClr val="009DD9"/>
              </a:buClr>
              <a:buSzPct val="70000"/>
              <a:buFont typeface="Wingdings 2" charset="2"/>
              <a:buChar char=""/>
            </a:pPr>
            <a:r>
              <a:rPr lang="ru-RU" sz="2100" b="0" strike="noStrike" spc="-1">
                <a:solidFill>
                  <a:srgbClr val="000000"/>
                </a:solidFill>
                <a:latin typeface="Constantia"/>
              </a:rPr>
              <a:t>Третий уровень</a:t>
            </a:r>
          </a:p>
          <a:p>
            <a:pPr marL="1188720" lvl="3" indent="-209880">
              <a:lnSpc>
                <a:spcPct val="100000"/>
              </a:lnSpc>
              <a:spcBef>
                <a:spcPts val="400"/>
              </a:spcBef>
              <a:buClr>
                <a:srgbClr val="0BD0D9"/>
              </a:buClr>
              <a:buSzPct val="65000"/>
              <a:buFont typeface="Wingdings 2" charset="2"/>
              <a:buChar char=""/>
            </a:pPr>
            <a:r>
              <a:rPr lang="ru-RU" sz="2000" b="0" strike="noStrike" spc="-1">
                <a:solidFill>
                  <a:srgbClr val="000000"/>
                </a:solidFill>
                <a:latin typeface="Constantia"/>
              </a:rPr>
              <a:t>Четвертый уровень</a:t>
            </a:r>
          </a:p>
          <a:p>
            <a:pPr marL="1463040" lvl="4" indent="-209880">
              <a:lnSpc>
                <a:spcPct val="100000"/>
              </a:lnSpc>
              <a:spcBef>
                <a:spcPts val="400"/>
              </a:spcBef>
              <a:buClr>
                <a:srgbClr val="10CF9B"/>
              </a:buClr>
              <a:buSzPct val="65000"/>
              <a:buFont typeface="Wingdings 2" charset="2"/>
              <a:buChar char=""/>
            </a:pPr>
            <a:r>
              <a:rPr lang="ru-RU" sz="2000" b="0" strike="noStrike" spc="-1">
                <a:solidFill>
                  <a:srgbClr val="000000"/>
                </a:solidFill>
                <a:latin typeface="Constantia"/>
              </a:rPr>
              <a:t>Пятый уровень</a:t>
            </a:r>
          </a:p>
        </p:txBody>
      </p:sp>
      <p:sp>
        <p:nvSpPr>
          <p:cNvPr id="53" name="PlaceHolder 8"/>
          <p:cNvSpPr>
            <a:spLocks noGrp="1"/>
          </p:cNvSpPr>
          <p:nvPr>
            <p:ph type="dt"/>
          </p:nvPr>
        </p:nvSpPr>
        <p:spPr>
          <a:xfrm>
            <a:off x="457200" y="6356520"/>
            <a:ext cx="2133360" cy="364680"/>
          </a:xfrm>
          <a:prstGeom prst="rect">
            <a:avLst/>
          </a:prstGeom>
        </p:spPr>
        <p:txBody>
          <a:bodyPr lIns="0" tIns="0" rIns="0" bIns="0" anchor="b">
            <a:noAutofit/>
          </a:bodyPr>
          <a:lstStyle/>
          <a:p>
            <a:pPr>
              <a:lnSpc>
                <a:spcPct val="100000"/>
              </a:lnSpc>
            </a:pPr>
            <a:fld id="{E823B46F-0B0F-4DB6-A043-842DB1E344B7}" type="datetime">
              <a:rPr lang="ru-RU" sz="1200" b="0" strike="noStrike" spc="-1">
                <a:solidFill>
                  <a:srgbClr val="035C75"/>
                </a:solidFill>
                <a:latin typeface="Constantia"/>
              </a:rPr>
              <a:pPr>
                <a:lnSpc>
                  <a:spcPct val="100000"/>
                </a:lnSpc>
              </a:pPr>
              <a:t>13.03.2023</a:t>
            </a:fld>
            <a:endParaRPr lang="ru-RU" sz="1200" b="0" strike="noStrike" spc="-1">
              <a:latin typeface="Times New Roman"/>
            </a:endParaRPr>
          </a:p>
        </p:txBody>
      </p:sp>
      <p:sp>
        <p:nvSpPr>
          <p:cNvPr id="54" name="PlaceHolder 9"/>
          <p:cNvSpPr>
            <a:spLocks noGrp="1"/>
          </p:cNvSpPr>
          <p:nvPr>
            <p:ph type="ftr"/>
          </p:nvPr>
        </p:nvSpPr>
        <p:spPr>
          <a:xfrm>
            <a:off x="2666880" y="6356520"/>
            <a:ext cx="3352320" cy="364680"/>
          </a:xfrm>
          <a:prstGeom prst="rect">
            <a:avLst/>
          </a:prstGeom>
        </p:spPr>
        <p:txBody>
          <a:bodyPr lIns="0" tIns="0" rIns="0" bIns="0" anchor="b">
            <a:noAutofit/>
          </a:bodyPr>
          <a:lstStyle/>
          <a:p>
            <a:endParaRPr lang="ru-RU" sz="2400" b="0" strike="noStrike" spc="-1">
              <a:latin typeface="Times New Roman"/>
            </a:endParaRPr>
          </a:p>
        </p:txBody>
      </p:sp>
      <p:sp>
        <p:nvSpPr>
          <p:cNvPr id="55" name="PlaceHolder 10"/>
          <p:cNvSpPr>
            <a:spLocks noGrp="1"/>
          </p:cNvSpPr>
          <p:nvPr>
            <p:ph type="sldNum"/>
          </p:nvPr>
        </p:nvSpPr>
        <p:spPr>
          <a:xfrm>
            <a:off x="7924680" y="6356520"/>
            <a:ext cx="761760" cy="364680"/>
          </a:xfrm>
          <a:prstGeom prst="rect">
            <a:avLst/>
          </a:prstGeom>
        </p:spPr>
        <p:txBody>
          <a:bodyPr lIns="0" tIns="0" rIns="0" bIns="0" anchor="b">
            <a:noAutofit/>
          </a:bodyPr>
          <a:lstStyle/>
          <a:p>
            <a:pPr algn="r">
              <a:lnSpc>
                <a:spcPct val="100000"/>
              </a:lnSpc>
            </a:pPr>
            <a:fld id="{140807B8-5116-417A-93FD-F4B677069262}" type="slidenum">
              <a:rPr lang="ru-RU" sz="1200" b="0" strike="noStrike" spc="-1">
                <a:solidFill>
                  <a:srgbClr val="035C75"/>
                </a:solidFill>
                <a:latin typeface="Constantia"/>
              </a:rPr>
              <a:pPr algn="r">
                <a:lnSpc>
                  <a:spcPct val="100000"/>
                </a:lnSpc>
              </a:pPr>
              <a:t>‹#›</a:t>
            </a:fld>
            <a:endParaRPr lang="ru-RU"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827584" y="1124744"/>
            <a:ext cx="8067352" cy="3268640"/>
          </a:xfrm>
          <a:prstGeom prst="rect">
            <a:avLst/>
          </a:prstGeom>
          <a:noFill/>
          <a:ln>
            <a:noFill/>
          </a:ln>
        </p:spPr>
        <p:txBody>
          <a:bodyPr lIns="0" tIns="0" rIns="18360" bIns="0" anchor="b">
            <a:normAutofit fontScale="25000" lnSpcReduction="20000"/>
          </a:bodyPr>
          <a:lstStyle/>
          <a:p>
            <a:pPr algn="r">
              <a:lnSpc>
                <a:spcPct val="100000"/>
              </a:lnSpc>
            </a:pPr>
            <a:r>
              <a:rPr lang="ru-RU" sz="5600" b="1" strike="noStrike" spc="-1" dirty="0">
                <a:solidFill>
                  <a:srgbClr val="FF0000"/>
                </a:solidFill>
                <a:latin typeface="Calibri"/>
              </a:rPr>
              <a:t> </a:t>
            </a:r>
            <a:r>
              <a:rPr dirty="0"/>
              <a:t/>
            </a:r>
            <a:br>
              <a:rPr dirty="0"/>
            </a:br>
            <a:r>
              <a:rPr dirty="0"/>
              <a:t/>
            </a:r>
            <a:br>
              <a:rPr dirty="0"/>
            </a:br>
            <a:r>
              <a:rPr sz="24000" dirty="0">
                <a:latin typeface="Times New Roman" pitchFamily="18" charset="0"/>
                <a:cs typeface="Times New Roman" pitchFamily="18" charset="0"/>
              </a:rPr>
              <a:t/>
            </a:r>
            <a:br>
              <a:rPr sz="24000" dirty="0">
                <a:latin typeface="Times New Roman" pitchFamily="18" charset="0"/>
                <a:cs typeface="Times New Roman" pitchFamily="18" charset="0"/>
              </a:rPr>
            </a:br>
            <a:r>
              <a:rPr sz="24000" dirty="0">
                <a:latin typeface="Times New Roman" pitchFamily="18" charset="0"/>
                <a:cs typeface="Times New Roman" pitchFamily="18" charset="0"/>
              </a:rPr>
              <a:t/>
            </a:r>
            <a:br>
              <a:rPr sz="24000" dirty="0">
                <a:latin typeface="Times New Roman" pitchFamily="18" charset="0"/>
                <a:cs typeface="Times New Roman" pitchFamily="18" charset="0"/>
              </a:rPr>
            </a:br>
            <a:r>
              <a:rPr lang="ru-RU" sz="24000" b="1" strike="noStrike" spc="-1" dirty="0">
                <a:solidFill>
                  <a:srgbClr val="FF0000"/>
                </a:solidFill>
                <a:latin typeface="Times New Roman" pitchFamily="18" charset="0"/>
                <a:cs typeface="Times New Roman" pitchFamily="18" charset="0"/>
              </a:rPr>
              <a:t>Методы нейропсихологической диагностики в детском возрасте</a:t>
            </a:r>
            <a:endParaRPr lang="ru-RU" sz="24000" b="0" strike="noStrike" spc="-1" dirty="0">
              <a:solidFill>
                <a:srgbClr val="FFFFFF"/>
              </a:solidFill>
              <a:latin typeface="Times New Roman" pitchFamily="18" charset="0"/>
              <a:cs typeface="Times New Roman" pitchFamily="18" charset="0"/>
            </a:endParaRPr>
          </a:p>
        </p:txBody>
      </p:sp>
      <p:sp>
        <p:nvSpPr>
          <p:cNvPr id="93" name="TextShape 2"/>
          <p:cNvSpPr txBox="1"/>
          <p:nvPr/>
        </p:nvSpPr>
        <p:spPr>
          <a:xfrm>
            <a:off x="827584" y="1268760"/>
            <a:ext cx="7854480" cy="1752120"/>
          </a:xfrm>
          <a:prstGeom prst="rect">
            <a:avLst/>
          </a:prstGeom>
          <a:noFill/>
          <a:ln>
            <a:noFill/>
          </a:ln>
        </p:spPr>
        <p:txBody>
          <a:bodyPr lIns="0" tIns="45000" rIns="18360" bIns="45000">
            <a:noAutofit/>
          </a:bodyPr>
          <a:lstStyle/>
          <a:p>
            <a:pPr algn="ctr"/>
            <a:endParaRPr lang="ru-RU" sz="3200" b="0" strike="noStrike" spc="-1">
              <a:latin typeface="Arial"/>
            </a:endParaRPr>
          </a:p>
        </p:txBody>
      </p:sp>
      <p:sp>
        <p:nvSpPr>
          <p:cNvPr id="4" name="TextBox 3"/>
          <p:cNvSpPr txBox="1"/>
          <p:nvPr/>
        </p:nvSpPr>
        <p:spPr>
          <a:xfrm>
            <a:off x="3232687" y="4720792"/>
            <a:ext cx="5449377" cy="923330"/>
          </a:xfrm>
          <a:prstGeom prst="rect">
            <a:avLst/>
          </a:prstGeom>
          <a:noFill/>
        </p:spPr>
        <p:txBody>
          <a:bodyPr wrap="none" rtlCol="0">
            <a:spAutoFit/>
          </a:bodyPr>
          <a:lstStyle/>
          <a:p>
            <a:pPr algn="r"/>
            <a:r>
              <a:rPr lang="ru-RU" b="1" dirty="0" smtClean="0"/>
              <a:t>МАОУ гимназия № 26 г. Томск</a:t>
            </a:r>
          </a:p>
          <a:p>
            <a:pPr algn="r"/>
            <a:r>
              <a:rPr lang="ru-RU" b="1" dirty="0" smtClean="0"/>
              <a:t>Педагог-психолог: </a:t>
            </a:r>
            <a:r>
              <a:rPr lang="ru-RU" b="1" dirty="0" err="1" smtClean="0"/>
              <a:t>Круглыхина</a:t>
            </a:r>
            <a:r>
              <a:rPr lang="ru-RU" b="1" dirty="0" smtClean="0"/>
              <a:t> М.В.</a:t>
            </a:r>
          </a:p>
          <a:p>
            <a:pPr algn="r"/>
            <a:r>
              <a:rPr lang="ru-RU" b="1" dirty="0" smtClean="0"/>
              <a:t>Учитель начальных классов: Меркушева О.В.</a:t>
            </a:r>
            <a:endParaRPr lang="ru-RU" b="1" dirty="0"/>
          </a:p>
        </p:txBody>
      </p:sp>
      <p:sp>
        <p:nvSpPr>
          <p:cNvPr id="5" name="TextBox 4"/>
          <p:cNvSpPr txBox="1"/>
          <p:nvPr/>
        </p:nvSpPr>
        <p:spPr>
          <a:xfrm>
            <a:off x="3635896" y="6309320"/>
            <a:ext cx="1575688" cy="369332"/>
          </a:xfrm>
          <a:prstGeom prst="rect">
            <a:avLst/>
          </a:prstGeom>
          <a:noFill/>
        </p:spPr>
        <p:txBody>
          <a:bodyPr wrap="none" rtlCol="0">
            <a:spAutoFit/>
          </a:bodyPr>
          <a:lstStyle/>
          <a:p>
            <a:r>
              <a:rPr lang="ru-RU" b="1" dirty="0" smtClean="0"/>
              <a:t>Томск 2023г.</a:t>
            </a:r>
            <a:endParaRPr lang="ru-RU"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467544" y="260648"/>
            <a:ext cx="8229240" cy="1142640"/>
          </a:xfrm>
          <a:prstGeom prst="rect">
            <a:avLst/>
          </a:prstGeom>
          <a:noFill/>
          <a:ln>
            <a:noFill/>
          </a:ln>
        </p:spPr>
        <p:txBody>
          <a:bodyPr lIns="0" tIns="45000" rIns="0" bIns="0" anchor="b">
            <a:normAutofit fontScale="64500" lnSpcReduction="20000"/>
          </a:bodyPr>
          <a:lstStyle/>
          <a:p>
            <a:pPr algn="ctr">
              <a:lnSpc>
                <a:spcPct val="100000"/>
              </a:lnSpc>
            </a:pPr>
            <a:r>
              <a:rPr lang="ru-RU" sz="5000" b="1" strike="noStrike" spc="-1" dirty="0">
                <a:solidFill>
                  <a:srgbClr val="04617B"/>
                </a:solidFill>
                <a:latin typeface="Calibri"/>
              </a:rPr>
              <a:t> </a:t>
            </a:r>
            <a:r>
              <a:rPr lang="ru-RU" sz="4400" b="0" strike="noStrike" spc="-1" dirty="0">
                <a:solidFill>
                  <a:srgbClr val="FF0000"/>
                </a:solidFill>
                <a:latin typeface="Times New Roman" pitchFamily="18" charset="0"/>
                <a:cs typeface="Times New Roman" pitchFamily="18" charset="0"/>
              </a:rPr>
              <a:t>Проба </a:t>
            </a:r>
            <a:r>
              <a:rPr lang="ru-RU" sz="4400" b="1" strike="noStrike" spc="-1" dirty="0">
                <a:solidFill>
                  <a:srgbClr val="FF0000"/>
                </a:solidFill>
                <a:latin typeface="Times New Roman" pitchFamily="18" charset="0"/>
                <a:cs typeface="Times New Roman" pitchFamily="18" charset="0"/>
              </a:rPr>
              <a:t>«</a:t>
            </a:r>
            <a:r>
              <a:rPr lang="ru-RU" sz="4400" b="0" strike="noStrike" spc="-1" dirty="0">
                <a:solidFill>
                  <a:srgbClr val="FF0000"/>
                </a:solidFill>
                <a:latin typeface="Times New Roman" pitchFamily="18" charset="0"/>
                <a:cs typeface="Times New Roman" pitchFamily="18" charset="0"/>
              </a:rPr>
              <a:t>Слепые часы</a:t>
            </a:r>
            <a:r>
              <a:rPr lang="ru-RU" sz="4400" b="1" strike="noStrike" spc="-1" dirty="0" smtClean="0">
                <a:solidFill>
                  <a:srgbClr val="FF0000"/>
                </a:solidFill>
                <a:latin typeface="Times New Roman" pitchFamily="18" charset="0"/>
                <a:cs typeface="Times New Roman" pitchFamily="18" charset="0"/>
              </a:rPr>
              <a:t>», </a:t>
            </a:r>
            <a:r>
              <a:rPr lang="ru-RU" sz="4400" strike="noStrike" spc="-1" dirty="0" smtClean="0">
                <a:solidFill>
                  <a:srgbClr val="FF0000"/>
                </a:solidFill>
                <a:latin typeface="Times New Roman" pitchFamily="18" charset="0"/>
                <a:cs typeface="Times New Roman" pitchFamily="18" charset="0"/>
              </a:rPr>
              <a:t>фигуры «</a:t>
            </a:r>
            <a:r>
              <a:rPr lang="ru-RU" sz="4400" strike="noStrike" spc="-1" dirty="0" err="1" smtClean="0">
                <a:solidFill>
                  <a:srgbClr val="FF0000"/>
                </a:solidFill>
                <a:latin typeface="Times New Roman" pitchFamily="18" charset="0"/>
                <a:cs typeface="Times New Roman" pitchFamily="18" charset="0"/>
              </a:rPr>
              <a:t>Поппельрейтера</a:t>
            </a:r>
            <a:r>
              <a:rPr lang="ru-RU" sz="4400" strike="noStrike" spc="-1" dirty="0" smtClean="0">
                <a:solidFill>
                  <a:srgbClr val="FF0000"/>
                </a:solidFill>
                <a:latin typeface="Times New Roman" pitchFamily="18" charset="0"/>
                <a:cs typeface="Times New Roman" pitchFamily="18" charset="0"/>
              </a:rPr>
              <a:t>»</a:t>
            </a:r>
            <a:r>
              <a:rPr dirty="0">
                <a:latin typeface="Times New Roman" pitchFamily="18" charset="0"/>
                <a:cs typeface="Times New Roman" pitchFamily="18" charset="0"/>
              </a:rPr>
              <a:t/>
            </a:r>
            <a:br>
              <a:rPr dirty="0">
                <a:latin typeface="Times New Roman" pitchFamily="18" charset="0"/>
                <a:cs typeface="Times New Roman" pitchFamily="18" charset="0"/>
              </a:rPr>
            </a:br>
            <a:endParaRPr lang="ru-RU" sz="4400" b="0" strike="noStrike" spc="-1" dirty="0">
              <a:solidFill>
                <a:srgbClr val="000000"/>
              </a:solidFill>
              <a:latin typeface="Times New Roman" pitchFamily="18" charset="0"/>
              <a:cs typeface="Times New Roman" pitchFamily="18" charset="0"/>
            </a:endParaRPr>
          </a:p>
        </p:txBody>
      </p:sp>
      <p:sp>
        <p:nvSpPr>
          <p:cNvPr id="171" name="TextShape 2"/>
          <p:cNvSpPr txBox="1"/>
          <p:nvPr/>
        </p:nvSpPr>
        <p:spPr>
          <a:xfrm>
            <a:off x="395536" y="1268760"/>
            <a:ext cx="8229240" cy="5271480"/>
          </a:xfrm>
          <a:prstGeom prst="rect">
            <a:avLst/>
          </a:prstGeom>
          <a:noFill/>
          <a:ln>
            <a:noFill/>
          </a:ln>
        </p:spPr>
        <p:txBody>
          <a:bodyPr lIns="90000" tIns="45000" rIns="90000" bIns="45000">
            <a:normAutofit/>
          </a:bodyPr>
          <a:lstStyle/>
          <a:p>
            <a:pPr algn="just">
              <a:lnSpc>
                <a:spcPct val="100000"/>
              </a:lnSpc>
              <a:spcBef>
                <a:spcPts val="400"/>
              </a:spcBef>
              <a:tabLst>
                <a:tab pos="0" algn="l"/>
              </a:tabLst>
            </a:pPr>
            <a:r>
              <a:rPr lang="ru-RU" sz="2400" b="0" strike="noStrike" spc="-1" dirty="0">
                <a:latin typeface="Times New Roman" pitchFamily="18" charset="0"/>
                <a:cs typeface="Times New Roman" pitchFamily="18" charset="0"/>
              </a:rPr>
              <a:t>Экспериментатор</a:t>
            </a:r>
            <a:r>
              <a:rPr lang="ru-RU" sz="2400" b="1" strike="noStrike" spc="-1" dirty="0">
                <a:latin typeface="Times New Roman" pitchFamily="18" charset="0"/>
                <a:cs typeface="Times New Roman" pitchFamily="18" charset="0"/>
              </a:rPr>
              <a:t> </a:t>
            </a:r>
            <a:r>
              <a:rPr lang="ru-RU" sz="2400" b="0" strike="noStrike" spc="-1" dirty="0">
                <a:latin typeface="Times New Roman" pitchFamily="18" charset="0"/>
                <a:cs typeface="Times New Roman" pitchFamily="18" charset="0"/>
              </a:rPr>
              <a:t>закрывает эталонный циферблат и просит ребенка сказать, сколько времени показывают стрелки на </a:t>
            </a:r>
            <a:r>
              <a:rPr lang="ru-RU" sz="2400" b="1" strike="noStrike" spc="-1" dirty="0">
                <a:latin typeface="Times New Roman" pitchFamily="18" charset="0"/>
                <a:cs typeface="Times New Roman" pitchFamily="18" charset="0"/>
              </a:rPr>
              <a:t>«</a:t>
            </a:r>
            <a:r>
              <a:rPr lang="ru-RU" sz="2400" b="0" strike="noStrike" spc="-1" dirty="0">
                <a:latin typeface="Times New Roman" pitchFamily="18" charset="0"/>
                <a:cs typeface="Times New Roman" pitchFamily="18" charset="0"/>
              </a:rPr>
              <a:t>слепых часах</a:t>
            </a:r>
            <a:r>
              <a:rPr lang="ru-RU" sz="2400" b="1" strike="noStrike" spc="-1" dirty="0">
                <a:latin typeface="Times New Roman" pitchFamily="18" charset="0"/>
                <a:cs typeface="Times New Roman" pitchFamily="18" charset="0"/>
              </a:rPr>
              <a:t>». </a:t>
            </a:r>
            <a:r>
              <a:rPr lang="ru-RU" sz="2400" b="0" strike="noStrike" spc="-1" dirty="0">
                <a:latin typeface="Times New Roman" pitchFamily="18" charset="0"/>
                <a:cs typeface="Times New Roman" pitchFamily="18" charset="0"/>
              </a:rPr>
              <a:t>При выраженных затруднениях эталон открывается для сравнения</a:t>
            </a:r>
            <a:r>
              <a:rPr lang="ru-RU" sz="2400" b="1" strike="noStrike" spc="-1" dirty="0">
                <a:latin typeface="Times New Roman" pitchFamily="18" charset="0"/>
                <a:cs typeface="Times New Roman" pitchFamily="18" charset="0"/>
              </a:rPr>
              <a:t>.</a:t>
            </a:r>
            <a:endParaRPr lang="ru-RU" sz="2400" b="0" strike="noStrike" spc="-1" dirty="0">
              <a:latin typeface="Times New Roman" pitchFamily="18" charset="0"/>
              <a:cs typeface="Times New Roman" pitchFamily="18" charset="0"/>
            </a:endParaRPr>
          </a:p>
          <a:p>
            <a:pPr algn="just">
              <a:lnSpc>
                <a:spcPct val="100000"/>
              </a:lnSpc>
              <a:spcBef>
                <a:spcPts val="400"/>
              </a:spcBef>
              <a:tabLst>
                <a:tab pos="0" algn="l"/>
              </a:tabLst>
            </a:pPr>
            <a:r>
              <a:rPr lang="ru-RU" sz="2400" b="0" strike="noStrike" spc="-1" dirty="0">
                <a:latin typeface="Times New Roman" pitchFamily="18" charset="0"/>
                <a:cs typeface="Times New Roman" pitchFamily="18" charset="0"/>
              </a:rPr>
              <a:t>Здесь следует очень внимательно отнестись к тому, упрочено ли в опыте ребенка определение часов именно в таком варианте</a:t>
            </a:r>
            <a:r>
              <a:rPr lang="ru-RU" sz="2400" b="1" strike="noStrike" spc="-1" dirty="0">
                <a:latin typeface="Times New Roman" pitchFamily="18" charset="0"/>
                <a:cs typeface="Times New Roman" pitchFamily="18" charset="0"/>
              </a:rPr>
              <a:t>.</a:t>
            </a:r>
            <a:endParaRPr lang="ru-RU" sz="2400" b="0" strike="noStrike" spc="-1" dirty="0">
              <a:latin typeface="Times New Roman" pitchFamily="18" charset="0"/>
              <a:cs typeface="Times New Roman" pitchFamily="18" charset="0"/>
            </a:endParaRPr>
          </a:p>
        </p:txBody>
      </p:sp>
      <p:pic>
        <p:nvPicPr>
          <p:cNvPr id="172" name="Рисунок 3"/>
          <p:cNvPicPr/>
          <p:nvPr/>
        </p:nvPicPr>
        <p:blipFill>
          <a:blip r:embed="rId2" cstate="print"/>
          <a:stretch/>
        </p:blipFill>
        <p:spPr>
          <a:xfrm>
            <a:off x="2339752" y="3717032"/>
            <a:ext cx="5392440" cy="2883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457200" y="704160"/>
            <a:ext cx="8229240" cy="1142640"/>
          </a:xfrm>
          <a:prstGeom prst="rect">
            <a:avLst/>
          </a:prstGeom>
          <a:noFill/>
          <a:ln>
            <a:noFill/>
          </a:ln>
        </p:spPr>
        <p:txBody>
          <a:bodyPr lIns="0" tIns="45000" rIns="0" bIns="0" anchor="b">
            <a:noAutofit/>
          </a:bodyPr>
          <a:lstStyle/>
          <a:p>
            <a:endParaRPr lang="ru-RU" sz="1800" b="0" strike="noStrike" spc="-1">
              <a:solidFill>
                <a:srgbClr val="000000"/>
              </a:solidFill>
              <a:latin typeface="Constantia"/>
            </a:endParaRPr>
          </a:p>
        </p:txBody>
      </p:sp>
      <p:sp>
        <p:nvSpPr>
          <p:cNvPr id="108" name="TextShape 2"/>
          <p:cNvSpPr txBox="1"/>
          <p:nvPr/>
        </p:nvSpPr>
        <p:spPr>
          <a:xfrm>
            <a:off x="467544" y="764704"/>
            <a:ext cx="8229240" cy="4388760"/>
          </a:xfrm>
          <a:prstGeom prst="rect">
            <a:avLst/>
          </a:prstGeom>
          <a:noFill/>
          <a:ln>
            <a:noFill/>
          </a:ln>
        </p:spPr>
        <p:txBody>
          <a:bodyPr lIns="90000" tIns="45000" rIns="90000" bIns="45000">
            <a:noAutofit/>
          </a:bodyPr>
          <a:lstStyle/>
          <a:p>
            <a:pPr marL="274320" indent="-273960" algn="just">
              <a:lnSpc>
                <a:spcPct val="100000"/>
              </a:lnSpc>
              <a:spcBef>
                <a:spcPts val="479"/>
              </a:spcBef>
              <a:buClr>
                <a:srgbClr val="0BD0D9"/>
              </a:buClr>
              <a:buSzPct val="95000"/>
            </a:pPr>
            <a:r>
              <a:rPr lang="ru-RU" sz="2000" b="0" strike="noStrike" spc="-1" dirty="0" smtClean="0">
                <a:latin typeface="Times New Roman" pitchFamily="18" charset="0"/>
                <a:cs typeface="Times New Roman" pitchFamily="18" charset="0"/>
              </a:rPr>
              <a:t>	Что касается методик, направленных исключительно на исследование целостности восприятия пространства, то можно упомянуть о таких заданиях, как восприятие Химер, деление линии пополам, постановка точки в центр круга, чтение разделенного по вертикали текста. В первом задании испытуемый должен узнавать необычные, никогда не встречающиеся в реальности фигуры, состоящие из частей разных животных или предметов (их иногда называют конкурирующими изображениями). Просьба психолога звучит так же, как и в заданиях зрительного предметного </a:t>
            </a:r>
            <a:r>
              <a:rPr lang="ru-RU" sz="2000" b="0" strike="noStrike" spc="-1" dirty="0" err="1" smtClean="0">
                <a:latin typeface="Times New Roman" pitchFamily="18" charset="0"/>
                <a:cs typeface="Times New Roman" pitchFamily="18" charset="0"/>
              </a:rPr>
              <a:t>гнозиса</a:t>
            </a:r>
            <a:r>
              <a:rPr lang="ru-RU" sz="2000" b="0" strike="noStrike" spc="-1" dirty="0" smtClean="0">
                <a:latin typeface="Times New Roman" pitchFamily="18" charset="0"/>
                <a:cs typeface="Times New Roman" pitchFamily="18" charset="0"/>
              </a:rPr>
              <a:t>: «Назовите, что здесь изображено».</a:t>
            </a:r>
            <a:endParaRPr lang="ru-RU" sz="2000" b="0" strike="noStrike" spc="-1" dirty="0">
              <a:latin typeface="Times New Roman" pitchFamily="18" charset="0"/>
              <a:cs typeface="Times New Roman" pitchFamily="18" charset="0"/>
            </a:endParaRPr>
          </a:p>
        </p:txBody>
      </p:sp>
      <p:pic>
        <p:nvPicPr>
          <p:cNvPr id="4" name="Picture 2"/>
          <p:cNvPicPr/>
          <p:nvPr/>
        </p:nvPicPr>
        <p:blipFill>
          <a:blip r:embed="rId2" cstate="print"/>
          <a:stretch/>
        </p:blipFill>
        <p:spPr>
          <a:xfrm>
            <a:off x="1187624" y="3645024"/>
            <a:ext cx="6552376" cy="2952328"/>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57200" y="704160"/>
            <a:ext cx="8229240" cy="1142640"/>
          </a:xfrm>
          <a:prstGeom prst="rect">
            <a:avLst/>
          </a:prstGeom>
          <a:noFill/>
          <a:ln>
            <a:noFill/>
          </a:ln>
        </p:spPr>
        <p:txBody>
          <a:bodyPr lIns="0" tIns="45000" rIns="0" bIns="0" anchor="b">
            <a:normAutofit/>
          </a:bodyPr>
          <a:lstStyle/>
          <a:p>
            <a:pPr>
              <a:lnSpc>
                <a:spcPct val="100000"/>
              </a:lnSpc>
            </a:pPr>
            <a:endParaRPr lang="ru-RU" sz="2800" b="0" strike="noStrike" spc="-1" dirty="0">
              <a:solidFill>
                <a:srgbClr val="000000"/>
              </a:solidFill>
              <a:latin typeface="Constantia"/>
            </a:endParaRPr>
          </a:p>
        </p:txBody>
      </p:sp>
      <p:sp>
        <p:nvSpPr>
          <p:cNvPr id="110" name="TextShape 2"/>
          <p:cNvSpPr txBox="1"/>
          <p:nvPr/>
        </p:nvSpPr>
        <p:spPr>
          <a:xfrm>
            <a:off x="457200" y="1935360"/>
            <a:ext cx="8229240" cy="4388760"/>
          </a:xfrm>
          <a:prstGeom prst="rect">
            <a:avLst/>
          </a:prstGeom>
          <a:noFill/>
          <a:ln>
            <a:noFill/>
          </a:ln>
        </p:spPr>
        <p:txBody>
          <a:bodyPr lIns="90000" tIns="45000" rIns="90000" bIns="45000">
            <a:normAutofit fontScale="95500"/>
          </a:bodyPr>
          <a:lstStyle/>
          <a:p>
            <a:pPr>
              <a:lnSpc>
                <a:spcPct val="100000"/>
              </a:lnSpc>
              <a:spcBef>
                <a:spcPts val="519"/>
              </a:spcBef>
              <a:tabLst>
                <a:tab pos="0" algn="l"/>
              </a:tabLst>
            </a:pPr>
            <a:endParaRPr lang="ru-RU" sz="2600" b="0" strike="noStrike" spc="-1" dirty="0">
              <a:solidFill>
                <a:srgbClr val="000000"/>
              </a:solidFill>
              <a:latin typeface="Constantia"/>
            </a:endParaRPr>
          </a:p>
        </p:txBody>
      </p:sp>
      <p:sp>
        <p:nvSpPr>
          <p:cNvPr id="46081" name="Rectangle 1"/>
          <p:cNvSpPr>
            <a:spLocks noChangeArrowheads="1"/>
          </p:cNvSpPr>
          <p:nvPr/>
        </p:nvSpPr>
        <p:spPr bwMode="auto">
          <a:xfrm>
            <a:off x="323528" y="764704"/>
            <a:ext cx="828092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Для исследования оптико-пространственных функций используются самостоятельный рисунок по речевой инструкции геометрических фигур и предметов разной сложности. Обычно испытуемого просят нарисовать квадрат, круг, треугольник, стол на четырех ножках, домик, фигуру человека. Во вторых, обязательно исследуется копирование с предлагаемого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нейропсихологом</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образца, например куба, домика или сложных, состоящих из многих деталей </a:t>
            </a:r>
            <a:r>
              <a:rPr kumimoji="0" lang="ru-RU" sz="24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фигур Рея и </a:t>
            </a:r>
            <a:r>
              <a:rPr kumimoji="0" lang="ru-RU" sz="2400" b="0" i="0" u="sng"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Остеррайха</a:t>
            </a:r>
            <a:r>
              <a:rPr kumimoji="0" lang="ru-RU"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46082" name="Picture 2" descr="G:\Остеррайх.jpg"/>
          <p:cNvPicPr>
            <a:picLocks noChangeAspect="1" noChangeArrowheads="1"/>
          </p:cNvPicPr>
          <p:nvPr/>
        </p:nvPicPr>
        <p:blipFill>
          <a:blip r:embed="rId2" cstate="print"/>
          <a:srcRect/>
          <a:stretch>
            <a:fillRect/>
          </a:stretch>
        </p:blipFill>
        <p:spPr bwMode="auto">
          <a:xfrm>
            <a:off x="3419872" y="3861048"/>
            <a:ext cx="5184576" cy="27363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180000" y="908720"/>
            <a:ext cx="8964000" cy="5328360"/>
          </a:xfrm>
          <a:prstGeom prst="rect">
            <a:avLst/>
          </a:prstGeom>
          <a:noFill/>
          <a:ln>
            <a:noFill/>
          </a:ln>
        </p:spPr>
        <p:txBody>
          <a:bodyPr lIns="90000" tIns="45000" rIns="90000" bIns="45000">
            <a:normAutofit/>
          </a:bodyPr>
          <a:lstStyle/>
          <a:p>
            <a:pPr>
              <a:lnSpc>
                <a:spcPct val="100000"/>
              </a:lnSpc>
              <a:spcBef>
                <a:spcPts val="519"/>
              </a:spcBef>
              <a:tabLst>
                <a:tab pos="0" algn="l"/>
              </a:tabLst>
            </a:pPr>
            <a:endParaRPr lang="ru-RU" sz="2600" b="0" strike="noStrike" spc="-1" dirty="0">
              <a:solidFill>
                <a:srgbClr val="000000"/>
              </a:solidFill>
              <a:latin typeface="Constantia"/>
            </a:endParaRPr>
          </a:p>
        </p:txBody>
      </p:sp>
      <p:sp>
        <p:nvSpPr>
          <p:cNvPr id="45057" name="Rectangle 1"/>
          <p:cNvSpPr>
            <a:spLocks noChangeArrowheads="1"/>
          </p:cNvSpPr>
          <p:nvPr/>
        </p:nvSpPr>
        <p:spPr bwMode="auto">
          <a:xfrm>
            <a:off x="467544" y="836712"/>
            <a:ext cx="806489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Теперь перейдем к рассказу об исследовании тактильного восприятия формы. В этом задании обычно используются два типа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стимульного</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материала. Первый- это обычные предметы небольшого размера (например, несколько монеток разного достоинства, дверной ключ, скрепка для бумаг, ластик, колпачок от ручки, блистер с таблетками и т.п.). Второй - это изготовленные из дерева или пластика небольшие по размеру геометрические фигуры (круг, треугольник, квадрат, овал, параллелограмм, крест, пятиконечная звезда и т.д.). Эти геометрические фигуры обычно входят в комплект задания </a:t>
            </a:r>
            <a:r>
              <a:rPr kumimoji="0" lang="ru-RU"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«Доска </a:t>
            </a:r>
            <a:r>
              <a:rPr kumimoji="0" lang="ru-RU" sz="20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Сегена</a:t>
            </a:r>
            <a:r>
              <a:rPr kumimoji="0" lang="ru-RU"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4" name="Picture 2" descr="КАК ИГРАТЬ? И что это за Сеген с его досочками? Досочки Сеген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861048"/>
            <a:ext cx="4186988" cy="2831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Развивающая доска Сегена &quot;Больше-меньше. Геометрия&quot; арт.7909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34" y="4077072"/>
            <a:ext cx="3831234" cy="259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457200" y="704160"/>
            <a:ext cx="8229240" cy="1142640"/>
          </a:xfrm>
          <a:prstGeom prst="rect">
            <a:avLst/>
          </a:prstGeom>
          <a:noFill/>
          <a:ln>
            <a:noFill/>
          </a:ln>
        </p:spPr>
        <p:txBody>
          <a:bodyPr lIns="0" tIns="45000" rIns="0" bIns="0" anchor="b">
            <a:normAutofit/>
          </a:bodyPr>
          <a:lstStyle/>
          <a:p>
            <a:pPr>
              <a:lnSpc>
                <a:spcPct val="100000"/>
              </a:lnSpc>
            </a:pPr>
            <a:endParaRPr lang="ru-RU" sz="3200" b="0" strike="noStrike" spc="-1" dirty="0">
              <a:solidFill>
                <a:srgbClr val="000000"/>
              </a:solidFill>
              <a:latin typeface="Constantia"/>
            </a:endParaRPr>
          </a:p>
        </p:txBody>
      </p:sp>
      <p:sp>
        <p:nvSpPr>
          <p:cNvPr id="115" name="TextShape 2"/>
          <p:cNvSpPr txBox="1"/>
          <p:nvPr/>
        </p:nvSpPr>
        <p:spPr>
          <a:xfrm>
            <a:off x="457200" y="1935360"/>
            <a:ext cx="8229240" cy="4388760"/>
          </a:xfrm>
          <a:prstGeom prst="rect">
            <a:avLst/>
          </a:prstGeom>
          <a:noFill/>
          <a:ln>
            <a:noFill/>
          </a:ln>
        </p:spPr>
        <p:txBody>
          <a:bodyPr lIns="90000" tIns="45000" rIns="90000" bIns="45000">
            <a:noAutofit/>
          </a:bodyPr>
          <a:lstStyle/>
          <a:p>
            <a:pPr marL="274320" indent="-273960">
              <a:lnSpc>
                <a:spcPct val="100000"/>
              </a:lnSpc>
              <a:spcBef>
                <a:spcPts val="320"/>
              </a:spcBef>
              <a:tabLst>
                <a:tab pos="0" algn="l"/>
              </a:tabLst>
            </a:pPr>
            <a:endParaRPr lang="ru-RU" sz="1600" b="0" strike="noStrike" spc="-1" dirty="0">
              <a:solidFill>
                <a:srgbClr val="000000"/>
              </a:solidFill>
              <a:latin typeface="Constantia"/>
            </a:endParaRPr>
          </a:p>
        </p:txBody>
      </p:sp>
      <p:sp>
        <p:nvSpPr>
          <p:cNvPr id="43009" name="Rectangle 1"/>
          <p:cNvSpPr>
            <a:spLocks noChangeArrowheads="1"/>
          </p:cNvSpPr>
          <p:nvPr/>
        </p:nvSpPr>
        <p:spPr bwMode="auto">
          <a:xfrm>
            <a:off x="611560" y="692696"/>
            <a:ext cx="799288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Что касается нейропсихологических методик, направленных на исследование памяти, то они должны быть построены так, чтобы:</a:t>
            </a:r>
            <a:endParaRPr kumimoji="0" lang="ru-RU"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43010" name="Rectangle 2"/>
          <p:cNvSpPr>
            <a:spLocks noChangeArrowheads="1"/>
          </p:cNvSpPr>
          <p:nvPr/>
        </p:nvSpPr>
        <p:spPr bwMode="auto">
          <a:xfrm>
            <a:off x="611560" y="2814898"/>
            <a:ext cx="79208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давать возможность качественной интерпретации и количественной оценки выявленных нарушений или особенностей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мнестической</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функции;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выявлять принципиальные механизмы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патологичесого</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забывания;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определять состояние основных параметров памяти;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исследовать различные виды памяти.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457200" y="704160"/>
            <a:ext cx="8229240" cy="1142640"/>
          </a:xfrm>
          <a:prstGeom prst="rect">
            <a:avLst/>
          </a:prstGeom>
          <a:noFill/>
          <a:ln>
            <a:noFill/>
          </a:ln>
        </p:spPr>
        <p:txBody>
          <a:bodyPr lIns="0" tIns="45000" rIns="0" bIns="0" anchor="b">
            <a:noAutofit/>
          </a:bodyPr>
          <a:lstStyle/>
          <a:p>
            <a:endParaRPr lang="ru-RU" sz="1800" b="0" strike="noStrike" spc="-1">
              <a:solidFill>
                <a:srgbClr val="000000"/>
              </a:solidFill>
              <a:latin typeface="Constantia"/>
            </a:endParaRPr>
          </a:p>
        </p:txBody>
      </p:sp>
      <p:sp>
        <p:nvSpPr>
          <p:cNvPr id="113" name="TextShape 2"/>
          <p:cNvSpPr txBox="1"/>
          <p:nvPr/>
        </p:nvSpPr>
        <p:spPr>
          <a:xfrm>
            <a:off x="255600" y="1700640"/>
            <a:ext cx="8856720" cy="5805000"/>
          </a:xfrm>
          <a:prstGeom prst="rect">
            <a:avLst/>
          </a:prstGeom>
          <a:noFill/>
          <a:ln>
            <a:noFill/>
          </a:ln>
        </p:spPr>
        <p:txBody>
          <a:bodyPr lIns="90000" tIns="45000" rIns="90000" bIns="45000">
            <a:noAutofit/>
          </a:bodyPr>
          <a:lstStyle/>
          <a:p>
            <a:pPr>
              <a:lnSpc>
                <a:spcPct val="100000"/>
              </a:lnSpc>
              <a:spcBef>
                <a:spcPts val="519"/>
              </a:spcBef>
            </a:pPr>
            <a:endParaRPr lang="ru-RU" sz="2600" b="0" strike="noStrike" spc="-1" dirty="0">
              <a:solidFill>
                <a:srgbClr val="000000"/>
              </a:solidFill>
              <a:latin typeface="Constantia"/>
            </a:endParaRPr>
          </a:p>
        </p:txBody>
      </p:sp>
      <p:sp>
        <p:nvSpPr>
          <p:cNvPr id="4" name="Прямоугольник 3"/>
          <p:cNvSpPr/>
          <p:nvPr/>
        </p:nvSpPr>
        <p:spPr>
          <a:xfrm>
            <a:off x="251520" y="548680"/>
            <a:ext cx="8352928" cy="3539430"/>
          </a:xfrm>
          <a:prstGeom prst="rect">
            <a:avLst/>
          </a:prstGeom>
        </p:spPr>
        <p:txBody>
          <a:bodyPr wrap="square">
            <a:spAutoFit/>
          </a:bodyPr>
          <a:lstStyle/>
          <a:p>
            <a:pPr algn="just"/>
            <a:r>
              <a:rPr lang="ru-RU" sz="2800" dirty="0">
                <a:latin typeface="Times New Roman" pitchFamily="18" charset="0"/>
                <a:cs typeface="Times New Roman" pitchFamily="18" charset="0"/>
              </a:rPr>
              <a:t>Геометрические фигуры разной формы и размера (Кроткова, Карасева, </a:t>
            </a:r>
            <a:r>
              <a:rPr lang="ru-RU" sz="2800" dirty="0" err="1">
                <a:latin typeface="Times New Roman" pitchFamily="18" charset="0"/>
                <a:cs typeface="Times New Roman" pitchFamily="18" charset="0"/>
              </a:rPr>
              <a:t>НайДин</a:t>
            </a:r>
            <a:r>
              <a:rPr lang="ru-RU" sz="2800" dirty="0">
                <a:latin typeface="Times New Roman" pitchFamily="18" charset="0"/>
                <a:cs typeface="Times New Roman" pitchFamily="18" charset="0"/>
              </a:rPr>
              <a:t>, 1983) или картинки с изображениями предметов, растений, </a:t>
            </a:r>
            <a:r>
              <a:rPr lang="ru-RU" sz="2800" dirty="0" smtClean="0">
                <a:latin typeface="Times New Roman" pitchFamily="18" charset="0"/>
                <a:cs typeface="Times New Roman" pitchFamily="18" charset="0"/>
              </a:rPr>
              <a:t>животных. В </a:t>
            </a:r>
            <a:r>
              <a:rPr lang="ru-RU" sz="2800" dirty="0">
                <a:latin typeface="Times New Roman" pitchFamily="18" charset="0"/>
                <a:cs typeface="Times New Roman" pitchFamily="18" charset="0"/>
              </a:rPr>
              <a:t>таком </a:t>
            </a:r>
            <a:r>
              <a:rPr lang="ru-RU" sz="2800" dirty="0" err="1">
                <a:latin typeface="Times New Roman" pitchFamily="18" charset="0"/>
                <a:cs typeface="Times New Roman" pitchFamily="18" charset="0"/>
              </a:rPr>
              <a:t>стимульном</a:t>
            </a:r>
            <a:r>
              <a:rPr lang="ru-RU" sz="2800" dirty="0">
                <a:latin typeface="Times New Roman" pitchFamily="18" charset="0"/>
                <a:cs typeface="Times New Roman" pitchFamily="18" charset="0"/>
              </a:rPr>
              <a:t> материале можно варьировать как </a:t>
            </a:r>
            <a:r>
              <a:rPr lang="ru-RU" sz="2800" dirty="0" err="1">
                <a:latin typeface="Times New Roman" pitchFamily="18" charset="0"/>
                <a:cs typeface="Times New Roman" pitchFamily="18" charset="0"/>
              </a:rPr>
              <a:t>перцептивные</a:t>
            </a:r>
            <a:r>
              <a:rPr lang="ru-RU" sz="2800" dirty="0">
                <a:latin typeface="Times New Roman" pitchFamily="18" charset="0"/>
                <a:cs typeface="Times New Roman" pitchFamily="18" charset="0"/>
              </a:rPr>
              <a:t> характеристики предметов, так и степень их семантической близости. Испытуемый должен нарисовать по памяти фигуры или назвать, какие предметы он видел. </a:t>
            </a:r>
          </a:p>
        </p:txBody>
      </p:sp>
      <p:pic>
        <p:nvPicPr>
          <p:cNvPr id="5" name="Объект 3"/>
          <p:cNvPicPr/>
          <p:nvPr/>
        </p:nvPicPr>
        <p:blipFill>
          <a:blip r:embed="rId2" cstate="print"/>
          <a:stretch/>
        </p:blipFill>
        <p:spPr>
          <a:xfrm rot="5400000">
            <a:off x="5148064" y="2924944"/>
            <a:ext cx="2880320" cy="4464496"/>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457200" y="274680"/>
            <a:ext cx="8229240" cy="2361960"/>
          </a:xfrm>
          <a:prstGeom prst="rect">
            <a:avLst/>
          </a:prstGeom>
          <a:noFill/>
          <a:ln>
            <a:noFill/>
          </a:ln>
        </p:spPr>
        <p:txBody>
          <a:bodyPr lIns="0" tIns="45000" rIns="0" bIns="0" anchor="b">
            <a:normAutofit/>
          </a:bodyPr>
          <a:lstStyle/>
          <a:p>
            <a:pPr algn="ctr">
              <a:lnSpc>
                <a:spcPct val="100000"/>
              </a:lnSpc>
            </a:pPr>
            <a:endParaRPr lang="ru-RU" sz="2400" b="0" strike="noStrike" spc="-1" dirty="0">
              <a:solidFill>
                <a:srgbClr val="000000"/>
              </a:solidFill>
              <a:latin typeface="Constantia"/>
            </a:endParaRPr>
          </a:p>
        </p:txBody>
      </p:sp>
      <p:sp>
        <p:nvSpPr>
          <p:cNvPr id="40961" name="Rectangle 1"/>
          <p:cNvSpPr>
            <a:spLocks noChangeArrowheads="1"/>
          </p:cNvSpPr>
          <p:nvPr/>
        </p:nvSpPr>
        <p:spPr bwMode="auto">
          <a:xfrm>
            <a:off x="611560" y="668016"/>
            <a:ext cx="81369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«Счете по </a:t>
            </a:r>
            <a:r>
              <a:rPr kumimoji="0" lang="ru-RU"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Крепелину</a:t>
            </a:r>
            <a:r>
              <a:rPr kumimoji="0" lang="ru-RU"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испытуемый должен складывать пары цифр и записывать результат (либо полностью, либо только последнюю цифру). На стандартном бланке расположено 8-10 рядов таких пар; в каждом ряду по 20-22 пары цифр (Рубинштейн, 1998). Экспериментатор фиксирует, сколько примеров ряда испытуемый решил за 15 секунд, затем останавливает его и просит решать примеры в следующем ряду. Так повторяется несколько раз. эта методика позволяет судить о темпе психической деятельности, колебаниях внимания, переключаемости и т.п.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539640" y="188640"/>
            <a:ext cx="8229240" cy="1142640"/>
          </a:xfrm>
          <a:prstGeom prst="rect">
            <a:avLst/>
          </a:prstGeom>
          <a:noFill/>
          <a:ln>
            <a:noFill/>
          </a:ln>
        </p:spPr>
        <p:txBody>
          <a:bodyPr lIns="0" tIns="45000" rIns="0" bIns="0" anchor="b">
            <a:normAutofit/>
          </a:bodyPr>
          <a:lstStyle/>
          <a:p>
            <a:pPr>
              <a:lnSpc>
                <a:spcPct val="100000"/>
              </a:lnSpc>
            </a:pPr>
            <a:endParaRPr lang="ru-RU" sz="3600" b="0" strike="noStrike" spc="-1" dirty="0">
              <a:solidFill>
                <a:srgbClr val="000000"/>
              </a:solidFill>
              <a:latin typeface="Constantia"/>
            </a:endParaRPr>
          </a:p>
        </p:txBody>
      </p:sp>
      <p:sp>
        <p:nvSpPr>
          <p:cNvPr id="4" name="Прямоугольник 3"/>
          <p:cNvSpPr/>
          <p:nvPr/>
        </p:nvSpPr>
        <p:spPr>
          <a:xfrm>
            <a:off x="323528" y="764704"/>
            <a:ext cx="4104456" cy="5632311"/>
          </a:xfrm>
          <a:prstGeom prst="rect">
            <a:avLst/>
          </a:prstGeom>
        </p:spPr>
        <p:txBody>
          <a:bodyPr wrap="square">
            <a:spAutoFit/>
          </a:bodyPr>
          <a:lstStyle/>
          <a:p>
            <a:pPr algn="just"/>
            <a:r>
              <a:rPr lang="ru-RU" sz="2400" dirty="0">
                <a:latin typeface="Times New Roman" pitchFamily="18" charset="0"/>
                <a:cs typeface="Times New Roman" pitchFamily="18" charset="0"/>
              </a:rPr>
              <a:t>В </a:t>
            </a:r>
            <a:r>
              <a:rPr lang="ru-RU" sz="2400" dirty="0">
                <a:solidFill>
                  <a:srgbClr val="FF0000"/>
                </a:solidFill>
                <a:latin typeface="Times New Roman" pitchFamily="18" charset="0"/>
                <a:cs typeface="Times New Roman" pitchFamily="18" charset="0"/>
              </a:rPr>
              <a:t>«Корректурной пробе» </a:t>
            </a:r>
            <a:r>
              <a:rPr lang="ru-RU" sz="2400" dirty="0">
                <a:latin typeface="Times New Roman" pitchFamily="18" charset="0"/>
                <a:cs typeface="Times New Roman" pitchFamily="18" charset="0"/>
              </a:rPr>
              <a:t>задача испытуемого состоит в том,  чтобы отыскивать среди расположенных в случайном порядке букв определенную букву и зачеркивать ее. В сенсибилизированном варианте задания нужно зачеркивать две буквы. </a:t>
            </a:r>
            <a:r>
              <a:rPr lang="ru-RU" sz="2400" dirty="0" err="1">
                <a:latin typeface="Times New Roman" pitchFamily="18" charset="0"/>
                <a:cs typeface="Times New Roman" pitchFamily="18" charset="0"/>
              </a:rPr>
              <a:t>Стимульный</a:t>
            </a:r>
            <a:r>
              <a:rPr lang="ru-RU" sz="2400" dirty="0">
                <a:latin typeface="Times New Roman" pitchFamily="18" charset="0"/>
                <a:cs typeface="Times New Roman" pitchFamily="18" charset="0"/>
              </a:rPr>
              <a:t> материал к этому заданию представляет собой лист формата А4, на котором напечатано 40 рядов букв (по 40 букв в каждом ряду). </a:t>
            </a:r>
          </a:p>
        </p:txBody>
      </p:sp>
      <p:pic>
        <p:nvPicPr>
          <p:cNvPr id="5" name="Рисунок 4"/>
          <p:cNvPicPr>
            <a:picLocks noChangeAspect="1"/>
          </p:cNvPicPr>
          <p:nvPr/>
        </p:nvPicPr>
        <p:blipFill>
          <a:blip r:embed="rId2" cstate="print"/>
          <a:stretch>
            <a:fillRect/>
          </a:stretch>
        </p:blipFill>
        <p:spPr>
          <a:xfrm>
            <a:off x="4572000" y="908720"/>
            <a:ext cx="4032448" cy="53285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1115640" y="620640"/>
            <a:ext cx="7632360" cy="998640"/>
          </a:xfrm>
          <a:prstGeom prst="rect">
            <a:avLst/>
          </a:prstGeom>
          <a:noFill/>
          <a:ln>
            <a:noFill/>
          </a:ln>
        </p:spPr>
        <p:txBody>
          <a:bodyPr lIns="0" tIns="45000" rIns="0" bIns="0" anchor="b">
            <a:normAutofit fontScale="86000"/>
          </a:bodyPr>
          <a:lstStyle/>
          <a:p>
            <a:pPr algn="ctr">
              <a:lnSpc>
                <a:spcPct val="100000"/>
              </a:lnSpc>
            </a:pPr>
            <a:r>
              <a:rPr lang="ru-RU" sz="3600" b="0" strike="noStrike" spc="-1" dirty="0">
                <a:solidFill>
                  <a:srgbClr val="FF0000"/>
                </a:solidFill>
                <a:latin typeface="Times New Roman" pitchFamily="18" charset="0"/>
                <a:cs typeface="Times New Roman" pitchFamily="18" charset="0"/>
              </a:rPr>
              <a:t>ИССЛЕДОВАНИЕ   ПРОИЗВОЛЬНОГО   ВНИМАНИЯ   И   РАБОТОСПОСОБНОСТИ</a:t>
            </a:r>
          </a:p>
        </p:txBody>
      </p:sp>
      <p:sp>
        <p:nvSpPr>
          <p:cNvPr id="117" name="TextShape 2"/>
          <p:cNvSpPr txBox="1"/>
          <p:nvPr/>
        </p:nvSpPr>
        <p:spPr>
          <a:xfrm>
            <a:off x="539552" y="1844824"/>
            <a:ext cx="8229240" cy="4297320"/>
          </a:xfrm>
          <a:prstGeom prst="rect">
            <a:avLst/>
          </a:prstGeom>
          <a:noFill/>
          <a:ln>
            <a:noFill/>
          </a:ln>
        </p:spPr>
        <p:txBody>
          <a:bodyPr lIns="90000" tIns="45000" rIns="90000" bIns="45000">
            <a:normAutofit/>
          </a:bodyPr>
          <a:lstStyle/>
          <a:p>
            <a:pPr algn="ctr">
              <a:lnSpc>
                <a:spcPct val="100000"/>
              </a:lnSpc>
              <a:spcBef>
                <a:spcPts val="519"/>
              </a:spcBef>
              <a:tabLst>
                <a:tab pos="0" algn="l"/>
              </a:tabLst>
            </a:pPr>
            <a:r>
              <a:rPr lang="ru-RU" sz="2600" b="1" strike="noStrike" spc="-1" dirty="0">
                <a:solidFill>
                  <a:srgbClr val="000000"/>
                </a:solidFill>
                <a:latin typeface="Times New Roman" pitchFamily="18" charset="0"/>
                <a:cs typeface="Times New Roman" pitchFamily="18" charset="0"/>
              </a:rPr>
              <a:t>Таблица </a:t>
            </a:r>
            <a:r>
              <a:rPr lang="ru-RU" sz="2600" b="1" strike="noStrike" spc="-1" dirty="0" err="1">
                <a:solidFill>
                  <a:srgbClr val="000000"/>
                </a:solidFill>
                <a:latin typeface="Times New Roman" pitchFamily="18" charset="0"/>
                <a:cs typeface="Times New Roman" pitchFamily="18" charset="0"/>
              </a:rPr>
              <a:t>Шульте</a:t>
            </a:r>
            <a:r>
              <a:rPr lang="ru-RU" sz="2600" b="1" strike="noStrike" spc="-1" dirty="0">
                <a:solidFill>
                  <a:srgbClr val="000000"/>
                </a:solidFill>
                <a:latin typeface="Times New Roman" pitchFamily="18" charset="0"/>
                <a:cs typeface="Times New Roman" pitchFamily="18" charset="0"/>
              </a:rPr>
              <a:t> </a:t>
            </a:r>
            <a:endParaRPr lang="ru-RU" sz="2600" b="0" strike="noStrike" spc="-1" dirty="0">
              <a:solidFill>
                <a:srgbClr val="000000"/>
              </a:solidFill>
              <a:latin typeface="Times New Roman" pitchFamily="18" charset="0"/>
              <a:cs typeface="Times New Roman" pitchFamily="18" charset="0"/>
            </a:endParaRPr>
          </a:p>
          <a:p>
            <a:pPr algn="ctr">
              <a:lnSpc>
                <a:spcPct val="100000"/>
              </a:lnSpc>
              <a:spcBef>
                <a:spcPts val="479"/>
              </a:spcBef>
              <a:tabLst>
                <a:tab pos="0" algn="l"/>
              </a:tabLst>
            </a:pPr>
            <a:r>
              <a:rPr lang="ru-RU" sz="2400" b="0" strike="noStrike" spc="-1" dirty="0">
                <a:solidFill>
                  <a:srgbClr val="000000"/>
                </a:solidFill>
                <a:latin typeface="Times New Roman" pitchFamily="18" charset="0"/>
                <a:cs typeface="Times New Roman" pitchFamily="18" charset="0"/>
              </a:rPr>
              <a:t>Инструкция. Быстро указать пальцем цифры. 1) от 1 до 25; 2) от 25 до 1. Время замерять по секундомеру.</a:t>
            </a:r>
          </a:p>
        </p:txBody>
      </p:sp>
      <p:pic>
        <p:nvPicPr>
          <p:cNvPr id="118" name="Рисунок 3"/>
          <p:cNvPicPr/>
          <p:nvPr/>
        </p:nvPicPr>
        <p:blipFill>
          <a:blip r:embed="rId2" cstate="print"/>
          <a:stretch/>
        </p:blipFill>
        <p:spPr>
          <a:xfrm>
            <a:off x="1838880" y="3285000"/>
            <a:ext cx="4933080" cy="3285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347400" y="0"/>
            <a:ext cx="8616960" cy="1374480"/>
          </a:xfrm>
          <a:prstGeom prst="rect">
            <a:avLst/>
          </a:prstGeom>
          <a:noFill/>
          <a:ln>
            <a:noFill/>
          </a:ln>
        </p:spPr>
        <p:txBody>
          <a:bodyPr lIns="0" tIns="45000" rIns="0" bIns="0" anchor="b">
            <a:normAutofit/>
          </a:bodyPr>
          <a:lstStyle/>
          <a:p>
            <a:pPr algn="ctr">
              <a:lnSpc>
                <a:spcPct val="100000"/>
              </a:lnSpc>
            </a:pPr>
            <a:endParaRPr lang="ru-RU" sz="3200" b="0" strike="noStrike" spc="-1" dirty="0">
              <a:solidFill>
                <a:srgbClr val="000000"/>
              </a:solidFill>
              <a:latin typeface="Constantia"/>
            </a:endParaRPr>
          </a:p>
        </p:txBody>
      </p:sp>
      <p:sp>
        <p:nvSpPr>
          <p:cNvPr id="124" name="TextShape 2"/>
          <p:cNvSpPr txBox="1"/>
          <p:nvPr/>
        </p:nvSpPr>
        <p:spPr>
          <a:xfrm>
            <a:off x="539552" y="1196752"/>
            <a:ext cx="7848360" cy="5184360"/>
          </a:xfrm>
          <a:prstGeom prst="rect">
            <a:avLst/>
          </a:prstGeom>
          <a:noFill/>
          <a:ln>
            <a:noFill/>
          </a:ln>
        </p:spPr>
        <p:txBody>
          <a:bodyPr lIns="90000" tIns="45000" rIns="90000" bIns="45000">
            <a:normAutofit/>
          </a:bodyPr>
          <a:lstStyle/>
          <a:p>
            <a:pPr>
              <a:lnSpc>
                <a:spcPct val="100000"/>
              </a:lnSpc>
              <a:spcBef>
                <a:spcPts val="479"/>
              </a:spcBef>
              <a:tabLst>
                <a:tab pos="0" algn="l"/>
              </a:tabLst>
            </a:pPr>
            <a:endParaRPr lang="ru-RU" sz="2400" b="0" strike="noStrike" spc="-1" dirty="0">
              <a:solidFill>
                <a:srgbClr val="000000"/>
              </a:solidFill>
              <a:latin typeface="Constantia"/>
            </a:endParaRPr>
          </a:p>
        </p:txBody>
      </p:sp>
      <p:sp>
        <p:nvSpPr>
          <p:cNvPr id="38913" name="Rectangle 1"/>
          <p:cNvSpPr>
            <a:spLocks noChangeArrowheads="1"/>
          </p:cNvSpPr>
          <p:nvPr/>
        </p:nvSpPr>
        <p:spPr bwMode="auto">
          <a:xfrm>
            <a:off x="323528" y="980728"/>
            <a:ext cx="856895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Как вы помните, дискурсивное мышление — это такая форма логической, понятийной мыслительной деятельности, в которой происходит последовательный перебор различных вариантов решения задачи. В нейропсихологической диагностике для исследования наглядно-образного дискурсивного мышления применяются задачи на понимание содержания отдельных или серийных сюжетных картинок. Это, например, картинки, которые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нейропсихологи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между собой называют </a:t>
            </a:r>
            <a:r>
              <a:rPr kumimoji="0" lang="ru-RU" sz="20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«Разбитое окно» и «Осторожно», некоторые серии картинок художников Н. Радлова, В. </a:t>
            </a:r>
            <a:r>
              <a:rPr kumimoji="0" lang="ru-RU" sz="2000" b="0" i="0" u="sng"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Чижикова</a:t>
            </a:r>
            <a:r>
              <a:rPr kumimoji="0" lang="ru-RU" sz="20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Х. </a:t>
            </a:r>
            <a:r>
              <a:rPr kumimoji="0" lang="ru-RU" sz="2000" b="0" i="0" u="sng"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Бидструпа</a:t>
            </a:r>
            <a:r>
              <a:rPr kumimoji="0" lang="ru-RU" sz="20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и т.п. </a:t>
            </a:r>
            <a:endParaRPr kumimoji="0" lang="ru-RU"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7" name="Picture 2"/>
          <p:cNvPicPr/>
          <p:nvPr/>
        </p:nvPicPr>
        <p:blipFill>
          <a:blip r:embed="rId2" cstate="print"/>
          <a:stretch/>
        </p:blipFill>
        <p:spPr>
          <a:xfrm>
            <a:off x="4283968" y="3861048"/>
            <a:ext cx="4680520" cy="2780928"/>
          </a:xfrm>
          <a:prstGeom prst="rect">
            <a:avLst/>
          </a:prstGeom>
          <a:ln w="9360">
            <a:noFill/>
          </a:ln>
        </p:spPr>
      </p:pic>
      <p:pic>
        <p:nvPicPr>
          <p:cNvPr id="8" name="Рисунок 7"/>
          <p:cNvPicPr>
            <a:picLocks noChangeAspect="1"/>
          </p:cNvPicPr>
          <p:nvPr/>
        </p:nvPicPr>
        <p:blipFill>
          <a:blip r:embed="rId3" cstate="print"/>
          <a:stretch>
            <a:fillRect/>
          </a:stretch>
        </p:blipFill>
        <p:spPr>
          <a:xfrm>
            <a:off x="467544" y="3933056"/>
            <a:ext cx="3529264" cy="2702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457200" y="704160"/>
            <a:ext cx="8229240" cy="1142640"/>
          </a:xfrm>
          <a:prstGeom prst="rect">
            <a:avLst/>
          </a:prstGeom>
          <a:noFill/>
          <a:ln>
            <a:noFill/>
          </a:ln>
        </p:spPr>
        <p:txBody>
          <a:bodyPr lIns="0" tIns="45000" rIns="0" bIns="0" anchor="b">
            <a:normAutofit fontScale="94500"/>
          </a:bodyPr>
          <a:lstStyle/>
          <a:p>
            <a:pPr>
              <a:lnSpc>
                <a:spcPct val="100000"/>
              </a:lnSpc>
            </a:pPr>
            <a:endParaRPr lang="ru-RU" sz="5000" b="0" strike="noStrike" spc="-1" dirty="0">
              <a:solidFill>
                <a:srgbClr val="000000"/>
              </a:solidFill>
              <a:latin typeface="Constantia"/>
            </a:endParaRPr>
          </a:p>
        </p:txBody>
      </p:sp>
      <p:sp>
        <p:nvSpPr>
          <p:cNvPr id="95" name="TextShape 2"/>
          <p:cNvSpPr txBox="1"/>
          <p:nvPr/>
        </p:nvSpPr>
        <p:spPr>
          <a:xfrm>
            <a:off x="457200" y="1935360"/>
            <a:ext cx="8229240" cy="4388760"/>
          </a:xfrm>
          <a:prstGeom prst="rect">
            <a:avLst/>
          </a:prstGeom>
          <a:noFill/>
          <a:ln>
            <a:noFill/>
          </a:ln>
        </p:spPr>
        <p:txBody>
          <a:bodyPr lIns="90000" tIns="45000" rIns="90000" bIns="45000">
            <a:normAutofit/>
          </a:bodyPr>
          <a:lstStyle/>
          <a:p>
            <a:pPr marL="274320" indent="-273960">
              <a:lnSpc>
                <a:spcPct val="100000"/>
              </a:lnSpc>
              <a:spcBef>
                <a:spcPts val="519"/>
              </a:spcBef>
              <a:buClr>
                <a:srgbClr val="0BD0D9"/>
              </a:buClr>
              <a:buSzPct val="95000"/>
              <a:buFont typeface="Wingdings 2" charset="2"/>
              <a:buChar char=""/>
            </a:pPr>
            <a:endParaRPr lang="ru-RU" sz="2600" b="0" strike="noStrike" spc="-1" dirty="0">
              <a:solidFill>
                <a:srgbClr val="000000"/>
              </a:solidFill>
              <a:latin typeface="Constantia"/>
            </a:endParaRPr>
          </a:p>
        </p:txBody>
      </p:sp>
      <p:sp>
        <p:nvSpPr>
          <p:cNvPr id="55297" name="Rectangle 1"/>
          <p:cNvSpPr>
            <a:spLocks noChangeArrowheads="1"/>
          </p:cNvSpPr>
          <p:nvPr/>
        </p:nvSpPr>
        <p:spPr bwMode="auto">
          <a:xfrm>
            <a:off x="539552" y="713021"/>
            <a:ext cx="784887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Нейропсихологическая диагностика — это исследование психических процессов с помощью набора специальных проб с целью квалификации и количественной характеристики нарушений (состояния) высших психических функций (ВПФ) и установления связи выявленных дефектов/особенностей с патологией или функциональным состоянием определенных отделов мозга либо с индивидуальными особенностями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морфо-функционального</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состояния мозга в целом.</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2411640" y="3501000"/>
            <a:ext cx="8229240" cy="4525560"/>
          </a:xfrm>
          <a:prstGeom prst="rect">
            <a:avLst/>
          </a:prstGeom>
          <a:noFill/>
          <a:ln>
            <a:noFill/>
          </a:ln>
        </p:spPr>
        <p:txBody>
          <a:bodyPr lIns="90000" tIns="45000" rIns="90000" bIns="45000">
            <a:noAutofit/>
          </a:bodyPr>
          <a:lstStyle/>
          <a:p>
            <a:endParaRPr lang="ru-RU" sz="2600" b="0" strike="noStrike" spc="-1">
              <a:solidFill>
                <a:srgbClr val="000000"/>
              </a:solidFill>
              <a:latin typeface="Constantia"/>
            </a:endParaRPr>
          </a:p>
        </p:txBody>
      </p:sp>
      <p:sp>
        <p:nvSpPr>
          <p:cNvPr id="37889" name="Rectangle 1"/>
          <p:cNvSpPr>
            <a:spLocks noChangeArrowheads="1"/>
          </p:cNvSpPr>
          <p:nvPr/>
        </p:nvSpPr>
        <p:spPr bwMode="auto">
          <a:xfrm>
            <a:off x="467544" y="908720"/>
            <a:ext cx="820891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Методики применяемые для изучения конструктивного мышления. Это такие методики, как </a:t>
            </a:r>
            <a:r>
              <a:rPr kumimoji="0" lang="ru-RU" sz="24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«кубики </a:t>
            </a:r>
            <a:r>
              <a:rPr kumimoji="0" lang="ru-RU" sz="2400" b="0" i="0" u="sng"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Кооса</a:t>
            </a:r>
            <a:r>
              <a:rPr kumimoji="0" lang="ru-RU" sz="24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«куб </a:t>
            </a:r>
            <a:r>
              <a:rPr kumimoji="0" lang="ru-RU" sz="2400" b="0" i="0" u="sng"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Линка</a:t>
            </a:r>
            <a:r>
              <a:rPr kumimoji="0" lang="ru-RU" sz="24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Есть </a:t>
            </a:r>
            <a:r>
              <a:rPr lang="ru-RU" sz="2400" dirty="0" err="1" smtClean="0">
                <a:latin typeface="Times New Roman" pitchFamily="18" charset="0"/>
                <a:ea typeface="Calibri" pitchFamily="34" charset="0"/>
                <a:cs typeface="Times New Roman" pitchFamily="18" charset="0"/>
              </a:rPr>
              <a:t>ид</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иальные</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методики, изучающие мысленное вращение трехмерных объектов разной сложности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Shepard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Metzler</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1971;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Shepard</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1978). Основное содержание этих методик составляют разнообразные пространственные операции, осуществляемые либо с реальными (материальными) стимулами, либо в умственном плане.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stretch>
            <a:fillRect/>
          </a:stretch>
        </p:blipFill>
        <p:spPr>
          <a:xfrm>
            <a:off x="5220072" y="3890210"/>
            <a:ext cx="3767373" cy="2707142"/>
          </a:xfrm>
          <a:prstGeom prst="rect">
            <a:avLst/>
          </a:prstGeom>
        </p:spPr>
      </p:pic>
      <p:pic>
        <p:nvPicPr>
          <p:cNvPr id="6" name="Picture 2" descr="Кубики Кооса для теста Векслер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149080"/>
            <a:ext cx="3888432"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Shape 1"/>
          <p:cNvSpPr txBox="1"/>
          <p:nvPr/>
        </p:nvSpPr>
        <p:spPr>
          <a:xfrm>
            <a:off x="457200" y="704160"/>
            <a:ext cx="8229240" cy="1142640"/>
          </a:xfrm>
          <a:prstGeom prst="rect">
            <a:avLst/>
          </a:prstGeom>
          <a:noFill/>
          <a:ln>
            <a:noFill/>
          </a:ln>
        </p:spPr>
        <p:txBody>
          <a:bodyPr lIns="0" tIns="45000" rIns="0" bIns="0" anchor="b">
            <a:noAutofit/>
          </a:bodyPr>
          <a:lstStyle/>
          <a:p>
            <a:endParaRPr lang="ru-RU" sz="1800" b="0" strike="noStrike" spc="-1">
              <a:solidFill>
                <a:srgbClr val="000000"/>
              </a:solidFill>
              <a:latin typeface="Constantia"/>
            </a:endParaRPr>
          </a:p>
        </p:txBody>
      </p:sp>
      <p:sp>
        <p:nvSpPr>
          <p:cNvPr id="4" name="TextBox 3"/>
          <p:cNvSpPr txBox="1"/>
          <p:nvPr/>
        </p:nvSpPr>
        <p:spPr>
          <a:xfrm>
            <a:off x="1619672" y="2564904"/>
            <a:ext cx="5991320" cy="830997"/>
          </a:xfrm>
          <a:prstGeom prst="rect">
            <a:avLst/>
          </a:prstGeom>
          <a:noFill/>
        </p:spPr>
        <p:txBody>
          <a:bodyPr wrap="none" rtlCol="0">
            <a:spAutoFit/>
          </a:bodyPr>
          <a:lstStyle/>
          <a:p>
            <a:pPr algn="ctr"/>
            <a:r>
              <a:rPr lang="ru-RU" sz="4800" dirty="0" smtClean="0">
                <a:latin typeface="Times New Roman" pitchFamily="18" charset="0"/>
                <a:cs typeface="Times New Roman" pitchFamily="18" charset="0"/>
              </a:rPr>
              <a:t>Спасибо за внимание!</a:t>
            </a:r>
            <a:endParaRPr lang="ru-RU" sz="4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467640" y="1268640"/>
            <a:ext cx="8229240" cy="1439640"/>
          </a:xfrm>
          <a:prstGeom prst="rect">
            <a:avLst/>
          </a:prstGeom>
          <a:noFill/>
          <a:ln>
            <a:noFill/>
          </a:ln>
        </p:spPr>
        <p:txBody>
          <a:bodyPr lIns="0" tIns="45000" rIns="0" bIns="0" anchor="b">
            <a:normAutofit fontScale="96500"/>
          </a:bodyPr>
          <a:lstStyle/>
          <a:p>
            <a:pPr>
              <a:lnSpc>
                <a:spcPct val="100000"/>
              </a:lnSpc>
              <a:spcBef>
                <a:spcPts val="621"/>
              </a:spcBef>
            </a:pPr>
            <a:r>
              <a:rPr dirty="0"/>
              <a:t/>
            </a:r>
            <a:br>
              <a:rPr dirty="0"/>
            </a:br>
            <a:r>
              <a:rPr dirty="0"/>
              <a:t/>
            </a:r>
            <a:br>
              <a:rPr dirty="0"/>
            </a:br>
            <a:r>
              <a:rPr dirty="0"/>
              <a:t/>
            </a:r>
            <a:br>
              <a:rPr dirty="0"/>
            </a:br>
            <a:endParaRPr lang="ru-RU" sz="3100" b="0" strike="noStrike" spc="-1" dirty="0">
              <a:solidFill>
                <a:srgbClr val="000000"/>
              </a:solidFill>
              <a:latin typeface="Constantia"/>
            </a:endParaRPr>
          </a:p>
        </p:txBody>
      </p:sp>
      <p:sp>
        <p:nvSpPr>
          <p:cNvPr id="97" name="TextShape 2"/>
          <p:cNvSpPr txBox="1"/>
          <p:nvPr/>
        </p:nvSpPr>
        <p:spPr>
          <a:xfrm>
            <a:off x="457200" y="2133000"/>
            <a:ext cx="8229240" cy="4191480"/>
          </a:xfrm>
          <a:prstGeom prst="rect">
            <a:avLst/>
          </a:prstGeom>
          <a:noFill/>
          <a:ln>
            <a:noFill/>
          </a:ln>
        </p:spPr>
        <p:txBody>
          <a:bodyPr lIns="90000" tIns="45000" rIns="90000" bIns="45000">
            <a:normAutofit/>
          </a:bodyPr>
          <a:lstStyle/>
          <a:p>
            <a:pPr>
              <a:lnSpc>
                <a:spcPct val="100000"/>
              </a:lnSpc>
              <a:spcBef>
                <a:spcPts val="479"/>
              </a:spcBef>
            </a:pPr>
            <a:endParaRPr lang="ru-RU" sz="2600" b="0" strike="noStrike" spc="-1" dirty="0">
              <a:solidFill>
                <a:srgbClr val="000000"/>
              </a:solidFill>
              <a:latin typeface="Constantia"/>
            </a:endParaRPr>
          </a:p>
        </p:txBody>
      </p:sp>
      <p:sp>
        <p:nvSpPr>
          <p:cNvPr id="54273" name="Rectangle 1"/>
          <p:cNvSpPr>
            <a:spLocks noChangeArrowheads="1"/>
          </p:cNvSpPr>
          <p:nvPr/>
        </p:nvSpPr>
        <p:spPr bwMode="auto">
          <a:xfrm>
            <a:off x="827584" y="1043444"/>
            <a:ext cx="738031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 помощью нейропсихологической диагностики можно определить:</a:t>
            </a:r>
            <a:endParaRPr kumimoji="0" lang="ru-RU"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54274" name="Rectangle 2"/>
          <p:cNvSpPr>
            <a:spLocks noChangeArrowheads="1"/>
          </p:cNvSpPr>
          <p:nvPr/>
        </p:nvSpPr>
        <p:spPr bwMode="auto">
          <a:xfrm>
            <a:off x="539552" y="2071588"/>
            <a:ext cx="788436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целостный синдром нарушений ВПФ, обусловленный поломкой (или особым состоянием) одного или нескольких мозговых факторов;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особенности энергетических,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операциональных</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регуляторных составляющих психических процессов, а также различных уровней их реализации;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преимущественную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латерализацию</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патологического процесса;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поврежденные и сохранные звенья психических функций;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различные нарушения одной и той же психической функции при поражении разных участков мозга.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467640" y="1196640"/>
            <a:ext cx="8229240" cy="1800000"/>
          </a:xfrm>
          <a:prstGeom prst="rect">
            <a:avLst/>
          </a:prstGeom>
          <a:noFill/>
          <a:ln>
            <a:noFill/>
          </a:ln>
        </p:spPr>
        <p:txBody>
          <a:bodyPr lIns="0" tIns="45000" rIns="0" bIns="0" anchor="b">
            <a:noAutofit/>
          </a:bodyPr>
          <a:lstStyle/>
          <a:p>
            <a:pPr>
              <a:lnSpc>
                <a:spcPct val="100000"/>
              </a:lnSpc>
            </a:pPr>
            <a:endParaRPr lang="ru-RU" sz="2400" b="0" strike="noStrike" spc="-1" dirty="0">
              <a:solidFill>
                <a:srgbClr val="000000"/>
              </a:solidFill>
              <a:latin typeface="Constantia"/>
            </a:endParaRPr>
          </a:p>
        </p:txBody>
      </p:sp>
      <p:sp>
        <p:nvSpPr>
          <p:cNvPr id="99" name="TextShape 2"/>
          <p:cNvSpPr txBox="1"/>
          <p:nvPr/>
        </p:nvSpPr>
        <p:spPr>
          <a:xfrm>
            <a:off x="539552" y="1196752"/>
            <a:ext cx="8229240" cy="4388760"/>
          </a:xfrm>
          <a:prstGeom prst="rect">
            <a:avLst/>
          </a:prstGeom>
          <a:noFill/>
          <a:ln>
            <a:noFill/>
          </a:ln>
        </p:spPr>
        <p:txBody>
          <a:bodyPr lIns="90000" tIns="45000" rIns="90000" bIns="45000">
            <a:noAutofit/>
          </a:bodyPr>
          <a:lstStyle/>
          <a:p>
            <a:pPr>
              <a:lnSpc>
                <a:spcPct val="100000"/>
              </a:lnSpc>
              <a:spcBef>
                <a:spcPts val="561"/>
              </a:spcBef>
              <a:tabLst>
                <a:tab pos="0" algn="l"/>
              </a:tabLst>
            </a:pPr>
            <a:endParaRPr lang="ru-RU" sz="2800" b="0" strike="noStrike" spc="-1" dirty="0">
              <a:solidFill>
                <a:srgbClr val="000000"/>
              </a:solidFill>
              <a:latin typeface="Constantia"/>
            </a:endParaRPr>
          </a:p>
        </p:txBody>
      </p:sp>
      <p:sp>
        <p:nvSpPr>
          <p:cNvPr id="53249" name="Rectangle 1"/>
          <p:cNvSpPr>
            <a:spLocks noChangeArrowheads="1"/>
          </p:cNvSpPr>
          <p:nvPr/>
        </p:nvSpPr>
        <p:spPr bwMode="auto">
          <a:xfrm>
            <a:off x="611560" y="900589"/>
            <a:ext cx="799288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Методики направлены на исследование определенного фактора (принципа работы какого-либо участка мозга), механизма возникновения нарушений или на выявление феноменов, наблюдающихся при поражении тех или иных зон мозга. Механизмы возникновения некоторых феноменов пока недостаточно изучены. Например, ряд двигательных, речевых, тактильных проб направлен на исследование кинестетического фактора. Наряду с этим существуют пробы для выявления лицевой или цветовой агнозии при поражениях задних отделов правого полушария, о факторной нейропсихологической обусловленности которых пока строятся лишь предположения.</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457200" y="704160"/>
            <a:ext cx="8229240" cy="1142640"/>
          </a:xfrm>
          <a:prstGeom prst="rect">
            <a:avLst/>
          </a:prstGeom>
          <a:noFill/>
          <a:ln>
            <a:noFill/>
          </a:ln>
        </p:spPr>
        <p:txBody>
          <a:bodyPr lIns="0" tIns="45000" rIns="0" bIns="0" anchor="b">
            <a:noAutofit/>
          </a:bodyPr>
          <a:lstStyle/>
          <a:p>
            <a:endParaRPr lang="ru-RU" sz="1800" b="0" strike="noStrike" spc="-1">
              <a:solidFill>
                <a:srgbClr val="000000"/>
              </a:solidFill>
              <a:latin typeface="Constantia"/>
            </a:endParaRPr>
          </a:p>
        </p:txBody>
      </p:sp>
      <p:sp>
        <p:nvSpPr>
          <p:cNvPr id="101" name="TextShape 2"/>
          <p:cNvSpPr txBox="1"/>
          <p:nvPr/>
        </p:nvSpPr>
        <p:spPr>
          <a:xfrm>
            <a:off x="457200" y="1268640"/>
            <a:ext cx="8229240" cy="5055480"/>
          </a:xfrm>
          <a:prstGeom prst="rect">
            <a:avLst/>
          </a:prstGeom>
          <a:noFill/>
          <a:ln>
            <a:noFill/>
          </a:ln>
        </p:spPr>
        <p:txBody>
          <a:bodyPr lIns="90000" tIns="45000" rIns="90000" bIns="45000">
            <a:normAutofit/>
          </a:bodyPr>
          <a:lstStyle/>
          <a:p>
            <a:pPr>
              <a:lnSpc>
                <a:spcPct val="100000"/>
              </a:lnSpc>
              <a:spcBef>
                <a:spcPts val="561"/>
              </a:spcBef>
              <a:tabLst>
                <a:tab pos="0" algn="l"/>
              </a:tabLst>
            </a:pPr>
            <a:endParaRPr lang="ru-RU" sz="2800" b="0" strike="noStrike" spc="-1" dirty="0">
              <a:solidFill>
                <a:srgbClr val="000000"/>
              </a:solidFill>
              <a:latin typeface="Constantia"/>
            </a:endParaRPr>
          </a:p>
        </p:txBody>
      </p:sp>
      <p:sp>
        <p:nvSpPr>
          <p:cNvPr id="52225" name="Rectangle 1"/>
          <p:cNvSpPr>
            <a:spLocks noChangeArrowheads="1"/>
          </p:cNvSpPr>
          <p:nvPr/>
        </p:nvSpPr>
        <p:spPr bwMode="auto">
          <a:xfrm>
            <a:off x="611560" y="1124744"/>
            <a:ext cx="792088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Нейропсихологическое обследование детей младшего школьного возраста не должно превышать 30-40 минут. Если испытуемый жалуется на утомление, и качество его деятельности вследствие этого заметно ухудшается, обследование должно быть прервано, перенесено на другое время.</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Нейропсихологическое обследование проводится индивидуально. Любая психическая функция (или ее компоненты) не просто исследуются с помощью набора методик, но оцениваются на разных уровнях сложности, произвольности и с разным составом афферентных звеньев (например, только с опорой на ведущую </a:t>
            </a:r>
            <a:r>
              <a:rPr kumimoji="0" lang="ru-RU" sz="2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афферентацию</a:t>
            </a:r>
            <a:r>
              <a:rPr kumimoji="0" lang="ru-RU"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539640" y="794160"/>
            <a:ext cx="8229240" cy="6048360"/>
          </a:xfrm>
          <a:prstGeom prst="rect">
            <a:avLst/>
          </a:prstGeom>
          <a:noFill/>
          <a:ln>
            <a:noFill/>
          </a:ln>
        </p:spPr>
        <p:txBody>
          <a:bodyPr lIns="90000" tIns="45000" rIns="90000" bIns="45000">
            <a:noAutofit/>
          </a:bodyPr>
          <a:lstStyle/>
          <a:p>
            <a:pPr>
              <a:lnSpc>
                <a:spcPct val="100000"/>
              </a:lnSpc>
              <a:spcBef>
                <a:spcPts val="561"/>
              </a:spcBef>
              <a:tabLst>
                <a:tab pos="0" algn="l"/>
              </a:tabLst>
            </a:pPr>
            <a:r>
              <a:rPr lang="ru-RU" sz="1800" b="1" strike="noStrike" spc="-1" dirty="0">
                <a:solidFill>
                  <a:srgbClr val="000000"/>
                </a:solidFill>
                <a:latin typeface="Constantia"/>
              </a:rPr>
              <a:t> </a:t>
            </a:r>
            <a:endParaRPr lang="ru-RU" sz="2800" b="0" strike="noStrike" spc="-1" dirty="0">
              <a:solidFill>
                <a:srgbClr val="000000"/>
              </a:solidFill>
              <a:latin typeface="Constantia"/>
            </a:endParaRPr>
          </a:p>
        </p:txBody>
      </p:sp>
      <p:sp>
        <p:nvSpPr>
          <p:cNvPr id="51201" name="Rectangle 1"/>
          <p:cNvSpPr>
            <a:spLocks noChangeArrowheads="1"/>
          </p:cNvSpPr>
          <p:nvPr/>
        </p:nvSpPr>
        <p:spPr bwMode="auto">
          <a:xfrm>
            <a:off x="827584" y="836712"/>
            <a:ext cx="734481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луриевской</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нейропсихологии выделяют несколько видов произвольных движений, или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праксиса</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стетический</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пространственный,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кинетическии</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регуляторный. Приоритетную роль в их церебральном обеспечении играют различные факторы, связанные с определенными отделами коры головного мозга (Нижнетеменными, теменно-затылочными,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заднелобными</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a:t>
            </a:r>
            <a:r>
              <a:rPr kumimoji="0" lang="ru-RU"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префронтальными</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областями соответственно). Для диагностики разных видов произвольных движений и действий разработано множество методик. Вот о них мы и поговорим.</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395640" y="260640"/>
            <a:ext cx="8229240" cy="1142640"/>
          </a:xfrm>
          <a:prstGeom prst="rect">
            <a:avLst/>
          </a:prstGeom>
          <a:noFill/>
          <a:ln>
            <a:noFill/>
          </a:ln>
        </p:spPr>
        <p:txBody>
          <a:bodyPr lIns="0" tIns="45000" rIns="0" bIns="0" anchor="b">
            <a:noAutofit/>
          </a:bodyPr>
          <a:lstStyle/>
          <a:p>
            <a:endParaRPr lang="ru-RU" sz="1800" b="0" strike="noStrike" spc="-1">
              <a:solidFill>
                <a:srgbClr val="000000"/>
              </a:solidFill>
              <a:latin typeface="Constantia"/>
            </a:endParaRPr>
          </a:p>
        </p:txBody>
      </p:sp>
      <p:sp>
        <p:nvSpPr>
          <p:cNvPr id="104" name="TextShape 2"/>
          <p:cNvSpPr txBox="1"/>
          <p:nvPr/>
        </p:nvSpPr>
        <p:spPr>
          <a:xfrm>
            <a:off x="323528" y="980728"/>
            <a:ext cx="8229240" cy="4839480"/>
          </a:xfrm>
          <a:prstGeom prst="rect">
            <a:avLst/>
          </a:prstGeom>
          <a:noFill/>
          <a:ln>
            <a:noFill/>
          </a:ln>
        </p:spPr>
        <p:txBody>
          <a:bodyPr lIns="90000" tIns="45000" rIns="90000" bIns="45000">
            <a:normAutofit/>
          </a:bodyPr>
          <a:lstStyle/>
          <a:p>
            <a:pPr>
              <a:lnSpc>
                <a:spcPct val="100000"/>
              </a:lnSpc>
              <a:spcBef>
                <a:spcPts val="519"/>
              </a:spcBef>
            </a:pPr>
            <a:endParaRPr lang="ru-RU" sz="2800" b="0" strike="noStrike" spc="-1" dirty="0">
              <a:solidFill>
                <a:srgbClr val="000000"/>
              </a:solidFill>
              <a:latin typeface="Constantia"/>
            </a:endParaRPr>
          </a:p>
        </p:txBody>
      </p:sp>
      <p:sp>
        <p:nvSpPr>
          <p:cNvPr id="50177" name="Rectangle 1"/>
          <p:cNvSpPr>
            <a:spLocks noChangeArrowheads="1"/>
          </p:cNvSpPr>
          <p:nvPr/>
        </p:nvSpPr>
        <p:spPr bwMode="auto">
          <a:xfrm>
            <a:off x="755576" y="2420888"/>
            <a:ext cx="756084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Пробы используемые для исследования кинетического (динамического)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праксиса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Обычно это проба «кулак—ребро—ладонь», графическая проба (копирование узора из двух меняющихся звеньев)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Лурия</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1962; Хомская, 1987). Полезно также обратить внимание на состояние кинетической составляющей моторики устной и письменной речи.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0" y="836712"/>
            <a:ext cx="9041449" cy="830997"/>
          </a:xfrm>
          <a:prstGeom prst="rect">
            <a:avLst/>
          </a:prstGeom>
          <a:noFill/>
        </p:spPr>
        <p:txBody>
          <a:bodyPr wrap="square" rtlCol="0">
            <a:spAutoFit/>
          </a:bodyPr>
          <a:lstStyle/>
          <a:p>
            <a:pPr algn="ctr"/>
            <a:r>
              <a:rPr lang="ru-RU" sz="2400" dirty="0" smtClean="0">
                <a:solidFill>
                  <a:srgbClr val="FF0000"/>
                </a:solidFill>
                <a:latin typeface="Times New Roman" pitchFamily="18" charset="0"/>
                <a:cs typeface="Times New Roman" pitchFamily="18" charset="0"/>
              </a:rPr>
              <a:t>Объективные </a:t>
            </a:r>
            <a:r>
              <a:rPr lang="ru-RU" sz="2400" dirty="0" err="1" smtClean="0">
                <a:solidFill>
                  <a:srgbClr val="FF0000"/>
                </a:solidFill>
                <a:latin typeface="Times New Roman" pitchFamily="18" charset="0"/>
                <a:cs typeface="Times New Roman" pitchFamily="18" charset="0"/>
              </a:rPr>
              <a:t>нейропсихолгические</a:t>
            </a:r>
            <a:r>
              <a:rPr lang="ru-RU" sz="2400" dirty="0" smtClean="0">
                <a:solidFill>
                  <a:srgbClr val="FF0000"/>
                </a:solidFill>
                <a:latin typeface="Times New Roman" pitchFamily="18" charset="0"/>
                <a:cs typeface="Times New Roman" pitchFamily="18" charset="0"/>
              </a:rPr>
              <a:t> методики исследования психический функций</a:t>
            </a:r>
            <a:endParaRPr lang="ru-RU" sz="2400"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323528" y="836712"/>
            <a:ext cx="8229240" cy="5616360"/>
          </a:xfrm>
          <a:prstGeom prst="rect">
            <a:avLst/>
          </a:prstGeom>
          <a:noFill/>
          <a:ln>
            <a:noFill/>
          </a:ln>
        </p:spPr>
        <p:txBody>
          <a:bodyPr lIns="90000" tIns="45000" rIns="90000" bIns="45000">
            <a:normAutofit/>
          </a:bodyPr>
          <a:lstStyle/>
          <a:p>
            <a:pPr>
              <a:lnSpc>
                <a:spcPct val="100000"/>
              </a:lnSpc>
              <a:spcBef>
                <a:spcPts val="519"/>
              </a:spcBef>
              <a:tabLst>
                <a:tab pos="0" algn="l"/>
              </a:tabLst>
            </a:pPr>
            <a:endParaRPr lang="ru-RU" sz="8000" b="0" strike="noStrike" spc="-1" dirty="0">
              <a:solidFill>
                <a:srgbClr val="000000"/>
              </a:solidFill>
              <a:latin typeface="Constantia"/>
            </a:endParaRPr>
          </a:p>
        </p:txBody>
      </p:sp>
      <p:sp>
        <p:nvSpPr>
          <p:cNvPr id="3" name="Прямоугольник 2"/>
          <p:cNvSpPr/>
          <p:nvPr/>
        </p:nvSpPr>
        <p:spPr>
          <a:xfrm>
            <a:off x="395536" y="764704"/>
            <a:ext cx="8352928" cy="4339650"/>
          </a:xfrm>
          <a:prstGeom prst="rect">
            <a:avLst/>
          </a:prstGeom>
        </p:spPr>
        <p:txBody>
          <a:bodyPr wrap="square">
            <a:spAutoFit/>
          </a:bodyPr>
          <a:lstStyle/>
          <a:p>
            <a:pPr algn="just"/>
            <a:r>
              <a:rPr lang="ru-RU" sz="2400" dirty="0">
                <a:latin typeface="Times New Roman" pitchFamily="18" charset="0"/>
                <a:cs typeface="Times New Roman" pitchFamily="18" charset="0"/>
              </a:rPr>
              <a:t>Диагностику состояния зрительного восприятия нейропсихологии зрительное восприятие исследуется как сложная, обусловленная многими детерминантами психическая деятельность. </a:t>
            </a:r>
            <a:r>
              <a:rPr lang="ru-RU" sz="2400" dirty="0" smtClean="0">
                <a:latin typeface="Times New Roman" pitchFamily="18" charset="0"/>
                <a:cs typeface="Times New Roman" pitchFamily="18" charset="0"/>
              </a:rPr>
              <a:t>При выполнении методик испытуемым предлагается решать различные по характеру и сложности гностические задачи, работать с различными вариантами </a:t>
            </a:r>
            <a:r>
              <a:rPr lang="ru-RU" sz="2400" dirty="0" err="1" smtClean="0">
                <a:latin typeface="Times New Roman" pitchFamily="18" charset="0"/>
                <a:cs typeface="Times New Roman" pitchFamily="18" charset="0"/>
              </a:rPr>
              <a:t>стимульного</a:t>
            </a:r>
            <a:r>
              <a:rPr lang="ru-RU" sz="2400" dirty="0" smtClean="0">
                <a:latin typeface="Times New Roman" pitchFamily="18" charset="0"/>
                <a:cs typeface="Times New Roman" pitchFamily="18" charset="0"/>
              </a:rPr>
              <a:t> материала (фрагменты предметов, примеры реалистичных изображений предметов).</a:t>
            </a:r>
          </a:p>
          <a:p>
            <a:pPr algn="just"/>
            <a:endParaRPr lang="ru-RU" sz="2800" dirty="0" smtClean="0">
              <a:latin typeface="Times New Roman" pitchFamily="18" charset="0"/>
              <a:cs typeface="Times New Roman" pitchFamily="18" charset="0"/>
            </a:endParaRPr>
          </a:p>
          <a:p>
            <a:pPr algn="just"/>
            <a:endParaRPr lang="ru-RU" sz="2800" dirty="0">
              <a:latin typeface="Times New Roman" pitchFamily="18" charset="0"/>
              <a:cs typeface="Times New Roman" pitchFamily="18" charset="0"/>
            </a:endParaRPr>
          </a:p>
          <a:p>
            <a:pPr algn="just"/>
            <a:endParaRPr lang="ru-RU" sz="2800" dirty="0">
              <a:latin typeface="Times New Roman" pitchFamily="18" charset="0"/>
              <a:cs typeface="Times New Roman" pitchFamily="18" charset="0"/>
            </a:endParaRPr>
          </a:p>
        </p:txBody>
      </p:sp>
      <p:pic>
        <p:nvPicPr>
          <p:cNvPr id="5" name="Объект 3"/>
          <p:cNvPicPr/>
          <p:nvPr/>
        </p:nvPicPr>
        <p:blipFill>
          <a:blip r:embed="rId2" cstate="print"/>
          <a:stretch/>
        </p:blipFill>
        <p:spPr>
          <a:xfrm rot="5400000">
            <a:off x="805272" y="3235288"/>
            <a:ext cx="2924944" cy="4032448"/>
          </a:xfrm>
          <a:prstGeom prst="rect">
            <a:avLst/>
          </a:prstGeom>
          <a:ln>
            <a:noFill/>
          </a:ln>
        </p:spPr>
      </p:pic>
      <p:pic>
        <p:nvPicPr>
          <p:cNvPr id="6" name="Объект 3"/>
          <p:cNvPicPr/>
          <p:nvPr/>
        </p:nvPicPr>
        <p:blipFill>
          <a:blip r:embed="rId3" cstate="print"/>
          <a:stretch/>
        </p:blipFill>
        <p:spPr>
          <a:xfrm rot="16200000">
            <a:off x="5134808" y="3020748"/>
            <a:ext cx="2725764" cy="442744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23040" y="980640"/>
            <a:ext cx="9036000" cy="5688360"/>
          </a:xfrm>
          <a:prstGeom prst="rect">
            <a:avLst/>
          </a:prstGeom>
          <a:noFill/>
          <a:ln>
            <a:noFill/>
          </a:ln>
        </p:spPr>
        <p:txBody>
          <a:bodyPr lIns="90000" tIns="45000" rIns="90000" bIns="45000">
            <a:noAutofit/>
          </a:bodyPr>
          <a:lstStyle/>
          <a:p>
            <a:pPr marL="274320" indent="-273960">
              <a:lnSpc>
                <a:spcPct val="100000"/>
              </a:lnSpc>
              <a:spcBef>
                <a:spcPts val="400"/>
              </a:spcBef>
              <a:buClr>
                <a:srgbClr val="0BD0D9"/>
              </a:buClr>
              <a:buSzPct val="95000"/>
              <a:buFont typeface="Wingdings 2" charset="2"/>
              <a:buChar char=""/>
            </a:pPr>
            <a:endParaRPr lang="ru-RU" sz="2000" b="0" strike="noStrike" spc="-1" dirty="0">
              <a:solidFill>
                <a:srgbClr val="000000"/>
              </a:solidFill>
              <a:latin typeface="Constantia"/>
            </a:endParaRPr>
          </a:p>
        </p:txBody>
      </p:sp>
      <p:sp>
        <p:nvSpPr>
          <p:cNvPr id="48129" name="Rectangle 1"/>
          <p:cNvSpPr>
            <a:spLocks noChangeArrowheads="1"/>
          </p:cNvSpPr>
          <p:nvPr/>
        </p:nvSpPr>
        <p:spPr bwMode="auto">
          <a:xfrm>
            <a:off x="467544" y="836712"/>
            <a:ext cx="79208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Теперь поговорим о </a:t>
            </a:r>
            <a:r>
              <a:rPr kumimoji="0" lang="ru-RU" sz="2400" b="0"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фигурах </a:t>
            </a:r>
            <a:r>
              <a:rPr kumimoji="0" lang="ru-RU" sz="2400" b="0" i="0" u="sng"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Поппельрейтера</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или зашумленных картинках.  Выполнение должно быть без ошибок и достаточно быстрое.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Отметим лишь два нюанса: </a:t>
            </a:r>
          </a:p>
          <a:p>
            <a:pPr marL="0" marR="0" lvl="0" indent="449263" algn="just" defTabSz="914400" rtl="0" eaLnBrk="1" fontAlgn="base" latinLnBrk="0" hangingPunct="1">
              <a:lnSpc>
                <a:spcPct val="100000"/>
              </a:lnSpc>
              <a:spcBef>
                <a:spcPct val="0"/>
              </a:spcBef>
              <a:spcAft>
                <a:spcPct val="0"/>
              </a:spcAft>
              <a:buClrTx/>
              <a:buSzTx/>
              <a:buFontTx/>
              <a:buAutoNum type="arabicParen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считается, что при оптимальном выполнении испытуемый должен начинать опознание группы фигур с самой большой фигуры; </a:t>
            </a:r>
          </a:p>
          <a:p>
            <a:pPr marL="0" marR="0" lvl="0" indent="449263" algn="just" defTabSz="914400" rtl="0" eaLnBrk="1" fontAlgn="base" latinLnBrk="0" hangingPunct="1">
              <a:lnSpc>
                <a:spcPct val="100000"/>
              </a:lnSpc>
              <a:spcBef>
                <a:spcPct val="0"/>
              </a:spcBef>
              <a:spcAft>
                <a:spcPct val="0"/>
              </a:spcAft>
              <a:buClrTx/>
              <a:buSzTx/>
              <a:buFontTx/>
              <a:buAutoNum type="arabicParenR"/>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испытуемый не должен переходить к опознанию фигур другой группы, если опознание предыдущей не завершено</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2"/>
          <p:cNvPicPr/>
          <p:nvPr/>
        </p:nvPicPr>
        <p:blipFill>
          <a:blip r:embed="rId2" cstate="print"/>
          <a:stretch/>
        </p:blipFill>
        <p:spPr>
          <a:xfrm>
            <a:off x="1763688" y="4293096"/>
            <a:ext cx="4896096" cy="2240056"/>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1300</TotalTime>
  <Words>1193</Words>
  <Application>Microsoft Office PowerPoint</Application>
  <PresentationFormat>Экран (4:3)</PresentationFormat>
  <Paragraphs>46</Paragraphs>
  <Slides>21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21</vt:i4>
      </vt:variant>
    </vt:vector>
  </HeadingPairs>
  <TitlesOfParts>
    <vt:vector size="31" baseType="lpstr">
      <vt:lpstr>Arial</vt:lpstr>
      <vt:lpstr>Calibri</vt:lpstr>
      <vt:lpstr>Constantia</vt:lpstr>
      <vt:lpstr>DejaVu Sans</vt:lpstr>
      <vt:lpstr>Symbol</vt:lpstr>
      <vt:lpstr>Times New Roman</vt:lpstr>
      <vt:lpstr>Wingdings</vt:lpstr>
      <vt:lpstr>Wingdings 2</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Нейропсихологическая диагностика в детском, взрослом возрасте</dc:title>
  <dc:subject/>
  <dc:creator>Admin</dc:creator>
  <dc:description/>
  <cp:lastModifiedBy>Алла Ивановна Тимофеева</cp:lastModifiedBy>
  <cp:revision>116</cp:revision>
  <dcterms:created xsi:type="dcterms:W3CDTF">2016-03-18T08:09:02Z</dcterms:created>
  <dcterms:modified xsi:type="dcterms:W3CDTF">2023-03-13T05:01:32Z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55</vt:i4>
  </property>
</Properties>
</file>