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73" r:id="rId4"/>
    <p:sldId id="284" r:id="rId5"/>
    <p:sldId id="285" r:id="rId6"/>
    <p:sldId id="282" r:id="rId7"/>
    <p:sldId id="283" r:id="rId8"/>
    <p:sldId id="281" r:id="rId9"/>
    <p:sldId id="280" r:id="rId10"/>
    <p:sldId id="28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yT/2PJWRjd71Wr9Jez6wcVlsN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9FF3C5E-DDF6-439B-9522-5030DA6B0E01}">
  <a:tblStyle styleId="{49FF3C5E-DDF6-439B-9522-5030DA6B0E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343597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2845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79e4ee77a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79e4ee77a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179e4ee77a5_0_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79e4ee77a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79e4ee77a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179e4ee77a5_1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Google Shape;4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Google Shape;4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/>
        </p:nvSpPr>
        <p:spPr>
          <a:xfrm>
            <a:off x="714375" y="285752"/>
            <a:ext cx="8215312" cy="6357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2"/>
          <p:cNvSpPr txBox="1"/>
          <p:nvPr/>
        </p:nvSpPr>
        <p:spPr>
          <a:xfrm>
            <a:off x="2" y="6642100"/>
            <a:ext cx="150018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Times New Roman"/>
              <a:buNone/>
            </a:pPr>
            <a:r>
              <a:rPr lang="en-US" sz="800" b="0" i="0" u="non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Фокина Лидия Петровна </a:t>
            </a:r>
            <a:endParaRPr/>
          </a:p>
        </p:txBody>
      </p:sp>
      <p:grpSp>
        <p:nvGrpSpPr>
          <p:cNvPr id="12" name="Google Shape;12;p32"/>
          <p:cNvGrpSpPr/>
          <p:nvPr/>
        </p:nvGrpSpPr>
        <p:grpSpPr>
          <a:xfrm rot="10800000">
            <a:off x="355601" y="6146804"/>
            <a:ext cx="823913" cy="250825"/>
            <a:chOff x="2709083" y="1428736"/>
            <a:chExt cx="2868578" cy="785818"/>
          </a:xfrm>
        </p:grpSpPr>
        <p:sp>
          <p:nvSpPr>
            <p:cNvPr id="13" name="Google Shape;13;p32"/>
            <p:cNvSpPr/>
            <p:nvPr/>
          </p:nvSpPr>
          <p:spPr>
            <a:xfrm>
              <a:off x="4792810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2"/>
            <p:cNvSpPr/>
            <p:nvPr/>
          </p:nvSpPr>
          <p:spPr>
            <a:xfrm>
              <a:off x="2709083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2"/>
            <p:cNvSpPr/>
            <p:nvPr/>
          </p:nvSpPr>
          <p:spPr>
            <a:xfrm>
              <a:off x="4936515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2"/>
            <p:cNvSpPr/>
            <p:nvPr/>
          </p:nvSpPr>
          <p:spPr>
            <a:xfrm>
              <a:off x="2852788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2"/>
            <p:cNvSpPr/>
            <p:nvPr/>
          </p:nvSpPr>
          <p:spPr>
            <a:xfrm>
              <a:off x="3084927" y="1572967"/>
              <a:ext cx="2138998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32"/>
          <p:cNvGrpSpPr/>
          <p:nvPr/>
        </p:nvGrpSpPr>
        <p:grpSpPr>
          <a:xfrm rot="10800000">
            <a:off x="360364" y="5435604"/>
            <a:ext cx="820736" cy="250825"/>
            <a:chOff x="2703558" y="1428736"/>
            <a:chExt cx="2857519" cy="785818"/>
          </a:xfrm>
        </p:grpSpPr>
        <p:sp>
          <p:nvSpPr>
            <p:cNvPr id="19" name="Google Shape;19;p32"/>
            <p:cNvSpPr/>
            <p:nvPr/>
          </p:nvSpPr>
          <p:spPr>
            <a:xfrm>
              <a:off x="4776226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2"/>
            <p:cNvSpPr/>
            <p:nvPr/>
          </p:nvSpPr>
          <p:spPr>
            <a:xfrm>
              <a:off x="2703558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2"/>
            <p:cNvSpPr/>
            <p:nvPr/>
          </p:nvSpPr>
          <p:spPr>
            <a:xfrm>
              <a:off x="4919931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2847263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2"/>
            <p:cNvSpPr/>
            <p:nvPr/>
          </p:nvSpPr>
          <p:spPr>
            <a:xfrm>
              <a:off x="3073873" y="1572967"/>
              <a:ext cx="2138997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32"/>
          <p:cNvGrpSpPr/>
          <p:nvPr/>
        </p:nvGrpSpPr>
        <p:grpSpPr>
          <a:xfrm rot="10800000">
            <a:off x="360364" y="4725991"/>
            <a:ext cx="820736" cy="249237"/>
            <a:chOff x="2703558" y="1428736"/>
            <a:chExt cx="2857519" cy="785818"/>
          </a:xfrm>
        </p:grpSpPr>
        <p:sp>
          <p:nvSpPr>
            <p:cNvPr id="25" name="Google Shape;25;p32"/>
            <p:cNvSpPr/>
            <p:nvPr/>
          </p:nvSpPr>
          <p:spPr>
            <a:xfrm>
              <a:off x="4776226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2"/>
            <p:cNvSpPr/>
            <p:nvPr/>
          </p:nvSpPr>
          <p:spPr>
            <a:xfrm>
              <a:off x="2703558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2"/>
            <p:cNvSpPr/>
            <p:nvPr/>
          </p:nvSpPr>
          <p:spPr>
            <a:xfrm>
              <a:off x="4919931" y="1573886"/>
              <a:ext cx="497441" cy="4955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2"/>
            <p:cNvSpPr/>
            <p:nvPr/>
          </p:nvSpPr>
          <p:spPr>
            <a:xfrm>
              <a:off x="2847263" y="1573886"/>
              <a:ext cx="497441" cy="4955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2"/>
            <p:cNvSpPr/>
            <p:nvPr/>
          </p:nvSpPr>
          <p:spPr>
            <a:xfrm>
              <a:off x="3073873" y="1573886"/>
              <a:ext cx="2138997" cy="49551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32"/>
          <p:cNvGrpSpPr/>
          <p:nvPr/>
        </p:nvGrpSpPr>
        <p:grpSpPr>
          <a:xfrm rot="10800000">
            <a:off x="360364" y="4014791"/>
            <a:ext cx="820736" cy="249237"/>
            <a:chOff x="2703558" y="1428736"/>
            <a:chExt cx="2857519" cy="785818"/>
          </a:xfrm>
        </p:grpSpPr>
        <p:sp>
          <p:nvSpPr>
            <p:cNvPr id="31" name="Google Shape;31;p32"/>
            <p:cNvSpPr/>
            <p:nvPr/>
          </p:nvSpPr>
          <p:spPr>
            <a:xfrm>
              <a:off x="4776226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2"/>
            <p:cNvSpPr/>
            <p:nvPr/>
          </p:nvSpPr>
          <p:spPr>
            <a:xfrm>
              <a:off x="2703558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2"/>
            <p:cNvSpPr/>
            <p:nvPr/>
          </p:nvSpPr>
          <p:spPr>
            <a:xfrm>
              <a:off x="4919931" y="1573886"/>
              <a:ext cx="497441" cy="4955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2"/>
            <p:cNvSpPr/>
            <p:nvPr/>
          </p:nvSpPr>
          <p:spPr>
            <a:xfrm>
              <a:off x="2847263" y="1573886"/>
              <a:ext cx="497441" cy="4955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2"/>
            <p:cNvSpPr/>
            <p:nvPr/>
          </p:nvSpPr>
          <p:spPr>
            <a:xfrm>
              <a:off x="3073873" y="1573886"/>
              <a:ext cx="2138997" cy="49551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2"/>
          <p:cNvGrpSpPr/>
          <p:nvPr/>
        </p:nvGrpSpPr>
        <p:grpSpPr>
          <a:xfrm rot="10800000">
            <a:off x="355601" y="3303591"/>
            <a:ext cx="823913" cy="250825"/>
            <a:chOff x="2709083" y="1428736"/>
            <a:chExt cx="2868578" cy="785818"/>
          </a:xfrm>
        </p:grpSpPr>
        <p:sp>
          <p:nvSpPr>
            <p:cNvPr id="37" name="Google Shape;37;p32"/>
            <p:cNvSpPr/>
            <p:nvPr/>
          </p:nvSpPr>
          <p:spPr>
            <a:xfrm>
              <a:off x="4792810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2"/>
            <p:cNvSpPr/>
            <p:nvPr/>
          </p:nvSpPr>
          <p:spPr>
            <a:xfrm>
              <a:off x="2709083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2"/>
            <p:cNvSpPr/>
            <p:nvPr/>
          </p:nvSpPr>
          <p:spPr>
            <a:xfrm>
              <a:off x="4936515" y="1572970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2"/>
            <p:cNvSpPr/>
            <p:nvPr/>
          </p:nvSpPr>
          <p:spPr>
            <a:xfrm>
              <a:off x="2852788" y="1572970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2"/>
            <p:cNvSpPr/>
            <p:nvPr/>
          </p:nvSpPr>
          <p:spPr>
            <a:xfrm>
              <a:off x="3084927" y="1572970"/>
              <a:ext cx="2138998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32"/>
          <p:cNvGrpSpPr/>
          <p:nvPr/>
        </p:nvGrpSpPr>
        <p:grpSpPr>
          <a:xfrm rot="10800000">
            <a:off x="360364" y="2592391"/>
            <a:ext cx="820736" cy="250825"/>
            <a:chOff x="2703558" y="1428736"/>
            <a:chExt cx="2857519" cy="785818"/>
          </a:xfrm>
        </p:grpSpPr>
        <p:sp>
          <p:nvSpPr>
            <p:cNvPr id="43" name="Google Shape;43;p32"/>
            <p:cNvSpPr/>
            <p:nvPr/>
          </p:nvSpPr>
          <p:spPr>
            <a:xfrm>
              <a:off x="4776226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2"/>
            <p:cNvSpPr/>
            <p:nvPr/>
          </p:nvSpPr>
          <p:spPr>
            <a:xfrm>
              <a:off x="2703558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2"/>
            <p:cNvSpPr/>
            <p:nvPr/>
          </p:nvSpPr>
          <p:spPr>
            <a:xfrm>
              <a:off x="4919931" y="1572970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2"/>
            <p:cNvSpPr/>
            <p:nvPr/>
          </p:nvSpPr>
          <p:spPr>
            <a:xfrm>
              <a:off x="2847263" y="1572970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2"/>
            <p:cNvSpPr/>
            <p:nvPr/>
          </p:nvSpPr>
          <p:spPr>
            <a:xfrm>
              <a:off x="3073873" y="1572970"/>
              <a:ext cx="2138997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32"/>
          <p:cNvGrpSpPr/>
          <p:nvPr/>
        </p:nvGrpSpPr>
        <p:grpSpPr>
          <a:xfrm rot="10800000">
            <a:off x="360364" y="1882778"/>
            <a:ext cx="820736" cy="249237"/>
            <a:chOff x="2703558" y="1428736"/>
            <a:chExt cx="2857519" cy="785818"/>
          </a:xfrm>
        </p:grpSpPr>
        <p:sp>
          <p:nvSpPr>
            <p:cNvPr id="49" name="Google Shape;49;p32"/>
            <p:cNvSpPr/>
            <p:nvPr/>
          </p:nvSpPr>
          <p:spPr>
            <a:xfrm>
              <a:off x="4776226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2"/>
            <p:cNvSpPr/>
            <p:nvPr/>
          </p:nvSpPr>
          <p:spPr>
            <a:xfrm>
              <a:off x="2703558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2"/>
            <p:cNvSpPr/>
            <p:nvPr/>
          </p:nvSpPr>
          <p:spPr>
            <a:xfrm>
              <a:off x="4919931" y="1573888"/>
              <a:ext cx="497441" cy="4955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2"/>
            <p:cNvSpPr/>
            <p:nvPr/>
          </p:nvSpPr>
          <p:spPr>
            <a:xfrm>
              <a:off x="2847263" y="1573888"/>
              <a:ext cx="497441" cy="4955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2"/>
            <p:cNvSpPr/>
            <p:nvPr/>
          </p:nvSpPr>
          <p:spPr>
            <a:xfrm>
              <a:off x="3073873" y="1573888"/>
              <a:ext cx="2138997" cy="49551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32"/>
          <p:cNvGrpSpPr/>
          <p:nvPr/>
        </p:nvGrpSpPr>
        <p:grpSpPr>
          <a:xfrm rot="10800000">
            <a:off x="360364" y="1171579"/>
            <a:ext cx="820736" cy="249237"/>
            <a:chOff x="2703558" y="1428736"/>
            <a:chExt cx="2857519" cy="785818"/>
          </a:xfrm>
        </p:grpSpPr>
        <p:sp>
          <p:nvSpPr>
            <p:cNvPr id="55" name="Google Shape;55;p32"/>
            <p:cNvSpPr/>
            <p:nvPr/>
          </p:nvSpPr>
          <p:spPr>
            <a:xfrm>
              <a:off x="4776226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2"/>
            <p:cNvSpPr/>
            <p:nvPr/>
          </p:nvSpPr>
          <p:spPr>
            <a:xfrm>
              <a:off x="2703558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2"/>
            <p:cNvSpPr/>
            <p:nvPr/>
          </p:nvSpPr>
          <p:spPr>
            <a:xfrm>
              <a:off x="4919931" y="1573888"/>
              <a:ext cx="497441" cy="4955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2"/>
            <p:cNvSpPr/>
            <p:nvPr/>
          </p:nvSpPr>
          <p:spPr>
            <a:xfrm>
              <a:off x="2847263" y="1573888"/>
              <a:ext cx="497441" cy="4955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2"/>
            <p:cNvSpPr/>
            <p:nvPr/>
          </p:nvSpPr>
          <p:spPr>
            <a:xfrm>
              <a:off x="3073873" y="1573888"/>
              <a:ext cx="2138997" cy="49551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32"/>
          <p:cNvGrpSpPr/>
          <p:nvPr/>
        </p:nvGrpSpPr>
        <p:grpSpPr>
          <a:xfrm rot="10800000">
            <a:off x="355601" y="460379"/>
            <a:ext cx="823913" cy="250825"/>
            <a:chOff x="2709083" y="1428736"/>
            <a:chExt cx="2868578" cy="785818"/>
          </a:xfrm>
        </p:grpSpPr>
        <p:sp>
          <p:nvSpPr>
            <p:cNvPr id="61" name="Google Shape;61;p32"/>
            <p:cNvSpPr/>
            <p:nvPr/>
          </p:nvSpPr>
          <p:spPr>
            <a:xfrm>
              <a:off x="4792810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2"/>
            <p:cNvSpPr/>
            <p:nvPr/>
          </p:nvSpPr>
          <p:spPr>
            <a:xfrm>
              <a:off x="2709083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2"/>
            <p:cNvSpPr/>
            <p:nvPr/>
          </p:nvSpPr>
          <p:spPr>
            <a:xfrm>
              <a:off x="4936515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2"/>
            <p:cNvSpPr/>
            <p:nvPr/>
          </p:nvSpPr>
          <p:spPr>
            <a:xfrm>
              <a:off x="2852788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2"/>
            <p:cNvSpPr/>
            <p:nvPr/>
          </p:nvSpPr>
          <p:spPr>
            <a:xfrm>
              <a:off x="3084927" y="1572967"/>
              <a:ext cx="2138998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/>
          <p:nvPr/>
        </p:nvSpPr>
        <p:spPr>
          <a:xfrm>
            <a:off x="714375" y="285752"/>
            <a:ext cx="8215312" cy="6357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4"/>
          <p:cNvSpPr txBox="1"/>
          <p:nvPr/>
        </p:nvSpPr>
        <p:spPr>
          <a:xfrm>
            <a:off x="2" y="6642100"/>
            <a:ext cx="150018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800"/>
              <a:buFont typeface="Times New Roman"/>
              <a:buNone/>
            </a:pPr>
            <a:r>
              <a:rPr lang="en-US" sz="800" b="0" i="0" u="none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Фокина Лидия Петровна </a:t>
            </a:r>
            <a:endParaRPr/>
          </a:p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6108704"/>
            <a:ext cx="9334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50" y="5400679"/>
            <a:ext cx="9334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450" y="4687891"/>
            <a:ext cx="9334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450" y="3981450"/>
            <a:ext cx="9334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450" y="3267077"/>
            <a:ext cx="9334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8450" y="2554291"/>
            <a:ext cx="9334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8450" y="1847852"/>
            <a:ext cx="9334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8450" y="1133479"/>
            <a:ext cx="9334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8450" y="427041"/>
            <a:ext cx="93345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 txBox="1">
            <a:spLocks noGrp="1"/>
          </p:cNvSpPr>
          <p:nvPr>
            <p:ph type="subTitle" idx="1"/>
          </p:nvPr>
        </p:nvSpPr>
        <p:spPr>
          <a:xfrm>
            <a:off x="1258889" y="631825"/>
            <a:ext cx="7489825" cy="60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ru-RU" sz="2800" b="1" i="0" u="none" strike="noStrike" cap="none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Коммуникативная состоятельность как структура ученического счастья</a:t>
            </a:r>
            <a:endParaRPr sz="3200" b="1" i="0" u="none" strike="noStrike" cap="none" dirty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>
              <a:spcBef>
                <a:spcPts val="500"/>
              </a:spcBef>
              <a:buSzPts val="2200"/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Заботина Виктория Михайловна</a:t>
            </a:r>
            <a:endParaRPr lang="ru-RU" sz="2400" dirty="0" smtClean="0"/>
          </a:p>
          <a:p>
            <a:pPr marL="0" marR="0" lvl="0" indent="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</a:p>
          <a:p>
            <a:pPr marL="0" marR="0" lvl="0" indent="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МАОУ СОШ №35 г. Томска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>
            <a:spLocks noGrp="1"/>
          </p:cNvSpPr>
          <p:nvPr>
            <p:ph type="body" idx="1"/>
          </p:nvPr>
        </p:nvSpPr>
        <p:spPr>
          <a:xfrm>
            <a:off x="1438277" y="3735391"/>
            <a:ext cx="4403725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16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7" name="Google Shape;347;p24"/>
          <p:cNvPicPr preferRelativeResize="0"/>
          <p:nvPr/>
        </p:nvPicPr>
        <p:blipFill rotWithShape="1">
          <a:blip r:embed="rId3">
            <a:alphaModFix/>
          </a:blip>
          <a:srcRect l="40036" t="22689" r="20744" b="17518"/>
          <a:stretch/>
        </p:blipFill>
        <p:spPr>
          <a:xfrm>
            <a:off x="3863975" y="1601787"/>
            <a:ext cx="4430712" cy="37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3739" y="1027238"/>
            <a:ext cx="1568450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3598069" y="1822514"/>
            <a:ext cx="1785938" cy="642937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принятие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598069" y="2608326"/>
            <a:ext cx="2214563" cy="642938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внимание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98069" y="3465576"/>
            <a:ext cx="2928938" cy="714375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признание (уважение) 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598069" y="4322826"/>
            <a:ext cx="3786188" cy="714375"/>
          </a:xfrm>
          <a:prstGeom prst="homePlate">
            <a:avLst>
              <a:gd name="adj" fmla="val 3631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одобрение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3598069" y="5180076"/>
            <a:ext cx="4500563" cy="714375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теплые чувства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32154" y="35661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lvl="0" algn="ctr" eaLnBrk="1" fontAlgn="auto" hangingPunct="1">
              <a:spcAft>
                <a:spcPts val="0"/>
              </a:spcAft>
              <a:buClrTx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kumimoji="0" lang="ru-RU" sz="2800" b="1" i="0" u="none" strike="noStrike" kern="1200" cap="all" spc="0" normalizeH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состоятельность</a:t>
            </a: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6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2726" y="758952"/>
            <a:ext cx="7339042" cy="868680"/>
          </a:xfrm>
          <a:prstGeom prst="rect">
            <a:avLst/>
          </a:prstGeom>
          <a:solidFill>
            <a:schemeClr val="bg1"/>
          </a:solidFill>
        </p:spPr>
        <p:txBody>
          <a:bodyPr vert="horz" lIns="45720" tIns="0" rIns="45720" bIns="0" anchor="b" anchorCtr="0"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ru-RU" sz="96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96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96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помогать ученикам устанавливать нормальные отношения с вами и чувствовать свою коммуникативную компетентность</a:t>
            </a: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ru-RU" sz="22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3337873"/>
              </p:ext>
            </p:extLst>
          </p:nvPr>
        </p:nvGraphicFramePr>
        <p:xfrm>
          <a:off x="1216694" y="1746885"/>
          <a:ext cx="7643813" cy="4676778"/>
        </p:xfrm>
        <a:graphic>
          <a:graphicData uri="http://schemas.openxmlformats.org/drawingml/2006/table">
            <a:tbl>
              <a:tblPr/>
              <a:tblGrid>
                <a:gridCol w="2547938"/>
                <a:gridCol w="2547937"/>
                <a:gridCol w="2547938"/>
              </a:tblGrid>
              <a:tr h="77946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говорит учитель?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слышит ученик?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 хороший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хороший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Внимание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вижу тебя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что-то значу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Спасибо тебе за…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 усилия замечены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Одобрение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 о тебе что-то замечательное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— состоятелен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Теплые чувства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 мне нравишься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Кто-то заботится обо мне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F9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9090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79e4ee77a5_0_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“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Инфо-шотик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" name="Google Shape;424;g179e4ee77a5_0_9"/>
          <p:cNvSpPr txBox="1">
            <a:spLocks noGrp="1"/>
          </p:cNvSpPr>
          <p:nvPr>
            <p:ph type="body" idx="1"/>
          </p:nvPr>
        </p:nvSpPr>
        <p:spPr>
          <a:xfrm>
            <a:off x="1481650" y="1735575"/>
            <a:ext cx="69003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Ребята разбиваются на группы, разбирают цветные маркеры (можно цветные ручки). Учитель демонстрирует мультимедийную презентацию, например, по теме «Основные компоненты компьютера и их функции». Учащиеся смотрят, слушают и записывают основное по секторам ватмана (склеенных листов), что считают важным.</a:t>
            </a:r>
            <a:endParaRPr sz="2600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79e4ee77a5_1_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“На линии огня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Google Shape;431;g179e4ee77a5_1_1"/>
          <p:cNvSpPr txBox="1">
            <a:spLocks noGrp="1"/>
          </p:cNvSpPr>
          <p:nvPr>
            <p:ph type="body" idx="2"/>
          </p:nvPr>
        </p:nvSpPr>
        <p:spPr>
          <a:xfrm>
            <a:off x="1477108" y="1139483"/>
            <a:ext cx="7216726" cy="51821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Ученики делятся на две команды. Одна команда отвечает за аргумент «за», другая за аргумент «против». Команды начинают дискуссию по предлагаемому преподавателем вопросу. Одни называют только доводы в пользу, другие – против этого. Каждый старается убедить противника в своей правоте. Через 2-4 минуты противники меняются местами и меняют аргументацию на противоположную</a:t>
            </a: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46171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Развитие эмпатии, навыка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благодарить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Google Shape;415;p30"/>
          <p:cNvSpPr txBox="1">
            <a:spLocks noGrp="1"/>
          </p:cNvSpPr>
          <p:nvPr>
            <p:ph type="body" idx="1"/>
          </p:nvPr>
        </p:nvSpPr>
        <p:spPr>
          <a:xfrm>
            <a:off x="5718177" y="1074741"/>
            <a:ext cx="2968625" cy="413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900" b="1" i="1" u="none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Упражнение «Книга комплиментов»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900" b="1" i="1" u="none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 течение недели ребята писали теплые слова, выражая благодарность друг другу за какие-либо поступки, слова, дела.</a:t>
            </a:r>
            <a:endParaRPr sz="24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30" descr="WhatsApp Image 2022-03-15 at 15"/>
          <p:cNvPicPr preferRelativeResize="0"/>
          <p:nvPr/>
        </p:nvPicPr>
        <p:blipFill rotWithShape="1">
          <a:blip r:embed="rId3">
            <a:alphaModFix/>
          </a:blip>
          <a:srcRect l="3796" r="3788"/>
          <a:stretch/>
        </p:blipFill>
        <p:spPr>
          <a:xfrm>
            <a:off x="1341170" y="1512378"/>
            <a:ext cx="2393950" cy="3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 descr="WhatsApp Image 2022-03-15 at 15"/>
          <p:cNvPicPr preferRelativeResize="0"/>
          <p:nvPr/>
        </p:nvPicPr>
        <p:blipFill rotWithShape="1">
          <a:blip r:embed="rId4">
            <a:alphaModFix/>
          </a:blip>
          <a:srcRect l="14169" r="5139"/>
          <a:stretch/>
        </p:blipFill>
        <p:spPr>
          <a:xfrm>
            <a:off x="3624262" y="3079578"/>
            <a:ext cx="22479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>
            <a:spLocks noGrp="1"/>
          </p:cNvSpPr>
          <p:nvPr>
            <p:ph type="title"/>
          </p:nvPr>
        </p:nvSpPr>
        <p:spPr>
          <a:xfrm>
            <a:off x="971550" y="274641"/>
            <a:ext cx="8172450" cy="142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Формирование высокого самоуважения учеников Коммуникативная состоятельность. </a:t>
            </a:r>
            <a:b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</a:b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Вклад в общую деятельность</a:t>
            </a:r>
            <a:r>
              <a:rPr lang="en-US" sz="26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b="1" i="1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1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404" name="Google Shape;404;p29"/>
          <p:cNvSpPr txBox="1">
            <a:spLocks noGrp="1"/>
          </p:cNvSpPr>
          <p:nvPr>
            <p:ph type="body" idx="1"/>
          </p:nvPr>
        </p:nvSpPr>
        <p:spPr>
          <a:xfrm>
            <a:off x="1173325" y="1941702"/>
            <a:ext cx="5256300" cy="3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1" u="none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1900" b="1" i="1" u="none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Упражнение «</a:t>
            </a:r>
            <a:r>
              <a:rPr lang="en-US" sz="1900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Дерево пожеланий</a:t>
            </a:r>
            <a:r>
              <a:rPr lang="en-US" sz="1900" b="1" i="1" u="none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en-US" sz="1900" b="1" i="1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900" b="1" i="1" u="none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Инструкция: Посмотрите, среди нас много добрых, справедливых, внимательных, общительных, замечательных ребят. Я предлагаю Вам в</a:t>
            </a:r>
            <a:r>
              <a:rPr lang="en-US" sz="1900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зять</a:t>
            </a:r>
            <a:r>
              <a:rPr lang="en-US" sz="1900" b="1" i="1" u="none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несколько листочков, на одной стороне листочка напишите имена одноклассника, на другой </a:t>
            </a:r>
            <a:r>
              <a:rPr lang="en-US" sz="1900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пожелание</a:t>
            </a:r>
            <a:r>
              <a:rPr lang="en-US" sz="1900" b="1" i="1" u="none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потом  мы соберем листочки, разложим по именам  и раздадим. Те </a:t>
            </a:r>
            <a:r>
              <a:rPr lang="en-US" sz="1900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пожелания</a:t>
            </a:r>
            <a:r>
              <a:rPr lang="en-US" sz="1900" b="1" i="1" u="none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которые понравятся адресатам и  разместим на «Дереве класса» </a:t>
            </a:r>
            <a:endParaRPr dirty="0"/>
          </a:p>
        </p:txBody>
      </p:sp>
      <p:sp>
        <p:nvSpPr>
          <p:cNvPr id="405" name="Google Shape;405;p29" descr="blob:https://web.whatsapp.com/3e5913eb-4368-43b6-b9d4-5b8a21ed7fc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1574804"/>
            <a:ext cx="1763712" cy="235108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9" descr="blob:https://web.whatsapp.com/5c06214f-cbc9-4402-8170-b6228afe42ce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589" y="3860804"/>
            <a:ext cx="203517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1223889" y="274637"/>
            <a:ext cx="769502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Коммуникативная игра</a:t>
            </a:r>
            <a:b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«Дружная компания»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blob:https://web.whatsapp.com/98cf8627-54fe-464f-ba19-5f4f25b4fa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whatsapp.com/98cf8627-54fe-464f-ba19-5f4f25b4fa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Психолог\Downloads\WhatsApp Image 2023-03-31 at 09.52.17.jpeg"/>
          <p:cNvPicPr>
            <a:picLocks noChangeAspect="1" noChangeArrowheads="1"/>
          </p:cNvPicPr>
          <p:nvPr/>
        </p:nvPicPr>
        <p:blipFill>
          <a:blip r:embed="rId3"/>
          <a:srcRect l="2410" t="2462" r="1590"/>
          <a:stretch>
            <a:fillRect/>
          </a:stretch>
        </p:blipFill>
        <p:spPr bwMode="auto">
          <a:xfrm>
            <a:off x="5486399" y="1758462"/>
            <a:ext cx="3249637" cy="4564966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 l="2467"/>
          <a:stretch>
            <a:fillRect/>
          </a:stretch>
        </p:blipFill>
        <p:spPr bwMode="auto">
          <a:xfrm>
            <a:off x="1561514" y="2124222"/>
            <a:ext cx="3558229" cy="27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92D050"/>
      </a:hlink>
      <a:folHlink>
        <a:srgbClr val="00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Другая 2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92D050"/>
      </a:hlink>
      <a:folHlink>
        <a:srgbClr val="00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19">
    <a:dk1>
      <a:srgbClr val="000000"/>
    </a:dk1>
    <a:lt1>
      <a:srgbClr val="FFFFFF"/>
    </a:lt1>
    <a:dk2>
      <a:srgbClr val="1F497D"/>
    </a:dk2>
    <a:lt2>
      <a:srgbClr val="EEECE1"/>
    </a:lt2>
    <a:accent1>
      <a:srgbClr val="008080"/>
    </a:accent1>
    <a:accent2>
      <a:srgbClr val="990000"/>
    </a:accent2>
    <a:accent3>
      <a:srgbClr val="FFFF00"/>
    </a:accent3>
    <a:accent4>
      <a:srgbClr val="006600"/>
    </a:accent4>
    <a:accent5>
      <a:srgbClr val="0000FF"/>
    </a:accent5>
    <a:accent6>
      <a:srgbClr val="FF0000"/>
    </a:accent6>
    <a:hlink>
      <a:srgbClr val="92D050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222</Words>
  <Application>Microsoft Office PowerPoint</Application>
  <PresentationFormat>Экран (4:3)</PresentationFormat>
  <Paragraphs>61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5_Тема Office</vt:lpstr>
      <vt:lpstr>Слайд 1</vt:lpstr>
      <vt:lpstr>Слайд 2</vt:lpstr>
      <vt:lpstr>Слайд 3</vt:lpstr>
      <vt:lpstr>Слайд 4</vt:lpstr>
      <vt:lpstr>Прием “Инфо-шотик”</vt:lpstr>
      <vt:lpstr>Прием “На линии огня”</vt:lpstr>
      <vt:lpstr>Развитие эмпатии, навыка благодарить</vt:lpstr>
      <vt:lpstr>Формирование высокого самоуважения учеников Коммуникативная состоятельность.  Вклад в общую деятельность. </vt:lpstr>
      <vt:lpstr>Коммуникативная игра  «Дружная компания»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Психолог</cp:lastModifiedBy>
  <cp:revision>9</cp:revision>
  <dcterms:created xsi:type="dcterms:W3CDTF">2016-12-06T19:29:08Z</dcterms:created>
  <dcterms:modified xsi:type="dcterms:W3CDTF">2023-03-31T02:58:30Z</dcterms:modified>
</cp:coreProperties>
</file>