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62" r:id="rId2"/>
    <p:sldId id="353" r:id="rId3"/>
    <p:sldId id="371" r:id="rId4"/>
    <p:sldId id="333" r:id="rId5"/>
    <p:sldId id="377" r:id="rId6"/>
    <p:sldId id="332" r:id="rId7"/>
    <p:sldId id="378" r:id="rId8"/>
    <p:sldId id="374" r:id="rId9"/>
  </p:sldIdLst>
  <p:sldSz cx="12192000" cy="6858000"/>
  <p:notesSz cx="6791325" cy="987266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E46"/>
    <a:srgbClr val="009678"/>
    <a:srgbClr val="0096AA"/>
    <a:srgbClr val="3B7698"/>
    <a:srgbClr val="00C8E6"/>
    <a:srgbClr val="0096FF"/>
    <a:srgbClr val="FAB400"/>
    <a:srgbClr val="91D200"/>
    <a:srgbClr val="00653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5930" autoAdjust="0"/>
  </p:normalViewPr>
  <p:slideViewPr>
    <p:cSldViewPr snapToGrid="0" showGuides="1">
      <p:cViewPr varScale="1">
        <p:scale>
          <a:sx n="81" d="100"/>
          <a:sy n="81" d="100"/>
        </p:scale>
        <p:origin x="74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73D0D-F572-4961-A578-7ED342E397B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6BDB8-779B-45E3-8167-784343790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8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6BDB8-779B-45E3-8167-784343790FE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1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3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3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8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7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7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6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39052" y="6219825"/>
            <a:ext cx="2743200" cy="638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2" b="-23"/>
          <a:stretch/>
        </p:blipFill>
        <p:spPr>
          <a:xfrm>
            <a:off x="0" y="0"/>
            <a:ext cx="12192000" cy="705394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006054" y="1269272"/>
            <a:ext cx="20178730" cy="8685408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1006588" y="2443901"/>
            <a:ext cx="10891855" cy="2318538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МИССИЯ: ИНЖЕНЕР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1FB1A7-C388-4E2F-8FF4-C2CD0883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87" y="1642585"/>
            <a:ext cx="1992880" cy="51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50254C-1012-4557-890D-29E2F417B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8"/>
          <a:stretch/>
        </p:blipFill>
        <p:spPr>
          <a:xfrm>
            <a:off x="2116595" y="498112"/>
            <a:ext cx="4756150" cy="39177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 b="56459"/>
          <a:stretch/>
        </p:blipFill>
        <p:spPr>
          <a:xfrm rot="5400000">
            <a:off x="6108702" y="774700"/>
            <a:ext cx="6857998" cy="53086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27251" y="4417358"/>
            <a:ext cx="4756150" cy="2440642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388" y="3245224"/>
            <a:ext cx="4108704" cy="1170600"/>
          </a:xfrm>
          <a:ln>
            <a:noFill/>
            <a:bevel/>
          </a:ln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28BE46"/>
                </a:solidFill>
              </a:rPr>
              <a:t>Узнай </a:t>
            </a:r>
            <a:br>
              <a:rPr lang="ru-RU" sz="3600" dirty="0">
                <a:solidFill>
                  <a:srgbClr val="28BE46"/>
                </a:solidFill>
              </a:rPr>
            </a:br>
            <a:r>
              <a:rPr lang="ru-RU" sz="3600" dirty="0">
                <a:solidFill>
                  <a:srgbClr val="28BE46"/>
                </a:solidFill>
              </a:rPr>
              <a:t>о ТПУ больше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221351" y="774595"/>
            <a:ext cx="46609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800" b="1" spc="7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Заходи: </a:t>
            </a:r>
            <a:r>
              <a:rPr lang="ru-RU" sz="2800" spc="7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на сайт abiturient.tpu.ru  </a:t>
            </a:r>
          </a:p>
          <a:p>
            <a:pPr>
              <a:spcAft>
                <a:spcPts val="2400"/>
              </a:spcAft>
            </a:pPr>
            <a:r>
              <a:rPr lang="ru-RU" sz="2800" b="1" spc="7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Позвони: </a:t>
            </a:r>
            <a:r>
              <a:rPr lang="ru-RU" sz="2800" spc="7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701-602 </a:t>
            </a:r>
          </a:p>
          <a:p>
            <a:pPr>
              <a:spcAft>
                <a:spcPts val="2400"/>
              </a:spcAft>
            </a:pPr>
            <a:r>
              <a:rPr lang="ru-RU" sz="2800" b="1" spc="7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Напиши: </a:t>
            </a:r>
            <a:r>
              <a:rPr lang="ru-RU" sz="2800" spc="7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abiturient@tpu.ru</a:t>
            </a:r>
          </a:p>
          <a:p>
            <a:pPr>
              <a:spcAft>
                <a:spcPts val="2400"/>
              </a:spcAft>
            </a:pPr>
            <a:r>
              <a:rPr lang="ru-RU" sz="2800" b="1" spc="7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Присоединяйся:</a:t>
            </a:r>
            <a:br>
              <a:rPr lang="ru-RU" sz="2800" spc="7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lang="ru-RU" sz="2800" spc="70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0327" y="4668183"/>
            <a:ext cx="31559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правила приема</a:t>
            </a:r>
          </a:p>
          <a:p>
            <a:pPr>
              <a:spcAft>
                <a:spcPts val="1200"/>
              </a:spcAft>
            </a:pPr>
            <a:r>
              <a:rPr lang="ru-RU" sz="1600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направления</a:t>
            </a:r>
          </a:p>
          <a:p>
            <a:pPr>
              <a:spcAft>
                <a:spcPts val="1200"/>
              </a:spcAft>
            </a:pPr>
            <a:r>
              <a:rPr lang="ru-RU" sz="1600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новости</a:t>
            </a:r>
          </a:p>
          <a:p>
            <a:pPr>
              <a:spcAft>
                <a:spcPts val="1200"/>
              </a:spcAft>
            </a:pPr>
            <a:r>
              <a:rPr lang="ru-RU" sz="1600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подготовка</a:t>
            </a:r>
          </a:p>
          <a:p>
            <a:pPr>
              <a:spcAft>
                <a:spcPts val="1200"/>
              </a:spcAft>
            </a:pPr>
            <a:r>
              <a:rPr lang="ru-RU" sz="1600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вопросы-ответы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7251" y="-1"/>
            <a:ext cx="4745494" cy="523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824331" y="4817409"/>
            <a:ext cx="297806" cy="76200"/>
            <a:chOff x="2901950" y="2520999"/>
            <a:chExt cx="297806" cy="76200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824331" y="5180824"/>
            <a:ext cx="297806" cy="76200"/>
            <a:chOff x="2901950" y="2520999"/>
            <a:chExt cx="297806" cy="7620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824331" y="5561479"/>
            <a:ext cx="297806" cy="76200"/>
            <a:chOff x="2901950" y="2520999"/>
            <a:chExt cx="297806" cy="76200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24331" y="5981312"/>
            <a:ext cx="297806" cy="76200"/>
            <a:chOff x="2901950" y="2520999"/>
            <a:chExt cx="297806" cy="76200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24331" y="6373547"/>
            <a:ext cx="297806" cy="76200"/>
            <a:chOff x="2901950" y="2520999"/>
            <a:chExt cx="297806" cy="7620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8C8E95E-7F01-4EDF-BD92-02E69AF66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6" y="4938529"/>
            <a:ext cx="1433266" cy="143326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65B6853-18C5-4504-9A0F-91AABB06D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88" y="476250"/>
            <a:ext cx="1514475" cy="4572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3907CF1-9955-4A2F-9F27-3BCC39549F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6" y="595155"/>
            <a:ext cx="1392848" cy="35888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73EF81D-0B23-40C0-BCAB-A295FDFE5E6F}"/>
              </a:ext>
            </a:extLst>
          </p:cNvPr>
          <p:cNvSpPr/>
          <p:nvPr/>
        </p:nvSpPr>
        <p:spPr>
          <a:xfrm>
            <a:off x="7221351" y="4571773"/>
            <a:ext cx="4340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7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VK: </a:t>
            </a:r>
            <a:r>
              <a:rPr lang="ru-RU" sz="2800" spc="70" dirty="0" err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abiturient_tpu</a:t>
            </a:r>
            <a:endParaRPr lang="ru-RU" sz="2800" spc="70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br>
              <a:rPr lang="ru-RU" sz="2800" spc="7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lang="ru-RU" sz="28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C45EAC5-EF94-44DD-844B-C65CF96C325E}"/>
              </a:ext>
            </a:extLst>
          </p:cNvPr>
          <p:cNvSpPr/>
          <p:nvPr/>
        </p:nvSpPr>
        <p:spPr>
          <a:xfrm>
            <a:off x="7221351" y="5278626"/>
            <a:ext cx="32319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7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Telegram</a:t>
            </a:r>
            <a:r>
              <a:rPr lang="ru-RU" sz="2800" b="1" spc="7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ru-RU" sz="2800" b="1" spc="7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@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abituri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nt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_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tpu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665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5631531" y="-932339"/>
            <a:ext cx="2948055" cy="29480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8528786" y="4046002"/>
            <a:ext cx="4104441" cy="4104441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-841321" y="1641715"/>
            <a:ext cx="6800656" cy="68006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16400" y="381178"/>
            <a:ext cx="5240483" cy="1026186"/>
          </a:xfrm>
          <a:prstGeom prst="roundRect">
            <a:avLst>
              <a:gd name="adj" fmla="val 50000"/>
            </a:avLst>
          </a:prstGeom>
          <a:solidFill>
            <a:srgbClr val="28B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8282BC-AB12-4917-8CB8-2CF48F7CB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801" y="615529"/>
            <a:ext cx="4463928" cy="57485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</a:t>
            </a:r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poly</a:t>
            </a:r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_</a:t>
            </a:r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help</a:t>
            </a:r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_</a:t>
            </a:r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bot</a:t>
            </a:r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29C560-7562-440E-98CD-CDDA3BEA4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340" y="408368"/>
            <a:ext cx="1981200" cy="6191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45B0D-1A5E-41E6-BAD4-E2D14D3B03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308" y="681037"/>
            <a:ext cx="1392848" cy="35888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3378200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ru-RU" sz="3600" dirty="0"/>
              <a:t>Поли поможет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615026" y="3182201"/>
            <a:ext cx="297806" cy="76200"/>
            <a:chOff x="2901950" y="2520999"/>
            <a:chExt cx="297806" cy="7620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615026" y="3626701"/>
            <a:ext cx="297806" cy="76200"/>
            <a:chOff x="2901950" y="2520999"/>
            <a:chExt cx="297806" cy="76200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Объект 2">
            <a:extLst>
              <a:ext uri="{FF2B5EF4-FFF2-40B4-BE49-F238E27FC236}">
                <a16:creationId xmlns:a16="http://schemas.microsoft.com/office/drawing/2014/main" id="{3C8282BC-AB12-4917-8CB8-2CF48F7CB132}"/>
              </a:ext>
            </a:extLst>
          </p:cNvPr>
          <p:cNvSpPr txBox="1">
            <a:spLocks/>
          </p:cNvSpPr>
          <p:nvPr/>
        </p:nvSpPr>
        <p:spPr>
          <a:xfrm>
            <a:off x="7134437" y="3002503"/>
            <a:ext cx="4806103" cy="315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</a:rPr>
              <a:t>выбрать специальность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</a:rPr>
              <a:t>подготовиться к ЕГЭ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</a:rPr>
              <a:t>выбрать вуз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</a:rPr>
              <a:t>составить самый лучший план </a:t>
            </a:r>
            <a:r>
              <a:rPr lang="ru-RU" sz="2100" strike="sngStrike" dirty="0">
                <a:latin typeface="Verdana" panose="020B0604030504040204" pitchFamily="34" charset="0"/>
                <a:ea typeface="Verdana" panose="020B0604030504040204" pitchFamily="34" charset="0"/>
              </a:rPr>
              <a:t>захвата мира</a:t>
            </a: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</a:rPr>
              <a:t>не пропустить важное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615026" y="4198201"/>
            <a:ext cx="297806" cy="76200"/>
            <a:chOff x="2901950" y="2520999"/>
            <a:chExt cx="297806" cy="7620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615026" y="4718901"/>
            <a:ext cx="297806" cy="76200"/>
            <a:chOff x="2901950" y="2520999"/>
            <a:chExt cx="297806" cy="76200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615026" y="5519001"/>
            <a:ext cx="297806" cy="76200"/>
            <a:chOff x="2901950" y="2520999"/>
            <a:chExt cx="297806" cy="76200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Фигура, имеющая форму буквы L 29"/>
          <p:cNvSpPr/>
          <p:nvPr/>
        </p:nvSpPr>
        <p:spPr>
          <a:xfrm>
            <a:off x="6203756" y="5921938"/>
            <a:ext cx="411270" cy="374652"/>
          </a:xfrm>
          <a:prstGeom prst="corner">
            <a:avLst>
              <a:gd name="adj1" fmla="val 33163"/>
              <a:gd name="adj2" fmla="val 34651"/>
            </a:avLst>
          </a:prstGeom>
          <a:solidFill>
            <a:srgbClr val="28B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Фигура, имеющая форму буквы L 30"/>
          <p:cNvSpPr/>
          <p:nvPr/>
        </p:nvSpPr>
        <p:spPr>
          <a:xfrm rot="10800000">
            <a:off x="11134886" y="2720881"/>
            <a:ext cx="411270" cy="374652"/>
          </a:xfrm>
          <a:prstGeom prst="corner">
            <a:avLst>
              <a:gd name="adj1" fmla="val 33163"/>
              <a:gd name="adj2" fmla="val 34651"/>
            </a:avLst>
          </a:prstGeom>
          <a:solidFill>
            <a:srgbClr val="28B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417185" y="1808575"/>
            <a:ext cx="6087038" cy="5130800"/>
            <a:chOff x="696572" y="987425"/>
            <a:chExt cx="6087038" cy="513080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6572" y="987425"/>
              <a:ext cx="6087038" cy="5130800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>
              <a:off x="2334006" y="4412075"/>
              <a:ext cx="502227" cy="507588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E7345B0D-1A5E-41E6-BAD4-E2D14D3B03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38"/>
            <a:stretch/>
          </p:blipFill>
          <p:spPr>
            <a:xfrm>
              <a:off x="2418242" y="4486429"/>
              <a:ext cx="333755" cy="358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3257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r="10527"/>
          <a:stretch/>
        </p:blipFill>
        <p:spPr>
          <a:xfrm rot="5400000">
            <a:off x="2656113" y="-2677887"/>
            <a:ext cx="6879772" cy="12192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8000" cy="1048039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ТПУ — это инженерные и исследовательские  школы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851990" y="1800584"/>
            <a:ext cx="316843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4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природных ресурсов</a:t>
            </a:r>
          </a:p>
          <a:p>
            <a:pPr>
              <a:spcAft>
                <a:spcPts val="1500"/>
              </a:spcAft>
            </a:pPr>
            <a:endParaRPr lang="ru-RU" sz="1400" b="1" spc="7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4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энергетики</a:t>
            </a:r>
          </a:p>
          <a:p>
            <a:pPr>
              <a:spcAft>
                <a:spcPts val="1500"/>
              </a:spcAft>
            </a:pPr>
            <a:endParaRPr lang="ru-RU" sz="1400" b="1" spc="7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0"/>
              </a:spcAft>
            </a:pPr>
            <a:r>
              <a:rPr lang="ru-RU" sz="14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ядерных технологий</a:t>
            </a:r>
          </a:p>
          <a:p>
            <a:pPr>
              <a:spcAft>
                <a:spcPts val="3000"/>
              </a:spcAft>
            </a:pPr>
            <a:r>
              <a:rPr lang="ru-RU" sz="14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неразрушающего </a:t>
            </a:r>
            <a:br>
              <a:rPr lang="ru-RU" sz="14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4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контроля и безопасности</a:t>
            </a:r>
          </a:p>
          <a:p>
            <a:pPr>
              <a:spcAft>
                <a:spcPts val="3000"/>
              </a:spcAft>
            </a:pPr>
            <a:r>
              <a:rPr lang="ru-RU" sz="14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информационных технологий и робототехники</a:t>
            </a:r>
            <a:endParaRPr lang="en-US" sz="1400" b="1" spc="7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0"/>
              </a:spcAft>
            </a:pPr>
            <a:r>
              <a:rPr lang="ru-RU" sz="14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новых производственных технологий</a:t>
            </a:r>
          </a:p>
          <a:p>
            <a:pPr>
              <a:spcAft>
                <a:spcPts val="1500"/>
              </a:spcAft>
            </a:pPr>
            <a:endParaRPr lang="ru-RU" sz="1400" b="1" spc="7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2128" y="5050883"/>
            <a:ext cx="3931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5400" b="1" dirty="0">
                <a:solidFill>
                  <a:srgbClr val="28BE46"/>
                </a:solidFill>
              </a:rPr>
              <a:t>35</a:t>
            </a:r>
            <a:r>
              <a:rPr lang="ru-RU" sz="5400" b="1" dirty="0">
                <a:solidFill>
                  <a:srgbClr val="76B729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специальностей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69721" y="5149877"/>
            <a:ext cx="3271940" cy="8423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88789" y="1716224"/>
            <a:ext cx="417273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ru-RU" sz="14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инженерного предпринимательства</a:t>
            </a:r>
          </a:p>
          <a:p>
            <a:pPr>
              <a:spcAft>
                <a:spcPts val="2400"/>
              </a:spcAft>
            </a:pPr>
            <a:r>
              <a:rPr lang="ru-RU" sz="1400" b="1" spc="7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Юргинский</a:t>
            </a:r>
            <a:r>
              <a:rPr lang="ru-RU" sz="14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технологический институт</a:t>
            </a:r>
          </a:p>
          <a:p>
            <a:pPr>
              <a:spcAft>
                <a:spcPts val="2400"/>
              </a:spcAft>
            </a:pPr>
            <a:r>
              <a:rPr lang="ru-RU" sz="14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Исследовательская школа физики высокоэнергетических процессов</a:t>
            </a:r>
          </a:p>
          <a:p>
            <a:pPr>
              <a:spcAft>
                <a:spcPts val="1500"/>
              </a:spcAft>
            </a:pPr>
            <a:r>
              <a:rPr lang="ru-RU" sz="14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Исследовательская школа химических и биомедицинских технологий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BF8547-1EF0-421D-B70F-220E28DBE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2" y="736434"/>
            <a:ext cx="1233093" cy="31784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4D2EAE-43F4-4DC4-BF55-2932ED8F46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8" r="29500" b="59936"/>
          <a:stretch/>
        </p:blipFill>
        <p:spPr>
          <a:xfrm>
            <a:off x="5020422" y="2514047"/>
            <a:ext cx="1268367" cy="6371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F5FEA3D-FC84-4E4E-A42E-05C9A0FEE4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5" r="41870" b="56231"/>
          <a:stretch/>
        </p:blipFill>
        <p:spPr>
          <a:xfrm>
            <a:off x="5113203" y="3281264"/>
            <a:ext cx="1082805" cy="69882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8722DD2-13B3-40D0-88E1-BC847942D8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3" t="-6455" r="34671" b="49204"/>
          <a:stretch/>
        </p:blipFill>
        <p:spPr>
          <a:xfrm>
            <a:off x="746448" y="2363507"/>
            <a:ext cx="1021845" cy="78765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2F719A8-57A0-4E03-BB71-B6220E0619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4" r="37029" b="50391"/>
          <a:stretch/>
        </p:blipFill>
        <p:spPr>
          <a:xfrm>
            <a:off x="817953" y="5711898"/>
            <a:ext cx="1082805" cy="8423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489FEB5-2ED1-4C6B-BDEE-0D18FA375E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0" r="38998" b="50686"/>
          <a:stretch/>
        </p:blipFill>
        <p:spPr>
          <a:xfrm>
            <a:off x="715967" y="4006903"/>
            <a:ext cx="1082805" cy="82568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3EB47B9-115E-49EC-AF92-B53D4ED0DAD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7" r="30605" b="50951"/>
          <a:stretch/>
        </p:blipFill>
        <p:spPr>
          <a:xfrm>
            <a:off x="725688" y="3232023"/>
            <a:ext cx="1082805" cy="83600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65CCE2-6D4A-4E7D-B64F-9E2B3500F1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14577" r="76649" b="17371"/>
          <a:stretch/>
        </p:blipFill>
        <p:spPr>
          <a:xfrm>
            <a:off x="5104119" y="1404884"/>
            <a:ext cx="1184670" cy="11780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55B2F03-0575-4F86-924C-FD5AEBC7A15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8" r="76487" b="17013"/>
          <a:stretch/>
        </p:blipFill>
        <p:spPr>
          <a:xfrm>
            <a:off x="4877000" y="3864623"/>
            <a:ext cx="1387406" cy="104973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C0A2978-9FF1-4B50-A83E-7251C47C0B9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58" b="-17586"/>
          <a:stretch/>
        </p:blipFill>
        <p:spPr>
          <a:xfrm>
            <a:off x="952830" y="4822647"/>
            <a:ext cx="929640" cy="8211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3D2E77-A50F-42A1-A2DC-B56D19E038D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7" t="18447" r="30508" b="50356"/>
          <a:stretch/>
        </p:blipFill>
        <p:spPr>
          <a:xfrm>
            <a:off x="644274" y="1543178"/>
            <a:ext cx="1256484" cy="95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4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3"/>
          <p:cNvPicPr>
            <a:picLocks noChangeAspect="1"/>
          </p:cNvPicPr>
          <p:nvPr/>
        </p:nvPicPr>
        <p:blipFill>
          <a:blip r:embed="rId3"/>
          <a:srcRect t="6412" b="34909"/>
          <a:stretch>
            <a:fillRect/>
          </a:stretch>
        </p:blipFill>
        <p:spPr bwMode="auto">
          <a:xfrm>
            <a:off x="-50800" y="0"/>
            <a:ext cx="1224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-50800" y="273377"/>
            <a:ext cx="122428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E7A117-BB96-4871-8245-C44894B36FC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  <p:pic>
        <p:nvPicPr>
          <p:cNvPr id="18447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99688" y="652463"/>
            <a:ext cx="13922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7747000" y="5732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81" y="2841166"/>
            <a:ext cx="386960" cy="346277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CE0696C-FCC7-4A9A-B47A-A29DA306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3725" cy="5991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Олимпиада по электронике и биомедицинским технологиям</a:t>
            </a:r>
            <a:br>
              <a:rPr lang="ru-RU" dirty="0"/>
            </a:br>
            <a:br>
              <a:rPr lang="ru-RU" dirty="0"/>
            </a:br>
            <a:r>
              <a:rPr lang="ru-RU" dirty="0"/>
              <a:t>«</a:t>
            </a:r>
            <a:r>
              <a:rPr lang="ru-RU" dirty="0" err="1"/>
              <a:t>Игро</a:t>
            </a:r>
            <a:r>
              <a:rPr lang="ru-RU" dirty="0"/>
              <a:t>-питч» - мероприятие-интенсив по практикам гейм-дизайна и разработке игр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Ежегодная Школа инженерного предпринимателя и </a:t>
            </a:r>
            <a:r>
              <a:rPr lang="ru-RU" dirty="0" err="1"/>
              <a:t>инноватора</a:t>
            </a:r>
            <a:br>
              <a:rPr lang="ru-RU" dirty="0"/>
            </a:br>
            <a:r>
              <a:rPr lang="ru-RU" dirty="0"/>
              <a:t>Региональный турнир «Математические бои» для школьников 8-11 </a:t>
            </a:r>
            <a:r>
              <a:rPr lang="ru-RU" dirty="0" err="1"/>
              <a:t>кл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Областной турнир «Химические бои» для школьников 8-11 </a:t>
            </a:r>
            <a:r>
              <a:rPr lang="ru-RU" dirty="0" err="1"/>
              <a:t>кл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Моложежная</a:t>
            </a:r>
            <a:r>
              <a:rPr lang="ru-RU" dirty="0"/>
              <a:t> школа ( профильная)  в рамках конференции «Химия и химическая технология в XXI веке»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Кейс-чемпионат «Инженерные решения»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Образовательный проект "Университетские субботы«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Летняя смена лагеря «Загляни в свое будущее» для 10 классов на базе ТПУ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85"/>
          <a:stretch/>
        </p:blipFill>
        <p:spPr>
          <a:xfrm rot="5400000">
            <a:off x="4196862" y="-4196860"/>
            <a:ext cx="3798278" cy="12192002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838200" y="2719504"/>
            <a:ext cx="297806" cy="76200"/>
            <a:chOff x="2901950" y="2520999"/>
            <a:chExt cx="297806" cy="76200"/>
          </a:xfrm>
        </p:grpSpPr>
        <p:cxnSp>
          <p:nvCxnSpPr>
            <p:cNvPr id="75" name="Прямая соединительная линия 74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Овал 75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5399826" y="1955950"/>
            <a:ext cx="297806" cy="76200"/>
            <a:chOff x="2901950" y="2520999"/>
            <a:chExt cx="297806" cy="76200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Овал 81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399826" y="2908450"/>
            <a:ext cx="297806" cy="76200"/>
            <a:chOff x="2901950" y="2520999"/>
            <a:chExt cx="297806" cy="76200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Овал 84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5431771" y="952762"/>
            <a:ext cx="297806" cy="76200"/>
            <a:chOff x="2901950" y="2520999"/>
            <a:chExt cx="297806" cy="76200"/>
          </a:xfrm>
        </p:grpSpPr>
        <p:cxnSp>
          <p:nvCxnSpPr>
            <p:cNvPr id="88" name="Прямая соединительная линия 87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Овал 88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E322EAE-32CB-4FCC-8620-6C6B72A6E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28" y="652320"/>
            <a:ext cx="1392848" cy="358880"/>
          </a:xfrm>
          <a:prstGeom prst="rect">
            <a:avLst/>
          </a:prstGeom>
        </p:spPr>
      </p:pic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id="{20D5C3AB-E99A-410E-BAFB-E41B963C2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440517"/>
              </p:ext>
            </p:extLst>
          </p:nvPr>
        </p:nvGraphicFramePr>
        <p:xfrm>
          <a:off x="1415480" y="1075138"/>
          <a:ext cx="9217024" cy="5287443"/>
        </p:xfrm>
        <a:graphic>
          <a:graphicData uri="http://schemas.openxmlformats.org/drawingml/2006/table">
            <a:tbl>
              <a:tblPr/>
              <a:tblGrid>
                <a:gridCol w="5709660">
                  <a:extLst>
                    <a:ext uri="{9D8B030D-6E8A-4147-A177-3AD203B41FA5}">
                      <a16:colId xmlns:a16="http://schemas.microsoft.com/office/drawing/2014/main" val="1165323032"/>
                    </a:ext>
                  </a:extLst>
                </a:gridCol>
                <a:gridCol w="2160262">
                  <a:extLst>
                    <a:ext uri="{9D8B030D-6E8A-4147-A177-3AD203B41FA5}">
                      <a16:colId xmlns:a16="http://schemas.microsoft.com/office/drawing/2014/main" val="3366768213"/>
                    </a:ext>
                  </a:extLst>
                </a:gridCol>
                <a:gridCol w="1347102">
                  <a:extLst>
                    <a:ext uri="{9D8B030D-6E8A-4147-A177-3AD203B41FA5}">
                      <a16:colId xmlns:a16="http://schemas.microsoft.com/office/drawing/2014/main" val="3611578202"/>
                    </a:ext>
                  </a:extLst>
                </a:gridCol>
              </a:tblGrid>
              <a:tr h="258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Мастер-класс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"Альфа частица и ее свойства"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 10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200587"/>
                  </a:ext>
                </a:extLst>
              </a:tr>
              <a:tr h="499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Мастер-класс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"Плазменный факел"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 10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456560"/>
                  </a:ext>
                </a:extLst>
              </a:tr>
              <a:tr h="321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Мастер-класс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"Собираем простые электрические цепи"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 10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765997"/>
                  </a:ext>
                </a:extLst>
              </a:tr>
              <a:tr h="296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Мастер-класс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"Источники энергии"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 10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565862"/>
                  </a:ext>
                </a:extLst>
              </a:tr>
              <a:tr h="321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Мастер-класс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"Получение искусственных корундов"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995987"/>
                  </a:ext>
                </a:extLst>
              </a:tr>
              <a:tr h="321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Мастер-класс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"Магнетронное напыление в плазме"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593478"/>
                  </a:ext>
                </a:extLst>
              </a:tr>
              <a:tr h="296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Мастер-класс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"Гальванопластика"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042004"/>
                  </a:ext>
                </a:extLst>
              </a:tr>
              <a:tr h="296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Мастер-класс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Электрогидроудар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946164"/>
                  </a:ext>
                </a:extLst>
              </a:tr>
              <a:tr h="321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Мастер-класс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"Эффекты акустических колебаний"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443641"/>
                  </a:ext>
                </a:extLst>
              </a:tr>
              <a:tr h="296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Мастер-класс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"Оживший металл"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50942"/>
                  </a:ext>
                </a:extLst>
              </a:tr>
              <a:tr h="399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Мастер-класс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"Трековый детектор заряженных частиц"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811565"/>
                  </a:ext>
                </a:extLst>
              </a:tr>
              <a:tr h="321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Мастер-класс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"Фехтование на паяльниках"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 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 мин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95277"/>
                  </a:ext>
                </a:extLst>
              </a:tr>
              <a:tr h="399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Мастер-класс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"Электрические цепи для начинающих"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 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r" rtl="0" fontAlgn="b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 мин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7333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4561328-B4D5-4772-A547-4B6A705744A6}"/>
              </a:ext>
            </a:extLst>
          </p:cNvPr>
          <p:cNvSpPr txBox="1"/>
          <p:nvPr/>
        </p:nvSpPr>
        <p:spPr>
          <a:xfrm>
            <a:off x="2646310" y="170141"/>
            <a:ext cx="581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Мастер-классы и кейсы </a:t>
            </a:r>
          </a:p>
        </p:txBody>
      </p:sp>
    </p:spTree>
    <p:extLst>
      <p:ext uri="{BB962C8B-B14F-4D97-AF65-F5344CB8AC3E}">
        <p14:creationId xmlns:p14="http://schemas.microsoft.com/office/powerpoint/2010/main" val="125668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85"/>
          <a:stretch/>
        </p:blipFill>
        <p:spPr>
          <a:xfrm rot="5400000">
            <a:off x="4196862" y="-4196860"/>
            <a:ext cx="3798278" cy="12192002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838200" y="2719504"/>
            <a:ext cx="297806" cy="76200"/>
            <a:chOff x="2901950" y="2520999"/>
            <a:chExt cx="297806" cy="76200"/>
          </a:xfrm>
        </p:grpSpPr>
        <p:cxnSp>
          <p:nvCxnSpPr>
            <p:cNvPr id="75" name="Прямая соединительная линия 74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Овал 75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5399826" y="1955950"/>
            <a:ext cx="297806" cy="76200"/>
            <a:chOff x="2901950" y="2520999"/>
            <a:chExt cx="297806" cy="76200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Овал 81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399826" y="2908450"/>
            <a:ext cx="297806" cy="76200"/>
            <a:chOff x="2901950" y="2520999"/>
            <a:chExt cx="297806" cy="76200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Овал 84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5431771" y="952762"/>
            <a:ext cx="297806" cy="76200"/>
            <a:chOff x="2901950" y="2520999"/>
            <a:chExt cx="297806" cy="76200"/>
          </a:xfrm>
        </p:grpSpPr>
        <p:cxnSp>
          <p:nvCxnSpPr>
            <p:cNvPr id="88" name="Прямая соединительная линия 87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Овал 88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E322EAE-32CB-4FCC-8620-6C6B72A6E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28" y="652320"/>
            <a:ext cx="1392848" cy="358880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66DA43FD-347F-4400-BAA4-BCCF42B4F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382458"/>
              </p:ext>
            </p:extLst>
          </p:nvPr>
        </p:nvGraphicFramePr>
        <p:xfrm>
          <a:off x="1226981" y="1422995"/>
          <a:ext cx="8928991" cy="5006858"/>
        </p:xfrm>
        <a:graphic>
          <a:graphicData uri="http://schemas.openxmlformats.org/drawingml/2006/table">
            <a:tbl>
              <a:tblPr/>
              <a:tblGrid>
                <a:gridCol w="3419614">
                  <a:extLst>
                    <a:ext uri="{9D8B030D-6E8A-4147-A177-3AD203B41FA5}">
                      <a16:colId xmlns:a16="http://schemas.microsoft.com/office/drawing/2014/main" val="3177580252"/>
                    </a:ext>
                  </a:extLst>
                </a:gridCol>
                <a:gridCol w="1709807">
                  <a:extLst>
                    <a:ext uri="{9D8B030D-6E8A-4147-A177-3AD203B41FA5}">
                      <a16:colId xmlns:a16="http://schemas.microsoft.com/office/drawing/2014/main" val="3853130199"/>
                    </a:ext>
                  </a:extLst>
                </a:gridCol>
                <a:gridCol w="1899785">
                  <a:extLst>
                    <a:ext uri="{9D8B030D-6E8A-4147-A177-3AD203B41FA5}">
                      <a16:colId xmlns:a16="http://schemas.microsoft.com/office/drawing/2014/main" val="92284503"/>
                    </a:ext>
                  </a:extLst>
                </a:gridCol>
                <a:gridCol w="1899785">
                  <a:extLst>
                    <a:ext uri="{9D8B030D-6E8A-4147-A177-3AD203B41FA5}">
                      <a16:colId xmlns:a16="http://schemas.microsoft.com/office/drawing/2014/main" val="296062394"/>
                    </a:ext>
                  </a:extLst>
                </a:gridCol>
              </a:tblGrid>
              <a:tr h="5881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</a:rPr>
                        <a:t>Учебно-научный центр «Исследовательский ядерный реактор»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</a:rPr>
                        <a:t>экскурсия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</a:rPr>
                        <a:t>10-15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615249"/>
                  </a:ext>
                </a:extLst>
              </a:tr>
              <a:tr h="3139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</a:rPr>
                        <a:t>Экскурсия "Лаборатория плазменных гибридных систем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</a:rPr>
                        <a:t>экскурсия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</a:rPr>
                        <a:t>10-15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333868"/>
                  </a:ext>
                </a:extLst>
              </a:tr>
              <a:tr h="508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</a:rPr>
                        <a:t>Экскурсия "Томская обсерватория радиоактивности и ионизирующих излучений"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</a:rPr>
                        <a:t>экскурсия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</a:rPr>
                        <a:t>10-15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182251"/>
                  </a:ext>
                </a:extLst>
              </a:tr>
              <a:tr h="3139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</a:rPr>
                        <a:t>Экскурсия "Лаборатория изотопных технологий и материалов"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</a:rPr>
                        <a:t>экскурсия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</a:rPr>
                        <a:t>10-15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186704"/>
                  </a:ext>
                </a:extLst>
              </a:tr>
              <a:tr h="216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</a:rPr>
                        <a:t>Экскурсия "Лаборатория водородной энергетики"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</a:rPr>
                        <a:t>экскурсия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</a:rPr>
                        <a:t>10-15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98759"/>
                  </a:ext>
                </a:extLst>
              </a:tr>
              <a:tr h="241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</a:rPr>
                        <a:t>Экскурсия "Лаборатория плазмохимического синтеза сложных оксидных композиций"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</a:rPr>
                        <a:t>экскурсия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>
                          <a:effectLst/>
                          <a:latin typeface="Times New Roman" panose="02020603050405020304" pitchFamily="18" charset="0"/>
                        </a:rPr>
                        <a:t>10-15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16583" marR="16583" marT="11055" marB="11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27717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E843781-FCF4-4837-AC49-7B696AAE4F61}"/>
              </a:ext>
            </a:extLst>
          </p:cNvPr>
          <p:cNvSpPr txBox="1"/>
          <p:nvPr/>
        </p:nvSpPr>
        <p:spPr>
          <a:xfrm>
            <a:off x="3052949" y="386499"/>
            <a:ext cx="2594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Экскурсии </a:t>
            </a:r>
          </a:p>
        </p:txBody>
      </p:sp>
    </p:spTree>
    <p:extLst>
      <p:ext uri="{BB962C8B-B14F-4D97-AF65-F5344CB8AC3E}">
        <p14:creationId xmlns:p14="http://schemas.microsoft.com/office/powerpoint/2010/main" val="370284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10827" r="28952" b="7668"/>
          <a:stretch/>
        </p:blipFill>
        <p:spPr>
          <a:xfrm>
            <a:off x="2627086" y="0"/>
            <a:ext cx="9564914" cy="686963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 rot="16200000">
            <a:off x="2109018" y="1135188"/>
            <a:ext cx="6856640" cy="4588984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25" name="Прямоугольник 24"/>
          <p:cNvSpPr/>
          <p:nvPr/>
        </p:nvSpPr>
        <p:spPr>
          <a:xfrm>
            <a:off x="1" y="0"/>
            <a:ext cx="3242844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1192809" y="-1192799"/>
            <a:ext cx="6858000" cy="9243595"/>
          </a:xfrm>
          <a:prstGeom prst="rect">
            <a:avLst/>
          </a:prstGeom>
          <a:gradFill>
            <a:gsLst>
              <a:gs pos="31800">
                <a:srgbClr val="00B050">
                  <a:alpha val="48000"/>
                </a:srgbClr>
              </a:gs>
              <a:gs pos="0">
                <a:srgbClr val="00B050"/>
              </a:gs>
              <a:gs pos="100000">
                <a:schemeClr val="bg2">
                  <a:lumMod val="5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72300" cy="143827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Поступление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в 2023 году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838200" y="1802040"/>
            <a:ext cx="3356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Как подать документы</a:t>
            </a:r>
            <a:endParaRPr lang="ru-RU" sz="1600" spc="7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7629" y="5332558"/>
            <a:ext cx="9239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Прием документов — до </a:t>
            </a:r>
            <a:r>
              <a:rPr lang="ru-RU" sz="40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ru-RU" sz="24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июля</a:t>
            </a:r>
            <a:endParaRPr lang="ru-RU" sz="4400" spc="7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1237" y="2598143"/>
            <a:ext cx="327625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600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Прийти в приемную комиссию ТПУ</a:t>
            </a:r>
          </a:p>
          <a:p>
            <a:pPr>
              <a:spcAft>
                <a:spcPts val="1800"/>
              </a:spcAft>
            </a:pPr>
            <a:r>
              <a:rPr lang="ru-RU" sz="1600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Отправить по почте</a:t>
            </a:r>
          </a:p>
          <a:p>
            <a:pPr>
              <a:spcAft>
                <a:spcPts val="1800"/>
              </a:spcAft>
            </a:pPr>
            <a:r>
              <a:rPr lang="ru-RU" sz="1600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На сайте Абитуриент ТПУ</a:t>
            </a:r>
          </a:p>
          <a:p>
            <a:pPr>
              <a:spcAft>
                <a:spcPts val="1800"/>
              </a:spcAft>
            </a:pPr>
            <a:r>
              <a:rPr lang="ru-RU" sz="1600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На портале </a:t>
            </a:r>
            <a:r>
              <a:rPr lang="ru-RU" sz="1600" spc="7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Госуслуги</a:t>
            </a:r>
            <a:r>
              <a:rPr lang="ru-RU" sz="1600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через </a:t>
            </a:r>
            <a:r>
              <a:rPr lang="ru-RU" sz="1600" spc="7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суперсервис</a:t>
            </a:r>
            <a:r>
              <a:rPr lang="ru-RU" sz="1600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«Поступление </a:t>
            </a:r>
            <a:br>
              <a:rPr lang="ru-RU" sz="1600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600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в вуз онлайн»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983431" y="4389058"/>
            <a:ext cx="297806" cy="76200"/>
            <a:chOff x="2901950" y="2520999"/>
            <a:chExt cx="297806" cy="76200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983431" y="3899243"/>
            <a:ext cx="297806" cy="76200"/>
            <a:chOff x="2901950" y="2520999"/>
            <a:chExt cx="297806" cy="76200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983431" y="3455501"/>
            <a:ext cx="297806" cy="76200"/>
            <a:chOff x="2901950" y="2520999"/>
            <a:chExt cx="297806" cy="7620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83431" y="2704922"/>
            <a:ext cx="297806" cy="76200"/>
            <a:chOff x="2901950" y="2520999"/>
            <a:chExt cx="297806" cy="76200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E409F6-CBEA-4FEF-B920-33E2DB42E010}"/>
              </a:ext>
            </a:extLst>
          </p:cNvPr>
          <p:cNvSpPr/>
          <p:nvPr/>
        </p:nvSpPr>
        <p:spPr>
          <a:xfrm>
            <a:off x="907048" y="5893668"/>
            <a:ext cx="9239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Подача оригиналов — до </a:t>
            </a:r>
            <a:r>
              <a:rPr lang="ru-RU" sz="40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400" b="1" spc="7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августа</a:t>
            </a:r>
            <a:endParaRPr lang="ru-RU" sz="4400" spc="7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28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81006</TotalTime>
  <Words>473</Words>
  <Application>Microsoft Office PowerPoint</Application>
  <PresentationFormat>Широкоэкранный</PresentationFormat>
  <Paragraphs>119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Wingdings</vt:lpstr>
      <vt:lpstr>Verdana</vt:lpstr>
      <vt:lpstr>Calibri</vt:lpstr>
      <vt:lpstr>Тема Office</vt:lpstr>
      <vt:lpstr>Презентация PowerPoint</vt:lpstr>
      <vt:lpstr>Узнай  о ТПУ больше</vt:lpstr>
      <vt:lpstr>Презентация PowerPoint</vt:lpstr>
      <vt:lpstr>ТПУ — это инженерные и исследовательские  школы </vt:lpstr>
      <vt:lpstr>Олимпиада по электронике и биомедицинским технологиям  «Игро-питч» - мероприятие-интенсив по практикам гейм-дизайна и разработке игр   Ежегодная Школа инженерного предпринимателя и инноватора Региональный турнир «Математические бои» для школьников 8-11 кл.  Областной турнир «Химические бои» для школьников 8-11 кл. Моложежная школа ( профильная)  в рамках конференции «Химия и химическая технология в XXI веке»  Кейс-чемпионат «Инженерные решения»  Образовательный проект "Университетские субботы«  Летняя смена лагеря «Загляни в свое будущее» для 10 классов на базе ТПУ</vt:lpstr>
      <vt:lpstr>Презентация PowerPoint</vt:lpstr>
      <vt:lpstr>Презентация PowerPoint</vt:lpstr>
      <vt:lpstr>Поступление  в 2023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Наталья алексин</cp:lastModifiedBy>
  <cp:revision>343</cp:revision>
  <cp:lastPrinted>2021-08-02T01:21:27Z</cp:lastPrinted>
  <dcterms:created xsi:type="dcterms:W3CDTF">2021-07-15T12:03:34Z</dcterms:created>
  <dcterms:modified xsi:type="dcterms:W3CDTF">2023-02-02T03:24:24Z</dcterms:modified>
</cp:coreProperties>
</file>