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5" r:id="rId2"/>
    <p:sldMasterId id="2147483678" r:id="rId3"/>
    <p:sldMasterId id="2147483691" r:id="rId4"/>
    <p:sldMasterId id="2147483704" r:id="rId5"/>
    <p:sldMasterId id="2147483716" r:id="rId6"/>
  </p:sldMasterIdLst>
  <p:notesMasterIdLst>
    <p:notesMasterId r:id="rId27"/>
  </p:notesMasterIdLst>
  <p:sldIdLst>
    <p:sldId id="298" r:id="rId7"/>
    <p:sldId id="300" r:id="rId8"/>
    <p:sldId id="305" r:id="rId9"/>
    <p:sldId id="353" r:id="rId10"/>
    <p:sldId id="344" r:id="rId11"/>
    <p:sldId id="354" r:id="rId12"/>
    <p:sldId id="355" r:id="rId13"/>
    <p:sldId id="356" r:id="rId14"/>
    <p:sldId id="357" r:id="rId15"/>
    <p:sldId id="358" r:id="rId16"/>
    <p:sldId id="306" r:id="rId17"/>
    <p:sldId id="310" r:id="rId18"/>
    <p:sldId id="347" r:id="rId19"/>
    <p:sldId id="359" r:id="rId20"/>
    <p:sldId id="361" r:id="rId21"/>
    <p:sldId id="362" r:id="rId22"/>
    <p:sldId id="348" r:id="rId23"/>
    <p:sldId id="363" r:id="rId24"/>
    <p:sldId id="365" r:id="rId25"/>
    <p:sldId id="352" r:id="rId26"/>
  </p:sldIdLst>
  <p:sldSz cx="12192000" cy="6858000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364" autoAdjust="0"/>
  </p:normalViewPr>
  <p:slideViewPr>
    <p:cSldViewPr>
      <p:cViewPr varScale="1">
        <p:scale>
          <a:sx n="110" d="100"/>
          <a:sy n="110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F8ADA-5D40-429B-80CE-73C8B0A89EED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DD760FD-80B4-4420-90F5-56AEE8323EF2}" type="pres">
      <dgm:prSet presAssocID="{EB5F8ADA-5D40-429B-80CE-73C8B0A89E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244BE6E-5FB6-423D-BD68-97F2993E2BD9}" type="presOf" srcId="{EB5F8ADA-5D40-429B-80CE-73C8B0A89EED}" destId="{0DD760FD-80B4-4420-90F5-56AEE8323EF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07FE4-B07F-4764-AB86-64D77EC0583A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 phldr="1"/>
      <dgm:spPr/>
    </dgm:pt>
    <dgm:pt modelId="{DE572CE1-D657-498D-9E93-9C02D6F06E6A}">
      <dgm:prSet phldrT="[Текст]" custT="1"/>
      <dgm:spPr/>
      <dgm:t>
        <a:bodyPr/>
        <a:lstStyle/>
        <a:p>
          <a:pPr algn="l"/>
          <a:r>
            <a:rPr lang="ru-RU" sz="1400" b="1" dirty="0"/>
            <a:t>Сентябрь-октябр</a:t>
          </a:r>
          <a:r>
            <a:rPr lang="ru-RU" sz="1400" dirty="0"/>
            <a:t>ь – ярмарки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учебных мест, события</a:t>
          </a:r>
          <a:r>
            <a:rPr lang="en-US" sz="1400" dirty="0"/>
            <a:t> </a:t>
          </a:r>
          <a:r>
            <a:rPr lang="ru-RU" sz="1400" dirty="0" err="1"/>
            <a:t>проф</a:t>
          </a:r>
          <a:r>
            <a:rPr lang="en-US" sz="1400" dirty="0"/>
            <a:t>-</a:t>
          </a:r>
          <a:r>
            <a:rPr lang="ru-RU" sz="1400" dirty="0"/>
            <a:t>ориентационных  проектов ТГПУ, встречи и экскурсии для школь</a:t>
          </a:r>
          <a:r>
            <a:rPr lang="en-US" sz="1400" dirty="0"/>
            <a:t>-</a:t>
          </a:r>
          <a:br>
            <a:rPr lang="en-US" sz="1400" dirty="0"/>
          </a:br>
          <a:r>
            <a:rPr lang="ru-RU" sz="1400" dirty="0"/>
            <a:t>ников </a:t>
          </a:r>
          <a:r>
            <a:rPr lang="ru-RU" sz="1400" dirty="0" err="1"/>
            <a:t>г.Томска</a:t>
          </a:r>
          <a:r>
            <a:rPr lang="ru-RU" sz="1400" dirty="0"/>
            <a:t>, Кемеровской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области  и др. регионов.</a:t>
          </a:r>
        </a:p>
      </dgm:t>
    </dgm:pt>
    <dgm:pt modelId="{ED8DBAAD-7495-4E85-BE54-8F7B18519BB0}" type="parTrans" cxnId="{74244C0C-87E3-4AE0-9354-D87E073805EB}">
      <dgm:prSet/>
      <dgm:spPr/>
      <dgm:t>
        <a:bodyPr/>
        <a:lstStyle/>
        <a:p>
          <a:endParaRPr lang="ru-RU" sz="1050"/>
        </a:p>
      </dgm:t>
    </dgm:pt>
    <dgm:pt modelId="{B42D11A9-6E27-4B33-8275-B97A707D531B}" type="sibTrans" cxnId="{74244C0C-87E3-4AE0-9354-D87E073805EB}">
      <dgm:prSet custT="1"/>
      <dgm:spPr/>
      <dgm:t>
        <a:bodyPr/>
        <a:lstStyle/>
        <a:p>
          <a:endParaRPr lang="ru-RU" sz="1050"/>
        </a:p>
      </dgm:t>
    </dgm:pt>
    <dgm:pt modelId="{42A2462B-D97A-4121-AF94-ADAEEDFCF9D1}">
      <dgm:prSet phldrT="[Текст]" custT="1"/>
      <dgm:spPr/>
      <dgm:t>
        <a:bodyPr/>
        <a:lstStyle/>
        <a:p>
          <a:r>
            <a:rPr lang="ru-RU" sz="1400" b="1" dirty="0"/>
            <a:t>Ноябрь-декабрь </a:t>
          </a:r>
          <a:r>
            <a:rPr lang="ru-RU" sz="1400" dirty="0"/>
            <a:t>– </a:t>
          </a:r>
          <a:r>
            <a:rPr lang="ru-RU" sz="1400" dirty="0" err="1"/>
            <a:t>профориентационные</a:t>
          </a:r>
          <a:r>
            <a:rPr lang="ru-RU" sz="1400" dirty="0"/>
            <a:t> события для 9-11-классников Томской области («Профессиональные треки Томского педагогического», осенняя сессия «Открытого педагогического класса»,  открытая региональная  олимпиада по педагогике, образовательный проект «Учись в Томске» </a:t>
          </a:r>
        </a:p>
      </dgm:t>
    </dgm:pt>
    <dgm:pt modelId="{73B88AFF-9CB8-4C1D-AB8A-D5978D23688A}" type="parTrans" cxnId="{71712F4A-D8B1-4627-9516-F0D1136EB50D}">
      <dgm:prSet/>
      <dgm:spPr/>
      <dgm:t>
        <a:bodyPr/>
        <a:lstStyle/>
        <a:p>
          <a:endParaRPr lang="ru-RU" sz="1050"/>
        </a:p>
      </dgm:t>
    </dgm:pt>
    <dgm:pt modelId="{BC09176A-DC78-4AA5-9BE0-E912B40947F9}" type="sibTrans" cxnId="{71712F4A-D8B1-4627-9516-F0D1136EB50D}">
      <dgm:prSet custT="1"/>
      <dgm:spPr/>
      <dgm:t>
        <a:bodyPr/>
        <a:lstStyle/>
        <a:p>
          <a:endParaRPr lang="ru-RU" sz="1050"/>
        </a:p>
      </dgm:t>
    </dgm:pt>
    <dgm:pt modelId="{23D4750F-D5D4-4D18-922F-64591A50076B}">
      <dgm:prSet phldrT="[Текст]" custT="1"/>
      <dgm:spPr/>
      <dgm:t>
        <a:bodyPr/>
        <a:lstStyle/>
        <a:p>
          <a:r>
            <a:rPr lang="ru-RU" sz="1400" b="1" dirty="0"/>
            <a:t>Январь </a:t>
          </a:r>
          <a:r>
            <a:rPr lang="ru-RU" sz="1400" dirty="0"/>
            <a:t>– 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онлайн-мероприятия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в зимние каникулы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(проект ОПК)  </a:t>
          </a:r>
          <a:br>
            <a:rPr lang="ru-RU" sz="1400" dirty="0"/>
          </a:br>
          <a:r>
            <a:rPr lang="ru-RU" sz="1400" dirty="0"/>
            <a:t>выезды в  муниципалитеты</a:t>
          </a:r>
        </a:p>
      </dgm:t>
    </dgm:pt>
    <dgm:pt modelId="{5FB4E036-D082-4E8D-AD7A-0A13C5FF0B48}" type="parTrans" cxnId="{30D00599-F99B-4094-9353-D8891A25FD5F}">
      <dgm:prSet/>
      <dgm:spPr/>
      <dgm:t>
        <a:bodyPr/>
        <a:lstStyle/>
        <a:p>
          <a:endParaRPr lang="ru-RU" sz="1050"/>
        </a:p>
      </dgm:t>
    </dgm:pt>
    <dgm:pt modelId="{49CDDE8F-78F9-4D62-AC47-F3274AABFBC2}" type="sibTrans" cxnId="{30D00599-F99B-4094-9353-D8891A25FD5F}">
      <dgm:prSet custT="1"/>
      <dgm:spPr/>
      <dgm:t>
        <a:bodyPr/>
        <a:lstStyle/>
        <a:p>
          <a:endParaRPr lang="ru-RU" sz="1050"/>
        </a:p>
      </dgm:t>
    </dgm:pt>
    <dgm:pt modelId="{91384469-83DC-44DA-A40C-28E6A0003F8B}">
      <dgm:prSet phldrT="[Текст]" custT="1"/>
      <dgm:spPr/>
      <dgm:t>
        <a:bodyPr/>
        <a:lstStyle/>
        <a:p>
          <a:r>
            <a:rPr lang="ru-RU" sz="1400" b="1" dirty="0"/>
            <a:t>Февраль – март </a:t>
          </a:r>
          <a:r>
            <a:rPr lang="ru-RU" sz="1400" dirty="0"/>
            <a:t>– профориентационная работа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с колледжами, техникумами, события на факультетах/институтах, мероприятия проекта ОПК  в весенние каникулы,  заключительные этапы олимпиад, привлечение иностранных студентов, работа по обеспечению набора в магистратуру</a:t>
          </a:r>
        </a:p>
      </dgm:t>
    </dgm:pt>
    <dgm:pt modelId="{3C18504D-0B76-47BD-8D84-E86C2FDDC1AE}" type="parTrans" cxnId="{82840112-8F51-4164-9B43-68F7A9725F64}">
      <dgm:prSet/>
      <dgm:spPr/>
      <dgm:t>
        <a:bodyPr/>
        <a:lstStyle/>
        <a:p>
          <a:endParaRPr lang="ru-RU" sz="1050"/>
        </a:p>
      </dgm:t>
    </dgm:pt>
    <dgm:pt modelId="{B3A5675C-9A46-47A5-A8DF-91CE6830AAF5}" type="sibTrans" cxnId="{82840112-8F51-4164-9B43-68F7A9725F64}">
      <dgm:prSet custT="1"/>
      <dgm:spPr/>
      <dgm:t>
        <a:bodyPr/>
        <a:lstStyle/>
        <a:p>
          <a:endParaRPr lang="ru-RU" sz="1050"/>
        </a:p>
      </dgm:t>
    </dgm:pt>
    <dgm:pt modelId="{3DAD1F29-65FB-4B56-BB66-2D52421C614F}">
      <dgm:prSet phldrT="[Текст]" custT="1"/>
      <dgm:spPr/>
      <dgm:t>
        <a:bodyPr/>
        <a:lstStyle/>
        <a:p>
          <a:pPr algn="ctr"/>
          <a:r>
            <a:rPr lang="ru-RU" sz="1400" b="1" dirty="0"/>
            <a:t>Апрель-август</a:t>
          </a:r>
          <a:r>
            <a:rPr lang="ru-RU" sz="1400" dirty="0"/>
            <a:t>  - события профориентационных проектов, профильные смены, работа с базами потенциальных абитуриентов, консультации абитуриентов, родителей </a:t>
          </a:r>
          <a:r>
            <a:rPr lang="en-US" sz="1400" dirty="0"/>
            <a:t/>
          </a:r>
          <a:br>
            <a:rPr lang="en-US" sz="1400" dirty="0"/>
          </a:br>
          <a:r>
            <a:rPr lang="ru-RU" sz="1400" dirty="0"/>
            <a:t>на факультетах/институтах</a:t>
          </a:r>
        </a:p>
      </dgm:t>
    </dgm:pt>
    <dgm:pt modelId="{E40BFB28-B036-4AA7-9420-9F50A93761F2}" type="parTrans" cxnId="{BB584A6C-6748-4BD6-B662-E3998156FFE9}">
      <dgm:prSet/>
      <dgm:spPr/>
      <dgm:t>
        <a:bodyPr/>
        <a:lstStyle/>
        <a:p>
          <a:endParaRPr lang="ru-RU" sz="1050"/>
        </a:p>
      </dgm:t>
    </dgm:pt>
    <dgm:pt modelId="{885A9349-6DA7-4B60-8239-795261819E47}" type="sibTrans" cxnId="{BB584A6C-6748-4BD6-B662-E3998156FFE9}">
      <dgm:prSet/>
      <dgm:spPr/>
      <dgm:t>
        <a:bodyPr/>
        <a:lstStyle/>
        <a:p>
          <a:endParaRPr lang="ru-RU" sz="1050"/>
        </a:p>
      </dgm:t>
    </dgm:pt>
    <dgm:pt modelId="{32DC8BB3-F23B-43C9-904A-B3F4C7BBBEAA}" type="pres">
      <dgm:prSet presAssocID="{E3407FE4-B07F-4764-AB86-64D77EC0583A}" presName="diagram" presStyleCnt="0">
        <dgm:presLayoutVars>
          <dgm:dir/>
          <dgm:resizeHandles val="exact"/>
        </dgm:presLayoutVars>
      </dgm:prSet>
      <dgm:spPr/>
    </dgm:pt>
    <dgm:pt modelId="{50C99B02-024E-45AA-918C-2E228A1FF2A1}" type="pres">
      <dgm:prSet presAssocID="{DE572CE1-D657-498D-9E93-9C02D6F06E6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81BCB-3CFF-4AA6-BE93-A7D0C84F429F}" type="pres">
      <dgm:prSet presAssocID="{B42D11A9-6E27-4B33-8275-B97A707D531B}" presName="sibTrans" presStyleLbl="sibTrans2D1" presStyleIdx="0" presStyleCnt="4"/>
      <dgm:spPr/>
      <dgm:t>
        <a:bodyPr/>
        <a:lstStyle/>
        <a:p>
          <a:endParaRPr lang="ru-RU"/>
        </a:p>
      </dgm:t>
    </dgm:pt>
    <dgm:pt modelId="{0B5A9C26-B353-46A4-9FED-7D287F49C910}" type="pres">
      <dgm:prSet presAssocID="{B42D11A9-6E27-4B33-8275-B97A707D531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435F474-AF72-40F4-B06A-D3865646EFC4}" type="pres">
      <dgm:prSet presAssocID="{42A2462B-D97A-4121-AF94-ADAEEDFCF9D1}" presName="node" presStyleLbl="node1" presStyleIdx="1" presStyleCnt="5" custScaleX="13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00EEA-0A88-4BBA-8922-3084FD30B1AF}" type="pres">
      <dgm:prSet presAssocID="{BC09176A-DC78-4AA5-9BE0-E912B40947F9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19A515D-2543-45D7-8317-6C2B74F2F8FC}" type="pres">
      <dgm:prSet presAssocID="{BC09176A-DC78-4AA5-9BE0-E912B40947F9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5E873F9-25CD-4B39-BD26-A66CB413DB32}" type="pres">
      <dgm:prSet presAssocID="{23D4750F-D5D4-4D18-922F-64591A50076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BD0EB-9DFA-43EC-A675-A0D7041A44F4}" type="pres">
      <dgm:prSet presAssocID="{49CDDE8F-78F9-4D62-AC47-F3274AABFBC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12071788-8435-42DF-868F-19C39EC07907}" type="pres">
      <dgm:prSet presAssocID="{49CDDE8F-78F9-4D62-AC47-F3274AABFBC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931E27C-0779-4EA9-8F9B-6622837D11AA}" type="pres">
      <dgm:prSet presAssocID="{91384469-83DC-44DA-A40C-28E6A0003F8B}" presName="node" presStyleLbl="node1" presStyleIdx="3" presStyleCnt="5" custScaleX="188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5CFDD-D747-4C05-BF07-EB871F90C7D2}" type="pres">
      <dgm:prSet presAssocID="{B3A5675C-9A46-47A5-A8DF-91CE6830AAF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5E24EB78-6201-4E3E-992D-93760E8AFA3C}" type="pres">
      <dgm:prSet presAssocID="{B3A5675C-9A46-47A5-A8DF-91CE6830AAF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EFFF03C-2862-408A-B01C-79F12BCC0600}" type="pres">
      <dgm:prSet presAssocID="{3DAD1F29-65FB-4B56-BB66-2D52421C614F}" presName="node" presStyleLbl="node1" presStyleIdx="4" presStyleCnt="5" custLinFactNeighborX="-48567" custLinFactNeighborY="-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712F4A-D8B1-4627-9516-F0D1136EB50D}" srcId="{E3407FE4-B07F-4764-AB86-64D77EC0583A}" destId="{42A2462B-D97A-4121-AF94-ADAEEDFCF9D1}" srcOrd="1" destOrd="0" parTransId="{73B88AFF-9CB8-4C1D-AB8A-D5978D23688A}" sibTransId="{BC09176A-DC78-4AA5-9BE0-E912B40947F9}"/>
    <dgm:cxn modelId="{841F8426-E806-4E3C-8AA3-F7E00CBB86EE}" type="presOf" srcId="{49CDDE8F-78F9-4D62-AC47-F3274AABFBC2}" destId="{5F5BD0EB-9DFA-43EC-A675-A0D7041A44F4}" srcOrd="0" destOrd="0" presId="urn:microsoft.com/office/officeart/2005/8/layout/process5"/>
    <dgm:cxn modelId="{243EDD8E-B82B-4F27-8C4A-C11958913EE0}" type="presOf" srcId="{B42D11A9-6E27-4B33-8275-B97A707D531B}" destId="{0B5A9C26-B353-46A4-9FED-7D287F49C910}" srcOrd="1" destOrd="0" presId="urn:microsoft.com/office/officeart/2005/8/layout/process5"/>
    <dgm:cxn modelId="{F9A184A5-ABA8-479D-89EC-D3A0DAA4EE61}" type="presOf" srcId="{3DAD1F29-65FB-4B56-BB66-2D52421C614F}" destId="{EEFFF03C-2862-408A-B01C-79F12BCC0600}" srcOrd="0" destOrd="0" presId="urn:microsoft.com/office/officeart/2005/8/layout/process5"/>
    <dgm:cxn modelId="{82840112-8F51-4164-9B43-68F7A9725F64}" srcId="{E3407FE4-B07F-4764-AB86-64D77EC0583A}" destId="{91384469-83DC-44DA-A40C-28E6A0003F8B}" srcOrd="3" destOrd="0" parTransId="{3C18504D-0B76-47BD-8D84-E86C2FDDC1AE}" sibTransId="{B3A5675C-9A46-47A5-A8DF-91CE6830AAF5}"/>
    <dgm:cxn modelId="{BB584A6C-6748-4BD6-B662-E3998156FFE9}" srcId="{E3407FE4-B07F-4764-AB86-64D77EC0583A}" destId="{3DAD1F29-65FB-4B56-BB66-2D52421C614F}" srcOrd="4" destOrd="0" parTransId="{E40BFB28-B036-4AA7-9420-9F50A93761F2}" sibTransId="{885A9349-6DA7-4B60-8239-795261819E47}"/>
    <dgm:cxn modelId="{74244C0C-87E3-4AE0-9354-D87E073805EB}" srcId="{E3407FE4-B07F-4764-AB86-64D77EC0583A}" destId="{DE572CE1-D657-498D-9E93-9C02D6F06E6A}" srcOrd="0" destOrd="0" parTransId="{ED8DBAAD-7495-4E85-BE54-8F7B18519BB0}" sibTransId="{B42D11A9-6E27-4B33-8275-B97A707D531B}"/>
    <dgm:cxn modelId="{CCC363A9-9305-4B8F-92E5-09AF9457E79E}" type="presOf" srcId="{B3A5675C-9A46-47A5-A8DF-91CE6830AAF5}" destId="{6665CFDD-D747-4C05-BF07-EB871F90C7D2}" srcOrd="0" destOrd="0" presId="urn:microsoft.com/office/officeart/2005/8/layout/process5"/>
    <dgm:cxn modelId="{07F4F33E-88EA-4090-9C23-B723EAC21756}" type="presOf" srcId="{42A2462B-D97A-4121-AF94-ADAEEDFCF9D1}" destId="{D435F474-AF72-40F4-B06A-D3865646EFC4}" srcOrd="0" destOrd="0" presId="urn:microsoft.com/office/officeart/2005/8/layout/process5"/>
    <dgm:cxn modelId="{B92F864E-FB0B-4595-88FD-38C45E83C2AD}" type="presOf" srcId="{23D4750F-D5D4-4D18-922F-64591A50076B}" destId="{45E873F9-25CD-4B39-BD26-A66CB413DB32}" srcOrd="0" destOrd="0" presId="urn:microsoft.com/office/officeart/2005/8/layout/process5"/>
    <dgm:cxn modelId="{E81D5CE5-2E16-4F26-98C4-5329C5F6CBFF}" type="presOf" srcId="{49CDDE8F-78F9-4D62-AC47-F3274AABFBC2}" destId="{12071788-8435-42DF-868F-19C39EC07907}" srcOrd="1" destOrd="0" presId="urn:microsoft.com/office/officeart/2005/8/layout/process5"/>
    <dgm:cxn modelId="{3481A784-9055-4FE9-95D3-7BE943B8C363}" type="presOf" srcId="{DE572CE1-D657-498D-9E93-9C02D6F06E6A}" destId="{50C99B02-024E-45AA-918C-2E228A1FF2A1}" srcOrd="0" destOrd="0" presId="urn:microsoft.com/office/officeart/2005/8/layout/process5"/>
    <dgm:cxn modelId="{4F92FFC7-7E9F-4FED-89F3-44A76F3AE8F1}" type="presOf" srcId="{E3407FE4-B07F-4764-AB86-64D77EC0583A}" destId="{32DC8BB3-F23B-43C9-904A-B3F4C7BBBEAA}" srcOrd="0" destOrd="0" presId="urn:microsoft.com/office/officeart/2005/8/layout/process5"/>
    <dgm:cxn modelId="{30D00599-F99B-4094-9353-D8891A25FD5F}" srcId="{E3407FE4-B07F-4764-AB86-64D77EC0583A}" destId="{23D4750F-D5D4-4D18-922F-64591A50076B}" srcOrd="2" destOrd="0" parTransId="{5FB4E036-D082-4E8D-AD7A-0A13C5FF0B48}" sibTransId="{49CDDE8F-78F9-4D62-AC47-F3274AABFBC2}"/>
    <dgm:cxn modelId="{CC975D2B-5D65-4966-9BA3-8F5C1DDEB73A}" type="presOf" srcId="{B3A5675C-9A46-47A5-A8DF-91CE6830AAF5}" destId="{5E24EB78-6201-4E3E-992D-93760E8AFA3C}" srcOrd="1" destOrd="0" presId="urn:microsoft.com/office/officeart/2005/8/layout/process5"/>
    <dgm:cxn modelId="{F1534EC4-79BA-468B-8128-4C6C20BF658B}" type="presOf" srcId="{91384469-83DC-44DA-A40C-28E6A0003F8B}" destId="{9931E27C-0779-4EA9-8F9B-6622837D11AA}" srcOrd="0" destOrd="0" presId="urn:microsoft.com/office/officeart/2005/8/layout/process5"/>
    <dgm:cxn modelId="{7A4C362A-7F50-44CB-9E00-D613635E6015}" type="presOf" srcId="{BC09176A-DC78-4AA5-9BE0-E912B40947F9}" destId="{119A515D-2543-45D7-8317-6C2B74F2F8FC}" srcOrd="1" destOrd="0" presId="urn:microsoft.com/office/officeart/2005/8/layout/process5"/>
    <dgm:cxn modelId="{100214F0-DF12-482E-B3F7-1984AF00236E}" type="presOf" srcId="{B42D11A9-6E27-4B33-8275-B97A707D531B}" destId="{90F81BCB-3CFF-4AA6-BE93-A7D0C84F429F}" srcOrd="0" destOrd="0" presId="urn:microsoft.com/office/officeart/2005/8/layout/process5"/>
    <dgm:cxn modelId="{18614397-C012-413C-B165-D66D57CBEECF}" type="presOf" srcId="{BC09176A-DC78-4AA5-9BE0-E912B40947F9}" destId="{78600EEA-0A88-4BBA-8922-3084FD30B1AF}" srcOrd="0" destOrd="0" presId="urn:microsoft.com/office/officeart/2005/8/layout/process5"/>
    <dgm:cxn modelId="{A58E9E81-0418-4096-AE9F-DF5D8FDC458E}" type="presParOf" srcId="{32DC8BB3-F23B-43C9-904A-B3F4C7BBBEAA}" destId="{50C99B02-024E-45AA-918C-2E228A1FF2A1}" srcOrd="0" destOrd="0" presId="urn:microsoft.com/office/officeart/2005/8/layout/process5"/>
    <dgm:cxn modelId="{2F00D861-EA91-4D50-954D-309582435D96}" type="presParOf" srcId="{32DC8BB3-F23B-43C9-904A-B3F4C7BBBEAA}" destId="{90F81BCB-3CFF-4AA6-BE93-A7D0C84F429F}" srcOrd="1" destOrd="0" presId="urn:microsoft.com/office/officeart/2005/8/layout/process5"/>
    <dgm:cxn modelId="{D54B17B3-B911-4FC3-A9A5-A837561D7E7B}" type="presParOf" srcId="{90F81BCB-3CFF-4AA6-BE93-A7D0C84F429F}" destId="{0B5A9C26-B353-46A4-9FED-7D287F49C910}" srcOrd="0" destOrd="0" presId="urn:microsoft.com/office/officeart/2005/8/layout/process5"/>
    <dgm:cxn modelId="{D257C20E-E4E3-4479-93EE-28A5E54BE217}" type="presParOf" srcId="{32DC8BB3-F23B-43C9-904A-B3F4C7BBBEAA}" destId="{D435F474-AF72-40F4-B06A-D3865646EFC4}" srcOrd="2" destOrd="0" presId="urn:microsoft.com/office/officeart/2005/8/layout/process5"/>
    <dgm:cxn modelId="{D1F89B31-9BFB-476D-9D5B-405E5DE6FC6B}" type="presParOf" srcId="{32DC8BB3-F23B-43C9-904A-B3F4C7BBBEAA}" destId="{78600EEA-0A88-4BBA-8922-3084FD30B1AF}" srcOrd="3" destOrd="0" presId="urn:microsoft.com/office/officeart/2005/8/layout/process5"/>
    <dgm:cxn modelId="{F6599D35-4FDD-4A64-93FD-13EA2E1249B9}" type="presParOf" srcId="{78600EEA-0A88-4BBA-8922-3084FD30B1AF}" destId="{119A515D-2543-45D7-8317-6C2B74F2F8FC}" srcOrd="0" destOrd="0" presId="urn:microsoft.com/office/officeart/2005/8/layout/process5"/>
    <dgm:cxn modelId="{FF15B457-9AA4-408A-98E3-67DE910B960F}" type="presParOf" srcId="{32DC8BB3-F23B-43C9-904A-B3F4C7BBBEAA}" destId="{45E873F9-25CD-4B39-BD26-A66CB413DB32}" srcOrd="4" destOrd="0" presId="urn:microsoft.com/office/officeart/2005/8/layout/process5"/>
    <dgm:cxn modelId="{B87E9352-383B-415F-85EC-D8C1A647F207}" type="presParOf" srcId="{32DC8BB3-F23B-43C9-904A-B3F4C7BBBEAA}" destId="{5F5BD0EB-9DFA-43EC-A675-A0D7041A44F4}" srcOrd="5" destOrd="0" presId="urn:microsoft.com/office/officeart/2005/8/layout/process5"/>
    <dgm:cxn modelId="{BB542597-3A7C-47AD-85E5-698EC75B6F96}" type="presParOf" srcId="{5F5BD0EB-9DFA-43EC-A675-A0D7041A44F4}" destId="{12071788-8435-42DF-868F-19C39EC07907}" srcOrd="0" destOrd="0" presId="urn:microsoft.com/office/officeart/2005/8/layout/process5"/>
    <dgm:cxn modelId="{AF6FC2AB-7D3A-4A5F-88FB-843B1FF8B5A1}" type="presParOf" srcId="{32DC8BB3-F23B-43C9-904A-B3F4C7BBBEAA}" destId="{9931E27C-0779-4EA9-8F9B-6622837D11AA}" srcOrd="6" destOrd="0" presId="urn:microsoft.com/office/officeart/2005/8/layout/process5"/>
    <dgm:cxn modelId="{A9FDC313-93FF-43AA-A661-8CC01E36FBCC}" type="presParOf" srcId="{32DC8BB3-F23B-43C9-904A-B3F4C7BBBEAA}" destId="{6665CFDD-D747-4C05-BF07-EB871F90C7D2}" srcOrd="7" destOrd="0" presId="urn:microsoft.com/office/officeart/2005/8/layout/process5"/>
    <dgm:cxn modelId="{4D55295F-03E9-4830-BB7A-7504C61CF24A}" type="presParOf" srcId="{6665CFDD-D747-4C05-BF07-EB871F90C7D2}" destId="{5E24EB78-6201-4E3E-992D-93760E8AFA3C}" srcOrd="0" destOrd="0" presId="urn:microsoft.com/office/officeart/2005/8/layout/process5"/>
    <dgm:cxn modelId="{901E97E0-FC37-4CF1-92FF-9EDE725D21F1}" type="presParOf" srcId="{32DC8BB3-F23B-43C9-904A-B3F4C7BBBEAA}" destId="{EEFFF03C-2862-408A-B01C-79F12BCC060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7BC019-5DB5-4DAB-9D0A-2B1727AAA3F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BC74E2-EF02-4E8F-823B-7298B46FCD2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bg1"/>
              </a:solidFill>
            </a:rPr>
            <a:t>Блок по организации приема на целевое обучение:</a:t>
          </a:r>
          <a:endParaRPr lang="ru-RU" sz="2800" dirty="0"/>
        </a:p>
      </dgm:t>
    </dgm:pt>
    <dgm:pt modelId="{B1C707B2-A93E-4D97-8761-D5AC54BFB585}" type="parTrans" cxnId="{67C2F5E9-38EB-48CB-905D-01A21013B84C}">
      <dgm:prSet/>
      <dgm:spPr/>
      <dgm:t>
        <a:bodyPr/>
        <a:lstStyle/>
        <a:p>
          <a:endParaRPr lang="ru-RU"/>
        </a:p>
      </dgm:t>
    </dgm:pt>
    <dgm:pt modelId="{E5C6302B-BC19-4141-8DE3-A37CA0D16D2F}" type="sibTrans" cxnId="{67C2F5E9-38EB-48CB-905D-01A21013B84C}">
      <dgm:prSet/>
      <dgm:spPr/>
      <dgm:t>
        <a:bodyPr/>
        <a:lstStyle/>
        <a:p>
          <a:endParaRPr lang="ru-RU"/>
        </a:p>
      </dgm:t>
    </dgm:pt>
    <dgm:pt modelId="{8D7C7B73-33DA-42B3-8E37-48C6736D0E6C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1. </a:t>
          </a:r>
          <a:r>
            <a:rPr lang="ru-RU" sz="1400" dirty="0" err="1">
              <a:solidFill>
                <a:schemeClr val="tx1"/>
              </a:solidFill>
            </a:rPr>
            <a:t>Вебинары</a:t>
          </a:r>
          <a:r>
            <a:rPr lang="ru-RU" sz="1400" dirty="0">
              <a:solidFill>
                <a:schemeClr val="tx1"/>
              </a:solidFill>
            </a:rPr>
            <a:t> для целевиков: «Целевое обучение – гарантия трудоустройства!» совместно с Департаментом общего образования Томской области. Участники: 420 человек.</a:t>
          </a:r>
        </a:p>
        <a:p>
          <a:r>
            <a:rPr lang="ru-RU" sz="1400" dirty="0">
              <a:solidFill>
                <a:schemeClr val="tx1"/>
              </a:solidFill>
            </a:rPr>
            <a:t>2. С октября 2022 г совместно с ДОО ТО в ТГПУ реализуется </a:t>
          </a:r>
          <a:r>
            <a:rPr lang="ru-RU" sz="1400" dirty="0" err="1">
              <a:solidFill>
                <a:schemeClr val="tx1"/>
              </a:solidFill>
            </a:rPr>
            <a:t>карьерно</a:t>
          </a:r>
          <a:r>
            <a:rPr lang="ru-RU" sz="1400" dirty="0">
              <a:solidFill>
                <a:schemeClr val="tx1"/>
              </a:solidFill>
            </a:rPr>
            <a:t>-образовательный проект «ПРО-целевое»* Участники: школьники - 280 человек. </a:t>
          </a:r>
        </a:p>
      </dgm:t>
    </dgm:pt>
    <dgm:pt modelId="{89792ED1-588A-43DC-AC46-912329E43274}" type="parTrans" cxnId="{218B7B4A-04EC-480F-B0A2-DDFF303F712D}">
      <dgm:prSet/>
      <dgm:spPr/>
      <dgm:t>
        <a:bodyPr/>
        <a:lstStyle/>
        <a:p>
          <a:endParaRPr lang="ru-RU"/>
        </a:p>
      </dgm:t>
    </dgm:pt>
    <dgm:pt modelId="{D407EF3E-A7FA-4095-83C9-4D78742CA804}" type="sibTrans" cxnId="{218B7B4A-04EC-480F-B0A2-DDFF303F712D}">
      <dgm:prSet/>
      <dgm:spPr/>
      <dgm:t>
        <a:bodyPr/>
        <a:lstStyle/>
        <a:p>
          <a:endParaRPr lang="ru-RU"/>
        </a:p>
      </dgm:t>
    </dgm:pt>
    <dgm:pt modelId="{A6F4B981-0A8E-4392-8C25-EEB2E4E84636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bg1"/>
              </a:solidFill>
            </a:rPr>
            <a:t>Информационно-мотивационный блок</a:t>
          </a:r>
          <a:r>
            <a:rPr lang="ru-RU" sz="3100" b="1" dirty="0">
              <a:solidFill>
                <a:schemeClr val="bg1"/>
              </a:solidFill>
            </a:rPr>
            <a:t>:</a:t>
          </a:r>
          <a:endParaRPr lang="ru-RU" sz="3100" dirty="0">
            <a:solidFill>
              <a:schemeClr val="bg1"/>
            </a:solidFill>
          </a:endParaRPr>
        </a:p>
      </dgm:t>
    </dgm:pt>
    <dgm:pt modelId="{862821E2-7E27-4235-A421-8103C42C701F}" type="parTrans" cxnId="{7C5AAD05-E80B-48AA-8A39-3EB1F2FAC241}">
      <dgm:prSet/>
      <dgm:spPr/>
      <dgm:t>
        <a:bodyPr/>
        <a:lstStyle/>
        <a:p>
          <a:endParaRPr lang="ru-RU"/>
        </a:p>
      </dgm:t>
    </dgm:pt>
    <dgm:pt modelId="{4D9900A5-5F9A-4303-BB8C-F32B964F6940}" type="sibTrans" cxnId="{7C5AAD05-E80B-48AA-8A39-3EB1F2FAC241}">
      <dgm:prSet/>
      <dgm:spPr/>
      <dgm:t>
        <a:bodyPr/>
        <a:lstStyle/>
        <a:p>
          <a:endParaRPr lang="ru-RU"/>
        </a:p>
      </dgm:t>
    </dgm:pt>
    <dgm:pt modelId="{AE3387B6-DB44-4F6D-9311-E103735DD492}">
      <dgm:prSet phldrT="[Текст]" custT="1"/>
      <dgm:spPr/>
      <dgm:t>
        <a:bodyPr/>
        <a:lstStyle/>
        <a:p>
          <a:r>
            <a:rPr lang="ru-RU" sz="1800" dirty="0"/>
            <a:t>1. </a:t>
          </a:r>
          <a:r>
            <a:rPr lang="ru-RU" sz="1800" dirty="0" err="1"/>
            <a:t>Демо</a:t>
          </a:r>
          <a:r>
            <a:rPr lang="ru-RU" sz="1800" dirty="0"/>
            <a:t>-событие «Профессиональные треки Томского педагогического»</a:t>
          </a:r>
        </a:p>
      </dgm:t>
    </dgm:pt>
    <dgm:pt modelId="{133882F6-A27A-4051-8305-80A35E8FDA90}" type="parTrans" cxnId="{AD8404F0-3B66-4587-B043-658B8F5AB607}">
      <dgm:prSet/>
      <dgm:spPr/>
      <dgm:t>
        <a:bodyPr/>
        <a:lstStyle/>
        <a:p>
          <a:endParaRPr lang="ru-RU"/>
        </a:p>
      </dgm:t>
    </dgm:pt>
    <dgm:pt modelId="{03342D95-7248-4310-958F-4CAB7A389A3C}" type="sibTrans" cxnId="{AD8404F0-3B66-4587-B043-658B8F5AB607}">
      <dgm:prSet/>
      <dgm:spPr/>
      <dgm:t>
        <a:bodyPr/>
        <a:lstStyle/>
        <a:p>
          <a:endParaRPr lang="ru-RU"/>
        </a:p>
      </dgm:t>
    </dgm:pt>
    <dgm:pt modelId="{1F6E70EC-A058-426E-8B85-C41FAD3A5DED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bg1"/>
              </a:solidFill>
            </a:rPr>
            <a:t>Проектный блок:</a:t>
          </a:r>
          <a:endParaRPr lang="ru-RU" sz="2800" dirty="0"/>
        </a:p>
      </dgm:t>
    </dgm:pt>
    <dgm:pt modelId="{7E9CC21B-F901-4441-A889-84B173C5FD45}" type="parTrans" cxnId="{91414165-72A9-4A68-88C0-971402714016}">
      <dgm:prSet/>
      <dgm:spPr/>
      <dgm:t>
        <a:bodyPr/>
        <a:lstStyle/>
        <a:p>
          <a:endParaRPr lang="ru-RU"/>
        </a:p>
      </dgm:t>
    </dgm:pt>
    <dgm:pt modelId="{38CF0297-5B1F-44C3-A8AD-D53FD296F2FF}" type="sibTrans" cxnId="{91414165-72A9-4A68-88C0-971402714016}">
      <dgm:prSet/>
      <dgm:spPr/>
      <dgm:t>
        <a:bodyPr/>
        <a:lstStyle/>
        <a:p>
          <a:endParaRPr lang="ru-RU"/>
        </a:p>
      </dgm:t>
    </dgm:pt>
    <dgm:pt modelId="{FF219C66-3DDF-4D93-B2F5-55985CE9D9F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1. Сетевой образовательный проект «Открытый педагогический класс». </a:t>
          </a:r>
        </a:p>
      </dgm:t>
    </dgm:pt>
    <dgm:pt modelId="{FA85A00B-69EA-4AD6-8227-CCEAC3F587DA}" type="parTrans" cxnId="{9EA65015-F24C-42BF-85D9-361B2C181F0D}">
      <dgm:prSet/>
      <dgm:spPr/>
      <dgm:t>
        <a:bodyPr/>
        <a:lstStyle/>
        <a:p>
          <a:endParaRPr lang="ru-RU"/>
        </a:p>
      </dgm:t>
    </dgm:pt>
    <dgm:pt modelId="{1325308E-51AB-4DEA-AE96-AF9331D64CA7}" type="sibTrans" cxnId="{9EA65015-F24C-42BF-85D9-361B2C181F0D}">
      <dgm:prSet/>
      <dgm:spPr/>
      <dgm:t>
        <a:bodyPr/>
        <a:lstStyle/>
        <a:p>
          <a:endParaRPr lang="ru-RU"/>
        </a:p>
      </dgm:t>
    </dgm:pt>
    <dgm:pt modelId="{9B3D4F38-5710-4DD8-90AD-CA65663D24C2}">
      <dgm:prSet custT="1"/>
      <dgm:spPr/>
      <dgm:t>
        <a:bodyPr/>
        <a:lstStyle/>
        <a:p>
          <a:r>
            <a:rPr lang="ru-RU" sz="1800" dirty="0"/>
            <a:t>2. Образовательный проект «Учись в Томске»</a:t>
          </a:r>
        </a:p>
      </dgm:t>
    </dgm:pt>
    <dgm:pt modelId="{638F83AA-360B-48BE-87C8-B4AFB87270F8}" type="parTrans" cxnId="{04874EF1-839F-4EA0-A4C1-BD54FBEA4B76}">
      <dgm:prSet/>
      <dgm:spPr/>
      <dgm:t>
        <a:bodyPr/>
        <a:lstStyle/>
        <a:p>
          <a:endParaRPr lang="ru-RU"/>
        </a:p>
      </dgm:t>
    </dgm:pt>
    <dgm:pt modelId="{EBC01D26-2B3F-4DAC-A9E4-B721A1D23377}" type="sibTrans" cxnId="{04874EF1-839F-4EA0-A4C1-BD54FBEA4B76}">
      <dgm:prSet/>
      <dgm:spPr/>
      <dgm:t>
        <a:bodyPr/>
        <a:lstStyle/>
        <a:p>
          <a:endParaRPr lang="ru-RU"/>
        </a:p>
      </dgm:t>
    </dgm:pt>
    <dgm:pt modelId="{58A0F3FB-027A-4F1A-9B2E-BC3C04193D53}">
      <dgm:prSet custT="1"/>
      <dgm:spPr/>
      <dgm:t>
        <a:bodyPr/>
        <a:lstStyle/>
        <a:p>
          <a:r>
            <a:rPr lang="ru-RU" sz="1800" dirty="0"/>
            <a:t>3. Экскурсии в ТГПУ (</a:t>
          </a:r>
          <a:r>
            <a:rPr lang="ru-RU" sz="1800" dirty="0" err="1"/>
            <a:t>Технопарк,Научная</a:t>
          </a:r>
          <a:r>
            <a:rPr lang="ru-RU" sz="1800" dirty="0"/>
            <a:t> библиотека и др. площадки)</a:t>
          </a:r>
        </a:p>
      </dgm:t>
    </dgm:pt>
    <dgm:pt modelId="{5AC34F52-4BB8-4354-AA3E-E8EB335B90F0}" type="parTrans" cxnId="{CDEDD207-0F2B-4208-A21E-CC239950BE72}">
      <dgm:prSet/>
      <dgm:spPr/>
      <dgm:t>
        <a:bodyPr/>
        <a:lstStyle/>
        <a:p>
          <a:endParaRPr lang="ru-RU"/>
        </a:p>
      </dgm:t>
    </dgm:pt>
    <dgm:pt modelId="{824D6651-A77B-4F21-86F0-DF7A2B8F39E6}" type="sibTrans" cxnId="{CDEDD207-0F2B-4208-A21E-CC239950BE72}">
      <dgm:prSet/>
      <dgm:spPr/>
      <dgm:t>
        <a:bodyPr/>
        <a:lstStyle/>
        <a:p>
          <a:endParaRPr lang="ru-RU"/>
        </a:p>
      </dgm:t>
    </dgm:pt>
    <dgm:pt modelId="{542A9CB0-D5BF-4D0A-BC6B-16182ECB48FE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Участники: школьники 8- 11-ых классов, 450 чел. Из них 11-классников 2022 года выпуска – 114 чел. </a:t>
          </a:r>
        </a:p>
      </dgm:t>
    </dgm:pt>
    <dgm:pt modelId="{08AF003D-7959-4D5B-96AC-CD3E16E1DCDE}" type="parTrans" cxnId="{48E09622-7384-4881-BAE0-5D93923171D7}">
      <dgm:prSet/>
      <dgm:spPr/>
      <dgm:t>
        <a:bodyPr/>
        <a:lstStyle/>
        <a:p>
          <a:endParaRPr lang="ru-RU"/>
        </a:p>
      </dgm:t>
    </dgm:pt>
    <dgm:pt modelId="{157B16C5-859F-4622-A957-FAD81AE1AFC5}" type="sibTrans" cxnId="{48E09622-7384-4881-BAE0-5D93923171D7}">
      <dgm:prSet/>
      <dgm:spPr/>
      <dgm:t>
        <a:bodyPr/>
        <a:lstStyle/>
        <a:p>
          <a:endParaRPr lang="ru-RU"/>
        </a:p>
      </dgm:t>
    </dgm:pt>
    <dgm:pt modelId="{29FDF97D-5FF4-4C2A-89B9-CFAAA2A68C58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Заключены 36 договоров о сотрудничестве с организациями общего и дополнительного образования</a:t>
          </a:r>
        </a:p>
        <a:p>
          <a:r>
            <a:rPr lang="ru-RU" dirty="0">
              <a:solidFill>
                <a:schemeClr val="tx1"/>
              </a:solidFill>
            </a:rPr>
            <a:t>Результат: 23 из 114 участника проекта «Открытый педагогический класс» поступили в ТГПУ в 2022 году на очную форму обучения на бюджетную основу</a:t>
          </a:r>
        </a:p>
      </dgm:t>
    </dgm:pt>
    <dgm:pt modelId="{A7ACAC41-C412-4D66-A3DC-01F6346DDAC2}" type="parTrans" cxnId="{384DBC1C-90F7-4C32-9194-FAC1CF9FF271}">
      <dgm:prSet/>
      <dgm:spPr/>
      <dgm:t>
        <a:bodyPr/>
        <a:lstStyle/>
        <a:p>
          <a:endParaRPr lang="ru-RU"/>
        </a:p>
      </dgm:t>
    </dgm:pt>
    <dgm:pt modelId="{0E016696-8DDC-4CF9-B874-385F1E747864}" type="sibTrans" cxnId="{384DBC1C-90F7-4C32-9194-FAC1CF9FF271}">
      <dgm:prSet/>
      <dgm:spPr/>
      <dgm:t>
        <a:bodyPr/>
        <a:lstStyle/>
        <a:p>
          <a:endParaRPr lang="ru-RU"/>
        </a:p>
      </dgm:t>
    </dgm:pt>
    <dgm:pt modelId="{258183EB-8204-4440-846B-55DE5310F5CC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3. Результат: в ходе приемной кампании 2022 года в ТГПУ на условиях целевого обучения поступили 96 чел.</a:t>
          </a:r>
        </a:p>
      </dgm:t>
    </dgm:pt>
    <dgm:pt modelId="{DD60E17D-78F2-476F-8288-497F71E9EF09}" type="parTrans" cxnId="{307E4D84-E550-4D4F-BAB6-9F9542092EFB}">
      <dgm:prSet/>
      <dgm:spPr/>
      <dgm:t>
        <a:bodyPr/>
        <a:lstStyle/>
        <a:p>
          <a:endParaRPr lang="ru-RU"/>
        </a:p>
      </dgm:t>
    </dgm:pt>
    <dgm:pt modelId="{F4645955-4849-45CE-BFFE-43BA0FEAB06C}" type="sibTrans" cxnId="{307E4D84-E550-4D4F-BAB6-9F9542092EFB}">
      <dgm:prSet/>
      <dgm:spPr/>
      <dgm:t>
        <a:bodyPr/>
        <a:lstStyle/>
        <a:p>
          <a:endParaRPr lang="ru-RU"/>
        </a:p>
      </dgm:t>
    </dgm:pt>
    <dgm:pt modelId="{BB6549A0-908C-437F-BE70-BFA515B95B7C}" type="pres">
      <dgm:prSet presAssocID="{7A7BC019-5DB5-4DAB-9D0A-2B1727AAA3F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E2BC168-5FB1-4E24-8D7A-10B88896F67D}" type="pres">
      <dgm:prSet presAssocID="{22BC74E2-EF02-4E8F-823B-7298B46FCD2A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F5E80-8A21-4B68-B487-36AC652DB329}" type="pres">
      <dgm:prSet presAssocID="{22BC74E2-EF02-4E8F-823B-7298B46FCD2A}" presName="childText1" presStyleLbl="solidAlignAcc1" presStyleIdx="0" presStyleCnt="3" custScaleY="108678" custLinFactNeighborX="375" custLinFactNeighborY="26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4BFE-DC55-4F21-B26A-CCAC9FCD8154}" type="pres">
      <dgm:prSet presAssocID="{A6F4B981-0A8E-4392-8C25-EEB2E4E84636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39A23-43D7-4C97-87F6-A30A9A6D264D}" type="pres">
      <dgm:prSet presAssocID="{A6F4B981-0A8E-4392-8C25-EEB2E4E84636}" presName="childText2" presStyleLbl="solidAlignAcc1" presStyleIdx="1" presStyleCnt="3" custScaleY="99491" custLinFactNeighborX="450" custLinFactNeighborY="-14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6ED8E-A335-4AE2-A219-DF0E7A333910}" type="pres">
      <dgm:prSet presAssocID="{1F6E70EC-A058-426E-8B85-C41FAD3A5DED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6443A-D185-44BA-A9A4-1004012B5D85}" type="pres">
      <dgm:prSet presAssocID="{1F6E70EC-A058-426E-8B85-C41FAD3A5DE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81977A-49E0-486C-9146-988C272C5500}" type="presOf" srcId="{AE3387B6-DB44-4F6D-9311-E103735DD492}" destId="{34039A23-43D7-4C97-87F6-A30A9A6D264D}" srcOrd="0" destOrd="0" presId="urn:microsoft.com/office/officeart/2009/3/layout/IncreasingArrowsProcess"/>
    <dgm:cxn modelId="{48E09622-7384-4881-BAE0-5D93923171D7}" srcId="{1F6E70EC-A058-426E-8B85-C41FAD3A5DED}" destId="{542A9CB0-D5BF-4D0A-BC6B-16182ECB48FE}" srcOrd="1" destOrd="0" parTransId="{08AF003D-7959-4D5B-96AC-CD3E16E1DCDE}" sibTransId="{157B16C5-859F-4622-A957-FAD81AE1AFC5}"/>
    <dgm:cxn modelId="{5C155B47-27B3-402B-8421-92806C92FAB6}" type="presOf" srcId="{8D7C7B73-33DA-42B3-8E37-48C6736D0E6C}" destId="{2C8F5E80-8A21-4B68-B487-36AC652DB329}" srcOrd="0" destOrd="0" presId="urn:microsoft.com/office/officeart/2009/3/layout/IncreasingArrowsProcess"/>
    <dgm:cxn modelId="{307E4D84-E550-4D4F-BAB6-9F9542092EFB}" srcId="{22BC74E2-EF02-4E8F-823B-7298B46FCD2A}" destId="{258183EB-8204-4440-846B-55DE5310F5CC}" srcOrd="1" destOrd="0" parTransId="{DD60E17D-78F2-476F-8288-497F71E9EF09}" sibTransId="{F4645955-4849-45CE-BFFE-43BA0FEAB06C}"/>
    <dgm:cxn modelId="{CDEDD207-0F2B-4208-A21E-CC239950BE72}" srcId="{A6F4B981-0A8E-4392-8C25-EEB2E4E84636}" destId="{58A0F3FB-027A-4F1A-9B2E-BC3C04193D53}" srcOrd="2" destOrd="0" parTransId="{5AC34F52-4BB8-4354-AA3E-E8EB335B90F0}" sibTransId="{824D6651-A77B-4F21-86F0-DF7A2B8F39E6}"/>
    <dgm:cxn modelId="{D0332076-11BD-41B2-90DD-E9FEA9712B30}" type="presOf" srcId="{A6F4B981-0A8E-4392-8C25-EEB2E4E84636}" destId="{62404BFE-DC55-4F21-B26A-CCAC9FCD8154}" srcOrd="0" destOrd="0" presId="urn:microsoft.com/office/officeart/2009/3/layout/IncreasingArrowsProcess"/>
    <dgm:cxn modelId="{7C5AAD05-E80B-48AA-8A39-3EB1F2FAC241}" srcId="{7A7BC019-5DB5-4DAB-9D0A-2B1727AAA3F0}" destId="{A6F4B981-0A8E-4392-8C25-EEB2E4E84636}" srcOrd="1" destOrd="0" parTransId="{862821E2-7E27-4235-A421-8103C42C701F}" sibTransId="{4D9900A5-5F9A-4303-BB8C-F32B964F6940}"/>
    <dgm:cxn modelId="{91414165-72A9-4A68-88C0-971402714016}" srcId="{7A7BC019-5DB5-4DAB-9D0A-2B1727AAA3F0}" destId="{1F6E70EC-A058-426E-8B85-C41FAD3A5DED}" srcOrd="2" destOrd="0" parTransId="{7E9CC21B-F901-4441-A889-84B173C5FD45}" sibTransId="{38CF0297-5B1F-44C3-A8AD-D53FD296F2FF}"/>
    <dgm:cxn modelId="{3CA6E77C-F4D6-4A7C-BC88-B1384B71B502}" type="presOf" srcId="{22BC74E2-EF02-4E8F-823B-7298B46FCD2A}" destId="{9E2BC168-5FB1-4E24-8D7A-10B88896F67D}" srcOrd="0" destOrd="0" presId="urn:microsoft.com/office/officeart/2009/3/layout/IncreasingArrowsProcess"/>
    <dgm:cxn modelId="{E68264F9-2E39-418A-8A9F-88C8F340EEDF}" type="presOf" srcId="{542A9CB0-D5BF-4D0A-BC6B-16182ECB48FE}" destId="{92B6443A-D185-44BA-A9A4-1004012B5D85}" srcOrd="0" destOrd="1" presId="urn:microsoft.com/office/officeart/2009/3/layout/IncreasingArrowsProcess"/>
    <dgm:cxn modelId="{AD8404F0-3B66-4587-B043-658B8F5AB607}" srcId="{A6F4B981-0A8E-4392-8C25-EEB2E4E84636}" destId="{AE3387B6-DB44-4F6D-9311-E103735DD492}" srcOrd="0" destOrd="0" parTransId="{133882F6-A27A-4051-8305-80A35E8FDA90}" sibTransId="{03342D95-7248-4310-958F-4CAB7A389A3C}"/>
    <dgm:cxn modelId="{4D7FF613-5F13-4AA7-B4C6-3A4F4427A3FF}" type="presOf" srcId="{29FDF97D-5FF4-4C2A-89B9-CFAAA2A68C58}" destId="{92B6443A-D185-44BA-A9A4-1004012B5D85}" srcOrd="0" destOrd="2" presId="urn:microsoft.com/office/officeart/2009/3/layout/IncreasingArrowsProcess"/>
    <dgm:cxn modelId="{2592E010-76C5-4241-95AA-D384A23A5E9F}" type="presOf" srcId="{FF219C66-3DDF-4D93-B2F5-55985CE9D9FE}" destId="{92B6443A-D185-44BA-A9A4-1004012B5D85}" srcOrd="0" destOrd="0" presId="urn:microsoft.com/office/officeart/2009/3/layout/IncreasingArrowsProcess"/>
    <dgm:cxn modelId="{384DBC1C-90F7-4C32-9194-FAC1CF9FF271}" srcId="{1F6E70EC-A058-426E-8B85-C41FAD3A5DED}" destId="{29FDF97D-5FF4-4C2A-89B9-CFAAA2A68C58}" srcOrd="2" destOrd="0" parTransId="{A7ACAC41-C412-4D66-A3DC-01F6346DDAC2}" sibTransId="{0E016696-8DDC-4CF9-B874-385F1E747864}"/>
    <dgm:cxn modelId="{FC4C752A-78CB-451D-A74B-8D55F09C2167}" type="presOf" srcId="{7A7BC019-5DB5-4DAB-9D0A-2B1727AAA3F0}" destId="{BB6549A0-908C-437F-BE70-BFA515B95B7C}" srcOrd="0" destOrd="0" presId="urn:microsoft.com/office/officeart/2009/3/layout/IncreasingArrowsProcess"/>
    <dgm:cxn modelId="{D1A8B53D-DB11-4637-A7B7-FCE10A508BDC}" type="presOf" srcId="{9B3D4F38-5710-4DD8-90AD-CA65663D24C2}" destId="{34039A23-43D7-4C97-87F6-A30A9A6D264D}" srcOrd="0" destOrd="1" presId="urn:microsoft.com/office/officeart/2009/3/layout/IncreasingArrowsProcess"/>
    <dgm:cxn modelId="{218B7B4A-04EC-480F-B0A2-DDFF303F712D}" srcId="{22BC74E2-EF02-4E8F-823B-7298B46FCD2A}" destId="{8D7C7B73-33DA-42B3-8E37-48C6736D0E6C}" srcOrd="0" destOrd="0" parTransId="{89792ED1-588A-43DC-AC46-912329E43274}" sibTransId="{D407EF3E-A7FA-4095-83C9-4D78742CA804}"/>
    <dgm:cxn modelId="{04874EF1-839F-4EA0-A4C1-BD54FBEA4B76}" srcId="{A6F4B981-0A8E-4392-8C25-EEB2E4E84636}" destId="{9B3D4F38-5710-4DD8-90AD-CA65663D24C2}" srcOrd="1" destOrd="0" parTransId="{638F83AA-360B-48BE-87C8-B4AFB87270F8}" sibTransId="{EBC01D26-2B3F-4DAC-A9E4-B721A1D23377}"/>
    <dgm:cxn modelId="{9EA65015-F24C-42BF-85D9-361B2C181F0D}" srcId="{1F6E70EC-A058-426E-8B85-C41FAD3A5DED}" destId="{FF219C66-3DDF-4D93-B2F5-55985CE9D9FE}" srcOrd="0" destOrd="0" parTransId="{FA85A00B-69EA-4AD6-8227-CCEAC3F587DA}" sibTransId="{1325308E-51AB-4DEA-AE96-AF9331D64CA7}"/>
    <dgm:cxn modelId="{9547832D-E483-4590-8433-6CB9D5FF073F}" type="presOf" srcId="{58A0F3FB-027A-4F1A-9B2E-BC3C04193D53}" destId="{34039A23-43D7-4C97-87F6-A30A9A6D264D}" srcOrd="0" destOrd="2" presId="urn:microsoft.com/office/officeart/2009/3/layout/IncreasingArrowsProcess"/>
    <dgm:cxn modelId="{104A842F-A1AC-4844-8495-0763BE89CFBB}" type="presOf" srcId="{1F6E70EC-A058-426E-8B85-C41FAD3A5DED}" destId="{C8C6ED8E-A335-4AE2-A219-DF0E7A333910}" srcOrd="0" destOrd="0" presId="urn:microsoft.com/office/officeart/2009/3/layout/IncreasingArrowsProcess"/>
    <dgm:cxn modelId="{CF0FAD02-82DB-4D18-B4CC-A53DFD4651A1}" type="presOf" srcId="{258183EB-8204-4440-846B-55DE5310F5CC}" destId="{2C8F5E80-8A21-4B68-B487-36AC652DB329}" srcOrd="0" destOrd="1" presId="urn:microsoft.com/office/officeart/2009/3/layout/IncreasingArrowsProcess"/>
    <dgm:cxn modelId="{67C2F5E9-38EB-48CB-905D-01A21013B84C}" srcId="{7A7BC019-5DB5-4DAB-9D0A-2B1727AAA3F0}" destId="{22BC74E2-EF02-4E8F-823B-7298B46FCD2A}" srcOrd="0" destOrd="0" parTransId="{B1C707B2-A93E-4D97-8761-D5AC54BFB585}" sibTransId="{E5C6302B-BC19-4141-8DE3-A37CA0D16D2F}"/>
    <dgm:cxn modelId="{2E5B3FC2-41F0-4E1E-90D7-AC8C03AB5D64}" type="presParOf" srcId="{BB6549A0-908C-437F-BE70-BFA515B95B7C}" destId="{9E2BC168-5FB1-4E24-8D7A-10B88896F67D}" srcOrd="0" destOrd="0" presId="urn:microsoft.com/office/officeart/2009/3/layout/IncreasingArrowsProcess"/>
    <dgm:cxn modelId="{9A7C07AE-25FB-44D5-9E04-84831BD05212}" type="presParOf" srcId="{BB6549A0-908C-437F-BE70-BFA515B95B7C}" destId="{2C8F5E80-8A21-4B68-B487-36AC652DB329}" srcOrd="1" destOrd="0" presId="urn:microsoft.com/office/officeart/2009/3/layout/IncreasingArrowsProcess"/>
    <dgm:cxn modelId="{1D5FA89F-0524-4F92-863C-419B22B03693}" type="presParOf" srcId="{BB6549A0-908C-437F-BE70-BFA515B95B7C}" destId="{62404BFE-DC55-4F21-B26A-CCAC9FCD8154}" srcOrd="2" destOrd="0" presId="urn:microsoft.com/office/officeart/2009/3/layout/IncreasingArrowsProcess"/>
    <dgm:cxn modelId="{0A4CC03A-845F-42D3-9BAA-1C4F31042898}" type="presParOf" srcId="{BB6549A0-908C-437F-BE70-BFA515B95B7C}" destId="{34039A23-43D7-4C97-87F6-A30A9A6D264D}" srcOrd="3" destOrd="0" presId="urn:microsoft.com/office/officeart/2009/3/layout/IncreasingArrowsProcess"/>
    <dgm:cxn modelId="{9520C58A-8D6F-45E6-B82F-E0F6322E09C3}" type="presParOf" srcId="{BB6549A0-908C-437F-BE70-BFA515B95B7C}" destId="{C8C6ED8E-A335-4AE2-A219-DF0E7A333910}" srcOrd="4" destOrd="0" presId="urn:microsoft.com/office/officeart/2009/3/layout/IncreasingArrowsProcess"/>
    <dgm:cxn modelId="{F8CD943F-EF62-4919-941D-09D1CD0CE3A0}" type="presParOf" srcId="{BB6549A0-908C-437F-BE70-BFA515B95B7C}" destId="{92B6443A-D185-44BA-A9A4-1004012B5D8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99B02-024E-45AA-918C-2E228A1FF2A1}">
      <dsp:nvSpPr>
        <dsp:cNvPr id="0" name=""/>
        <dsp:cNvSpPr/>
      </dsp:nvSpPr>
      <dsp:spPr>
        <a:xfrm>
          <a:off x="2772" y="333949"/>
          <a:ext cx="2732563" cy="1639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Сентябрь-октябр</a:t>
          </a:r>
          <a:r>
            <a:rPr lang="ru-RU" sz="1400" kern="1200" dirty="0"/>
            <a:t>ь – ярмарки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учебных мест, события</a:t>
          </a:r>
          <a:r>
            <a:rPr lang="en-US" sz="1400" kern="1200" dirty="0"/>
            <a:t> </a:t>
          </a:r>
          <a:r>
            <a:rPr lang="ru-RU" sz="1400" kern="1200" dirty="0" err="1"/>
            <a:t>проф</a:t>
          </a:r>
          <a:r>
            <a:rPr lang="en-US" sz="1400" kern="1200" dirty="0"/>
            <a:t>-</a:t>
          </a:r>
          <a:r>
            <a:rPr lang="ru-RU" sz="1400" kern="1200" dirty="0"/>
            <a:t>ориентационных  проектов ТГПУ, встречи и экскурсии для школь</a:t>
          </a:r>
          <a:r>
            <a:rPr lang="en-US" sz="1400" kern="1200" dirty="0"/>
            <a:t>-</a:t>
          </a:r>
          <a:br>
            <a:rPr lang="en-US" sz="1400" kern="1200" dirty="0"/>
          </a:br>
          <a:r>
            <a:rPr lang="ru-RU" sz="1400" kern="1200" dirty="0"/>
            <a:t>ников </a:t>
          </a:r>
          <a:r>
            <a:rPr lang="ru-RU" sz="1400" kern="1200" dirty="0" err="1"/>
            <a:t>г.Томска</a:t>
          </a:r>
          <a:r>
            <a:rPr lang="ru-RU" sz="1400" kern="1200" dirty="0"/>
            <a:t>, Кемеровской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области  и др. регионов.</a:t>
          </a:r>
        </a:p>
      </dsp:txBody>
      <dsp:txXfrm>
        <a:off x="50792" y="381969"/>
        <a:ext cx="2636523" cy="1543498"/>
      </dsp:txXfrm>
    </dsp:sp>
    <dsp:sp modelId="{90F81BCB-3CFF-4AA6-BE93-A7D0C84F429F}">
      <dsp:nvSpPr>
        <dsp:cNvPr id="0" name=""/>
        <dsp:cNvSpPr/>
      </dsp:nvSpPr>
      <dsp:spPr>
        <a:xfrm>
          <a:off x="2975801" y="814880"/>
          <a:ext cx="579303" cy="677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/>
        </a:p>
      </dsp:txBody>
      <dsp:txXfrm>
        <a:off x="2975801" y="950415"/>
        <a:ext cx="405512" cy="406605"/>
      </dsp:txXfrm>
    </dsp:sp>
    <dsp:sp modelId="{D435F474-AF72-40F4-B06A-D3865646EFC4}">
      <dsp:nvSpPr>
        <dsp:cNvPr id="0" name=""/>
        <dsp:cNvSpPr/>
      </dsp:nvSpPr>
      <dsp:spPr>
        <a:xfrm>
          <a:off x="3828361" y="333949"/>
          <a:ext cx="3683276" cy="1639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Ноябрь-декабрь </a:t>
          </a:r>
          <a:r>
            <a:rPr lang="ru-RU" sz="1400" kern="1200" dirty="0"/>
            <a:t>– </a:t>
          </a:r>
          <a:r>
            <a:rPr lang="ru-RU" sz="1400" kern="1200" dirty="0" err="1"/>
            <a:t>профориентационные</a:t>
          </a:r>
          <a:r>
            <a:rPr lang="ru-RU" sz="1400" kern="1200" dirty="0"/>
            <a:t> события для 9-11-классников Томской области («Профессиональные треки Томского педагогического», осенняя сессия «Открытого педагогического класса»,  открытая региональная  олимпиада по педагогике, образовательный проект «Учись в Томске» </a:t>
          </a:r>
        </a:p>
      </dsp:txBody>
      <dsp:txXfrm>
        <a:off x="3876381" y="381969"/>
        <a:ext cx="3587236" cy="1543498"/>
      </dsp:txXfrm>
    </dsp:sp>
    <dsp:sp modelId="{78600EEA-0A88-4BBA-8922-3084FD30B1AF}">
      <dsp:nvSpPr>
        <dsp:cNvPr id="0" name=""/>
        <dsp:cNvSpPr/>
      </dsp:nvSpPr>
      <dsp:spPr>
        <a:xfrm>
          <a:off x="7752104" y="814880"/>
          <a:ext cx="579303" cy="677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/>
        </a:p>
      </dsp:txBody>
      <dsp:txXfrm>
        <a:off x="7752104" y="950415"/>
        <a:ext cx="405512" cy="406605"/>
      </dsp:txXfrm>
    </dsp:sp>
    <dsp:sp modelId="{45E873F9-25CD-4B39-BD26-A66CB413DB32}">
      <dsp:nvSpPr>
        <dsp:cNvPr id="0" name=""/>
        <dsp:cNvSpPr/>
      </dsp:nvSpPr>
      <dsp:spPr>
        <a:xfrm>
          <a:off x="8604663" y="333949"/>
          <a:ext cx="2732563" cy="1639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Январь </a:t>
          </a:r>
          <a:r>
            <a:rPr lang="ru-RU" sz="1400" kern="1200" dirty="0"/>
            <a:t>– 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онлайн-мероприятия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в зимние каникулы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(проект ОПК)  </a:t>
          </a:r>
          <a:br>
            <a:rPr lang="ru-RU" sz="1400" kern="1200" dirty="0"/>
          </a:br>
          <a:r>
            <a:rPr lang="ru-RU" sz="1400" kern="1200" dirty="0"/>
            <a:t>выезды в  муниципалитеты</a:t>
          </a:r>
        </a:p>
      </dsp:txBody>
      <dsp:txXfrm>
        <a:off x="8652683" y="381969"/>
        <a:ext cx="2636523" cy="1543498"/>
      </dsp:txXfrm>
    </dsp:sp>
    <dsp:sp modelId="{5F5BD0EB-9DFA-43EC-A675-A0D7041A44F4}">
      <dsp:nvSpPr>
        <dsp:cNvPr id="0" name=""/>
        <dsp:cNvSpPr/>
      </dsp:nvSpPr>
      <dsp:spPr>
        <a:xfrm rot="6828396">
          <a:off x="9058799" y="2164766"/>
          <a:ext cx="633178" cy="677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/>
        </a:p>
      </dsp:txBody>
      <dsp:txXfrm rot="-5400000">
        <a:off x="9210423" y="2195096"/>
        <a:ext cx="406605" cy="443225"/>
      </dsp:txXfrm>
    </dsp:sp>
    <dsp:sp modelId="{9931E27C-0779-4EA9-8F9B-6622837D11AA}">
      <dsp:nvSpPr>
        <dsp:cNvPr id="0" name=""/>
        <dsp:cNvSpPr/>
      </dsp:nvSpPr>
      <dsp:spPr>
        <a:xfrm>
          <a:off x="6193504" y="3066512"/>
          <a:ext cx="5143722" cy="1639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Февраль – март </a:t>
          </a:r>
          <a:r>
            <a:rPr lang="ru-RU" sz="1400" kern="1200" dirty="0"/>
            <a:t>– профориентационная работа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с колледжами, техникумами, события на факультетах/институтах, мероприятия проекта ОПК  в весенние каникулы,  заключительные этапы олимпиад, привлечение иностранных студентов, работа по обеспечению набора в магистратуру</a:t>
          </a:r>
        </a:p>
      </dsp:txBody>
      <dsp:txXfrm>
        <a:off x="6241524" y="3114532"/>
        <a:ext cx="5047682" cy="1543498"/>
      </dsp:txXfrm>
    </dsp:sp>
    <dsp:sp modelId="{6665CFDD-D747-4C05-BF07-EB871F90C7D2}">
      <dsp:nvSpPr>
        <dsp:cNvPr id="0" name=""/>
        <dsp:cNvSpPr/>
      </dsp:nvSpPr>
      <dsp:spPr>
        <a:xfrm rot="10802163">
          <a:off x="4378392" y="3545087"/>
          <a:ext cx="1282679" cy="6776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/>
        </a:p>
      </dsp:txBody>
      <dsp:txXfrm rot="10800000">
        <a:off x="4581694" y="3680686"/>
        <a:ext cx="1079377" cy="406605"/>
      </dsp:txXfrm>
    </dsp:sp>
    <dsp:sp modelId="{EEFFF03C-2862-408A-B01C-79F12BCC0600}">
      <dsp:nvSpPr>
        <dsp:cNvPr id="0" name=""/>
        <dsp:cNvSpPr/>
      </dsp:nvSpPr>
      <dsp:spPr>
        <a:xfrm>
          <a:off x="1040791" y="3062512"/>
          <a:ext cx="2732563" cy="1639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Апрель-август</a:t>
          </a:r>
          <a:r>
            <a:rPr lang="ru-RU" sz="1400" kern="1200" dirty="0"/>
            <a:t>  - события профориентационных проектов, профильные смены, работа с базами потенциальных абитуриентов, консультации абитуриентов, родителей </a:t>
          </a:r>
          <a:r>
            <a:rPr lang="en-US" sz="1400" kern="1200" dirty="0"/>
            <a:t/>
          </a:r>
          <a:br>
            <a:rPr lang="en-US" sz="1400" kern="1200" dirty="0"/>
          </a:br>
          <a:r>
            <a:rPr lang="ru-RU" sz="1400" kern="1200" dirty="0"/>
            <a:t>на факультетах/институтах</a:t>
          </a:r>
        </a:p>
      </dsp:txBody>
      <dsp:txXfrm>
        <a:off x="1088811" y="3110532"/>
        <a:ext cx="2636523" cy="1543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BC168-5FB1-4E24-8D7A-10B88896F67D}">
      <dsp:nvSpPr>
        <dsp:cNvPr id="0" name=""/>
        <dsp:cNvSpPr/>
      </dsp:nvSpPr>
      <dsp:spPr>
        <a:xfrm>
          <a:off x="32177" y="13941"/>
          <a:ext cx="11095645" cy="16159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5653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1"/>
              </a:solidFill>
            </a:rPr>
            <a:t>Блок по организации приема на целевое обучение:</a:t>
          </a:r>
          <a:endParaRPr lang="ru-RU" sz="2800" kern="1200" dirty="0"/>
        </a:p>
      </dsp:txBody>
      <dsp:txXfrm>
        <a:off x="32177" y="417928"/>
        <a:ext cx="10691658" cy="807974"/>
      </dsp:txXfrm>
    </dsp:sp>
    <dsp:sp modelId="{2C8F5E80-8A21-4B68-B487-36AC652DB329}">
      <dsp:nvSpPr>
        <dsp:cNvPr id="0" name=""/>
        <dsp:cNvSpPr/>
      </dsp:nvSpPr>
      <dsp:spPr>
        <a:xfrm>
          <a:off x="44992" y="1206965"/>
          <a:ext cx="3417458" cy="338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1. </a:t>
          </a:r>
          <a:r>
            <a:rPr lang="ru-RU" sz="1400" kern="1200" dirty="0" err="1">
              <a:solidFill>
                <a:schemeClr val="tx1"/>
              </a:solidFill>
            </a:rPr>
            <a:t>Вебинары</a:t>
          </a:r>
          <a:r>
            <a:rPr lang="ru-RU" sz="1400" kern="1200" dirty="0">
              <a:solidFill>
                <a:schemeClr val="tx1"/>
              </a:solidFill>
            </a:rPr>
            <a:t> для целевиков: «Целевое обучение – гарантия трудоустройства!» совместно с Департаментом общего образования Томской области. Участники: 420 человек.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2. С октября 2022 г совместно с ДОО ТО в ТГПУ реализуется </a:t>
          </a:r>
          <a:r>
            <a:rPr lang="ru-RU" sz="1400" kern="1200" dirty="0" err="1">
              <a:solidFill>
                <a:schemeClr val="tx1"/>
              </a:solidFill>
            </a:rPr>
            <a:t>карьерно</a:t>
          </a:r>
          <a:r>
            <a:rPr lang="ru-RU" sz="1400" kern="1200" dirty="0">
              <a:solidFill>
                <a:schemeClr val="tx1"/>
              </a:solidFill>
            </a:rPr>
            <a:t>-образовательный проект «ПРО-целевое»* Участники: школьники - 280 человек.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3. Результат: в ходе приемной кампании 2022 года в ТГПУ на условиях целевого обучения поступили 96 чел.</a:t>
          </a:r>
        </a:p>
      </dsp:txBody>
      <dsp:txXfrm>
        <a:off x="44992" y="1206965"/>
        <a:ext cx="3417458" cy="3383050"/>
      </dsp:txXfrm>
    </dsp:sp>
    <dsp:sp modelId="{62404BFE-DC55-4F21-B26A-CCAC9FCD8154}">
      <dsp:nvSpPr>
        <dsp:cNvPr id="0" name=""/>
        <dsp:cNvSpPr/>
      </dsp:nvSpPr>
      <dsp:spPr>
        <a:xfrm>
          <a:off x="3449636" y="552591"/>
          <a:ext cx="7678186" cy="16159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5653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1"/>
              </a:solidFill>
            </a:rPr>
            <a:t>Информационно-мотивационный блок</a:t>
          </a:r>
          <a:r>
            <a:rPr lang="ru-RU" sz="3100" b="1" kern="1200" dirty="0">
              <a:solidFill>
                <a:schemeClr val="bg1"/>
              </a:solidFill>
            </a:rPr>
            <a:t>:</a:t>
          </a:r>
          <a:endParaRPr lang="ru-RU" sz="3100" kern="1200" dirty="0">
            <a:solidFill>
              <a:schemeClr val="bg1"/>
            </a:solidFill>
          </a:endParaRPr>
        </a:p>
      </dsp:txBody>
      <dsp:txXfrm>
        <a:off x="3449636" y="956578"/>
        <a:ext cx="7274199" cy="807974"/>
      </dsp:txXfrm>
    </dsp:sp>
    <dsp:sp modelId="{34039A23-43D7-4C97-87F6-A30A9A6D264D}">
      <dsp:nvSpPr>
        <dsp:cNvPr id="0" name=""/>
        <dsp:cNvSpPr/>
      </dsp:nvSpPr>
      <dsp:spPr>
        <a:xfrm>
          <a:off x="3465014" y="1762938"/>
          <a:ext cx="3417458" cy="309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1. </a:t>
          </a:r>
          <a:r>
            <a:rPr lang="ru-RU" sz="1800" kern="1200" dirty="0" err="1"/>
            <a:t>Демо</a:t>
          </a:r>
          <a:r>
            <a:rPr lang="ru-RU" sz="1800" kern="1200" dirty="0"/>
            <a:t>-событие «Профессиональные треки Томского педагогического»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2. Образовательный проект «Учись в Томске»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3. Экскурсии в ТГПУ (</a:t>
          </a:r>
          <a:r>
            <a:rPr lang="ru-RU" sz="1800" kern="1200" dirty="0" err="1"/>
            <a:t>Технопарк,Научная</a:t>
          </a:r>
          <a:r>
            <a:rPr lang="ru-RU" sz="1800" kern="1200" dirty="0"/>
            <a:t> библиотека и др. площадки)</a:t>
          </a:r>
        </a:p>
      </dsp:txBody>
      <dsp:txXfrm>
        <a:off x="3465014" y="1762938"/>
        <a:ext cx="3417458" cy="3097067"/>
      </dsp:txXfrm>
    </dsp:sp>
    <dsp:sp modelId="{C8C6ED8E-A335-4AE2-A219-DF0E7A333910}">
      <dsp:nvSpPr>
        <dsp:cNvPr id="0" name=""/>
        <dsp:cNvSpPr/>
      </dsp:nvSpPr>
      <dsp:spPr>
        <a:xfrm>
          <a:off x="6867094" y="1091240"/>
          <a:ext cx="4260727" cy="16159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5653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1"/>
              </a:solidFill>
            </a:rPr>
            <a:t>Проектный блок:</a:t>
          </a:r>
          <a:endParaRPr lang="ru-RU" sz="2800" kern="1200" dirty="0"/>
        </a:p>
      </dsp:txBody>
      <dsp:txXfrm>
        <a:off x="6867094" y="1495227"/>
        <a:ext cx="3856740" cy="807974"/>
      </dsp:txXfrm>
    </dsp:sp>
    <dsp:sp modelId="{92B6443A-D185-44BA-A9A4-1004012B5D85}">
      <dsp:nvSpPr>
        <dsp:cNvPr id="0" name=""/>
        <dsp:cNvSpPr/>
      </dsp:nvSpPr>
      <dsp:spPr>
        <a:xfrm>
          <a:off x="6867094" y="2337370"/>
          <a:ext cx="3417458" cy="3067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1. Сетевой образовательный проект «Открытый педагогический класс».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Участники: школьники 8- 11-ых классов, 450 чел. Из них 11-классников 2022 года выпуска – 114 чел.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Заключены 36 договоров о сотрудничестве с организациями общего и дополнительного образования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Результат: 23 из 114 участника проекта «Открытый педагогический класс» поступили в ТГПУ в 2022 году на очную форму обучения на бюджетную основу</a:t>
          </a:r>
        </a:p>
      </dsp:txBody>
      <dsp:txXfrm>
        <a:off x="6867094" y="2337370"/>
        <a:ext cx="3417458" cy="3067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r">
              <a:defRPr sz="1200"/>
            </a:lvl1pPr>
          </a:lstStyle>
          <a:p>
            <a:fld id="{DF625ED7-51FA-4A46-8816-BEAF463B2777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4600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1" tIns="45821" rIns="91641" bIns="458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5" y="4787125"/>
            <a:ext cx="5452110" cy="3916740"/>
          </a:xfrm>
          <a:prstGeom prst="rect">
            <a:avLst/>
          </a:prstGeom>
        </p:spPr>
        <p:txBody>
          <a:bodyPr vert="horz" lIns="91641" tIns="45821" rIns="91641" bIns="4582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6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8186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r">
              <a:defRPr sz="1200"/>
            </a:lvl1pPr>
          </a:lstStyle>
          <a:p>
            <a:fld id="{C61D9785-87CA-4FEF-B864-EA161896B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3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Сделать ментальную карту после мозгового штурма по вопросам кейса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Он-лайн инструмент MindMeister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prstClr val="black"/>
                </a:solidFill>
              </a:rPr>
              <a:pPr/>
              <a:t>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Сделать ментальную карту после мозгового штурма по вопросам кейса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Он-лайн инструмент MindMeister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prstClr val="black"/>
                </a:solidFill>
              </a:rPr>
              <a:pPr/>
              <a:t>14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13E3D-C595-4CE1-BB48-BCD53205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B98BE3D-4559-4FE7-8B96-0CB3A0E2F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612B64-224D-41A3-8A8F-07304D18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540563-7D64-4CB5-B011-8E39BA9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B38F63-444E-4D52-8C47-EF918AAD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ACAB25-A80F-4833-AFE3-3C2C0BE8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4AEF22-C2C2-49E5-B91D-2F0C47F14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A516E7-E0A7-499A-A8A6-CFF83B4DB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3E6B40A-2917-4FCC-822D-E00F7C62B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C2FFC80-290F-4982-9A4C-4D0572967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65026B3-2EE0-4166-A76C-E0E5371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17366AA-BD88-4D90-9064-3B006416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0E4807F-30DE-4147-8960-EBEFC131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7B6A46-E92F-4479-82BA-7507A58D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85D6286-221F-4672-A28D-59698156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302FCD4-7C7B-4BBD-87EB-5C87378A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85A4615-3836-45A7-9A9B-7A3CFA1A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E509069-6BF4-46C8-9230-419F8DCB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7A10D48-991B-4959-9738-00E85CFA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000C9D3-8998-4820-88A7-33075BE4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B5718C-7C65-438E-92B4-1069706E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A39D15-21E9-4088-B781-AA12DA90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13D5B2-F266-47B7-A38A-D60BD51B0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197EC03-5AA1-44AF-931D-9EA1308A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6527B29-1240-4228-B17B-8056AA1D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FC309F-1F7C-4B94-9CD9-D1DD536A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923299-A6A8-4639-8F3E-06C7BAEC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A5DAF5C-DF51-423E-B097-CCD1B72CD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C2F2BAF-B7D6-4470-8029-25D86A91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0BC143-1F87-4B6B-8DDB-7DC46BDB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3A47252-1E81-464F-A579-EB63A294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F80BF1-7B57-4B7C-BE76-5E5A6314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F4B8F-3DB4-4E50-86F3-D9B8E7A0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DD5BC2E-DEB6-4B4B-A064-39C8D7842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D8D2EE5-CDA7-4565-B7E0-6F344E55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289323-6547-40AD-A3A3-D1AA17DA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91805B-ABB1-4EA8-B244-9A2D1693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93A3E12-FC1E-4CD8-9FB0-00DF95496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CA2994-C4A1-4465-ACEF-1704AA776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BE5D7C-A1E4-45E1-9012-699FA1E8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FA5454-1EAB-4110-B57A-9F6ACF65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99CF71-16E4-4BC2-90CC-79C630D8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28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9083"/>
            <a:ext cx="12192000" cy="18547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" y="168690"/>
            <a:ext cx="1202211" cy="825818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712913" y="168690"/>
            <a:ext cx="9548812" cy="825818"/>
          </a:xfrm>
        </p:spPr>
        <p:txBody>
          <a:bodyPr anchor="ctr"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6278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938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13E3D-C595-4CE1-BB48-BCD53205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000"/>
            <a:ext cx="9144000" cy="1170000"/>
          </a:xfrm>
        </p:spPr>
        <p:txBody>
          <a:bodyPr anchor="b"/>
          <a:lstStyle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B98BE3D-4559-4FE7-8B96-0CB3A0E2F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000" y="1314000"/>
            <a:ext cx="9144000" cy="990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612B64-224D-41A3-8A8F-07304D18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540563-7D64-4CB5-B011-8E39BA9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B38F63-444E-4D52-8C47-EF918AAD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E25AED-F37E-42D3-8DFA-833AB6303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4000"/>
            <a:ext cx="12192000" cy="6096000"/>
          </a:xfrm>
          <a:prstGeom prst="rect">
            <a:avLst/>
          </a:prstGeom>
        </p:spPr>
      </p:pic>
      <p:sp>
        <p:nvSpPr>
          <p:cNvPr id="9" name="Круг: прозрачная заливка 8">
            <a:extLst>
              <a:ext uri="{FF2B5EF4-FFF2-40B4-BE49-F238E27FC236}">
                <a16:creationId xmlns="" xmlns:a16="http://schemas.microsoft.com/office/drawing/2014/main" id="{D5356D5C-803A-4DAA-8CF5-08185D663D65}"/>
              </a:ext>
            </a:extLst>
          </p:cNvPr>
          <p:cNvSpPr/>
          <p:nvPr userDrawn="1"/>
        </p:nvSpPr>
        <p:spPr>
          <a:xfrm>
            <a:off x="11384558" y="518291"/>
            <a:ext cx="540000" cy="540000"/>
          </a:xfrm>
          <a:prstGeom prst="donut">
            <a:avLst>
              <a:gd name="adj" fmla="val 577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F7E2C3C-88B2-4992-B7D6-088A501E8579}"/>
              </a:ext>
            </a:extLst>
          </p:cNvPr>
          <p:cNvSpPr/>
          <p:nvPr userDrawn="1"/>
        </p:nvSpPr>
        <p:spPr>
          <a:xfrm>
            <a:off x="11361000" y="4669047"/>
            <a:ext cx="396000" cy="588753"/>
          </a:xfrm>
          <a:prstGeom prst="rect">
            <a:avLst/>
          </a:pr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="" xmlns:a16="http://schemas.microsoft.com/office/drawing/2014/main" id="{2583771B-0250-4514-B841-C87C496E44F8}"/>
              </a:ext>
            </a:extLst>
          </p:cNvPr>
          <p:cNvSpPr/>
          <p:nvPr userDrawn="1"/>
        </p:nvSpPr>
        <p:spPr>
          <a:xfrm>
            <a:off x="11177372" y="1743935"/>
            <a:ext cx="747186" cy="644126"/>
          </a:xfrm>
          <a:prstGeom prst="triangl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="" xmlns:a16="http://schemas.microsoft.com/office/drawing/2014/main" id="{61F7FCF6-F6D5-4C63-B26E-9A0BA5EC37E5}"/>
              </a:ext>
            </a:extLst>
          </p:cNvPr>
          <p:cNvSpPr/>
          <p:nvPr userDrawn="1"/>
        </p:nvSpPr>
        <p:spPr>
          <a:xfrm rot="19288278">
            <a:off x="592285" y="481232"/>
            <a:ext cx="464347" cy="400299"/>
          </a:xfrm>
          <a:prstGeom prst="triangl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7440FB0-51F4-4784-A08D-667AFD711D4E}"/>
              </a:ext>
            </a:extLst>
          </p:cNvPr>
          <p:cNvSpPr/>
          <p:nvPr userDrawn="1"/>
        </p:nvSpPr>
        <p:spPr>
          <a:xfrm rot="5400000">
            <a:off x="1107710" y="1731841"/>
            <a:ext cx="243867" cy="362569"/>
          </a:xfrm>
          <a:prstGeom prst="rect">
            <a:avLst/>
          </a:prstGeom>
          <a:noFill/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075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296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36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00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59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428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415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167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1_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0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020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8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9083"/>
            <a:ext cx="12192000" cy="18547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" y="168690"/>
            <a:ext cx="1202211" cy="825818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712913" y="168690"/>
            <a:ext cx="9548812" cy="825818"/>
          </a:xfrm>
        </p:spPr>
        <p:txBody>
          <a:bodyPr anchor="ctr"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7540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431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69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877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634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377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536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254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3449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7262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1_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8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36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9083"/>
            <a:ext cx="12192000" cy="18547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" y="168690"/>
            <a:ext cx="1202211" cy="825818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712913" y="168690"/>
            <a:ext cx="9548812" cy="825818"/>
          </a:xfrm>
        </p:spPr>
        <p:txBody>
          <a:bodyPr anchor="ctr"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6170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115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648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241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00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388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826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987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B9DCCC-5E85-4107-BF52-1EA9EA9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61B2D50-FD5A-4FFD-98F9-64D59E59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2AA054-847B-4E13-91D5-DFC76B9A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F8F0CA7-7959-4CAF-A973-15E03193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181D6B-9727-488E-B1A6-CB009338A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306000"/>
            <a:ext cx="10668000" cy="8001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2DEF684-4B6B-46C2-9296-F62317C89898}"/>
              </a:ext>
            </a:extLst>
          </p:cNvPr>
          <p:cNvSpPr/>
          <p:nvPr userDrawn="1"/>
        </p:nvSpPr>
        <p:spPr>
          <a:xfrm>
            <a:off x="-159000" y="5544000"/>
            <a:ext cx="12351000" cy="1325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49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42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1_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46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DCABC-F0CC-437D-B9A8-8EEBAEAAD6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AB0C-54F0-4F19-A01B-7DB4EE8987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51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F5CA-82C9-4AB5-A154-2C35EE004A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6C394-AB1F-45D7-B8F7-84C1C68404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7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34FB-0B25-4ECA-B7FF-B4178DDBF4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4612D-26A7-4774-99C5-5BEA30B44FE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41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C3401-B26D-4ACE-A03C-A80D780538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A539-ACFC-43A3-89FD-4B3B05261A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4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989DD-13FB-445B-915D-4BFCCABF80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A694A-27EB-41D4-B330-D8DAAD62E1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10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CE38-1D92-4C2C-9A65-FED79009EF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9F5C-85E9-4556-B171-62C8B95033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98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E8D3-D252-406E-BC0D-D378FC1A08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FF7F-6DAF-4298-ADB8-01D3311C3F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5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80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4803-DAA4-48FD-80E2-17E7E68DFE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4D8CB-C238-43D1-8BBC-91FECF0AC6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2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F8A7-F7F8-4422-AE15-333A273849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5787-CE08-4DD1-A2A1-5F129CFCC9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41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3C99-2EE1-4A5D-95B8-AFB77857FB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33B9D-ECCA-4433-92AB-DDAE7BDBA0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7F75-6623-403F-8C64-A9021C24912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C8C2-A74F-4DFC-91F5-39CA4BA875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31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2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9083"/>
            <a:ext cx="12192000" cy="18547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" y="168690"/>
            <a:ext cx="1202211" cy="825818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712913" y="168690"/>
            <a:ext cx="9548812" cy="825818"/>
          </a:xfrm>
        </p:spPr>
        <p:txBody>
          <a:bodyPr anchor="ctr"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5342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6922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7949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896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458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F3F48D-C890-4BC3-A8A9-F8C39288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52D0766-6B61-4F27-8A30-32232A0F5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003E06-18A2-4C2A-8028-DA4AFB01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A5D5CB-F8E3-4E46-882F-D3510393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F03440-65AD-4ED5-8CFE-4DF708C6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0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877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647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175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891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501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1_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1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5067EF-51A9-4818-8BAE-2FEFC6F9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4647530-948C-4BEF-93DF-505D79C2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5BE96C-0607-4A35-987E-1F7B05FD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4128D4-C582-4DC6-8E71-0B9B0135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EEA008-42BB-44C7-81E3-5F233428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BFDDAF-BC88-48F5-B008-2C0938C0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0D7D78-BF42-4DDB-89EC-478DBB042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BA572F8-30BC-42DB-A442-8E7889EA6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383BAB-52E1-44F5-B30E-8C4E0591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0EA70B-CC9C-48EA-85F5-3603F563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579849C-CA9B-4D5D-87D5-FAA8D709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4C1CD2-FA8F-40A3-AD65-03991791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CC9E5E5-20A2-4286-8BD6-E11F1B0CE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23618C-197E-4691-81F0-2EBE8EEB1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BFDDA-8105-4C46-A619-81FFD8FD5B00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56603B-3893-4759-BECB-DAA09616B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1096F4-D1A0-49B3-B141-A0176C774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690E-73FA-4E4F-B5EC-3D1B7AADBED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8"/>
            <a:extLst>
              <a:ext uri="{FF2B5EF4-FFF2-40B4-BE49-F238E27FC236}">
                <a16:creationId xmlns="" xmlns:a16="http://schemas.microsoft.com/office/drawing/2014/main" id="{5C69CF60-3D3A-4A1C-9EE6-5037BD2831D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4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8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4A35E7-BC1E-403C-A3DF-DD229FCAF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1FD60B-463B-4F4B-B623-6BEC329B5E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1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F004-FFC9-4B65-914E-F3D78911B768}" type="datetimeFigureOut">
              <a:rPr lang="ru-RU" smtClean="0">
                <a:solidFill>
                  <a:srgbClr val="073E87"/>
                </a:solidFill>
              </a:rPr>
              <a:pPr/>
              <a:t>02.02.2023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6B997-5A7D-4B4D-A281-C48BA65D55B5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8.png"/><Relationship Id="rId4" Type="http://schemas.openxmlformats.org/officeDocument/2006/relationships/hyperlink" Target="https://docs.google.com/forms/d/e/1FAIpQLScasa1XVcfsUieq3pbWA1QqW5qcVc-KlCmYeSQwnP0jyIaqUw/viewfor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pu.edu.ru/abitur" TargetMode="External"/><Relationship Id="rId7" Type="http://schemas.openxmlformats.org/officeDocument/2006/relationships/hyperlink" Target="https://vk.com/abiturient.tspu" TargetMode="External"/><Relationship Id="rId2" Type="http://schemas.openxmlformats.org/officeDocument/2006/relationships/hyperlink" Target="https://www.tspu.edu.ru/index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spu.edu.ru/ppk" TargetMode="External"/><Relationship Id="rId5" Type="http://schemas.openxmlformats.org/officeDocument/2006/relationships/hyperlink" Target="https://uspeh.tspu.ru/pedagogicheskie-klassy.html" TargetMode="External"/><Relationship Id="rId4" Type="http://schemas.openxmlformats.org/officeDocument/2006/relationships/hyperlink" Target="https://abiturient.tspu.edu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biturient.tspu.edu.ru/wp-content/uploads/2022/10/Ocno-zaochno.pdf" TargetMode="External"/><Relationship Id="rId2" Type="http://schemas.openxmlformats.org/officeDocument/2006/relationships/hyperlink" Target="http://abiturient.tspu.edu.ru/wp-content/uploads/2022/10/Ochno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biturient.tspu.edu.ru/wp-content/uploads/2022/10/Zaohno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hyperlink" Target="http://abiturient.tspu.edu.ru/wp-content/uploads/2022/10/Zaohno.pdf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543" y="126909"/>
            <a:ext cx="1978919" cy="7353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000" y="774000"/>
            <a:ext cx="10146000" cy="1195367"/>
          </a:xfrm>
        </p:spPr>
        <p:txBody>
          <a:bodyPr>
            <a:normAutofit/>
          </a:bodyPr>
          <a:lstStyle/>
          <a:p>
            <a:pPr algn="ctr"/>
            <a:endParaRPr lang="ru-RU" sz="1050" dirty="0"/>
          </a:p>
          <a:p>
            <a:pPr marL="0" indent="0" algn="ctr">
              <a:buNone/>
            </a:pPr>
            <a:r>
              <a:rPr lang="ru-RU" sz="5400" b="1" dirty="0"/>
              <a:t>Приёмная кампания ТГПУ 2023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C98452B4-8C9A-3B40-B7B5-50F4B8A4CFE2}"/>
              </a:ext>
            </a:extLst>
          </p:cNvPr>
          <p:cNvGrpSpPr/>
          <p:nvPr/>
        </p:nvGrpSpPr>
        <p:grpSpPr>
          <a:xfrm>
            <a:off x="0" y="2686501"/>
            <a:ext cx="12192000" cy="3195000"/>
            <a:chOff x="-69000" y="2686501"/>
            <a:chExt cx="12292462" cy="3195000"/>
          </a:xfrm>
        </p:grpSpPr>
        <p:sp>
          <p:nvSpPr>
            <p:cNvPr id="2" name="Стрелка: шеврон 1">
              <a:extLst>
                <a:ext uri="{FF2B5EF4-FFF2-40B4-BE49-F238E27FC236}">
                  <a16:creationId xmlns="" xmlns:a16="http://schemas.microsoft.com/office/drawing/2014/main" id="{302785BF-0A94-9605-833B-41AB85708CCD}"/>
                </a:ext>
              </a:extLst>
            </p:cNvPr>
            <p:cNvSpPr/>
            <p:nvPr/>
          </p:nvSpPr>
          <p:spPr>
            <a:xfrm>
              <a:off x="-69000" y="2686501"/>
              <a:ext cx="5172869" cy="3195000"/>
            </a:xfrm>
            <a:custGeom>
              <a:avLst/>
              <a:gdLst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9688 w 4791640"/>
                <a:gd name="connsiteY5" fmla="*/ 1354394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9688 w 4791640"/>
                <a:gd name="connsiteY5" fmla="*/ 1354394 h 2655000"/>
                <a:gd name="connsiteX6" fmla="*/ 0 w 4791640"/>
                <a:gd name="connsiteY6" fmla="*/ 0 h 2655000"/>
                <a:gd name="connsiteX0" fmla="*/ 433017 w 5224657"/>
                <a:gd name="connsiteY0" fmla="*/ 0 h 2655000"/>
                <a:gd name="connsiteX1" fmla="*/ 3897157 w 5224657"/>
                <a:gd name="connsiteY1" fmla="*/ 0 h 2655000"/>
                <a:gd name="connsiteX2" fmla="*/ 5224657 w 5224657"/>
                <a:gd name="connsiteY2" fmla="*/ 1327500 h 2655000"/>
                <a:gd name="connsiteX3" fmla="*/ 3897157 w 5224657"/>
                <a:gd name="connsiteY3" fmla="*/ 2655000 h 2655000"/>
                <a:gd name="connsiteX4" fmla="*/ 433017 w 5224657"/>
                <a:gd name="connsiteY4" fmla="*/ 2655000 h 2655000"/>
                <a:gd name="connsiteX5" fmla="*/ 433017 w 5224657"/>
                <a:gd name="connsiteY5" fmla="*/ 0 h 2655000"/>
                <a:gd name="connsiteX0" fmla="*/ 433017 w 5224657"/>
                <a:gd name="connsiteY0" fmla="*/ 0 h 2655000"/>
                <a:gd name="connsiteX1" fmla="*/ 3897157 w 5224657"/>
                <a:gd name="connsiteY1" fmla="*/ 0 h 2655000"/>
                <a:gd name="connsiteX2" fmla="*/ 5224657 w 5224657"/>
                <a:gd name="connsiteY2" fmla="*/ 1327500 h 2655000"/>
                <a:gd name="connsiteX3" fmla="*/ 3897157 w 5224657"/>
                <a:gd name="connsiteY3" fmla="*/ 2655000 h 2655000"/>
                <a:gd name="connsiteX4" fmla="*/ 433017 w 5224657"/>
                <a:gd name="connsiteY4" fmla="*/ 2655000 h 2655000"/>
                <a:gd name="connsiteX5" fmla="*/ 433017 w 5224657"/>
                <a:gd name="connsiteY5" fmla="*/ 0 h 2655000"/>
                <a:gd name="connsiteX0" fmla="*/ 257409 w 5049049"/>
                <a:gd name="connsiteY0" fmla="*/ 0 h 2655000"/>
                <a:gd name="connsiteX1" fmla="*/ 3721549 w 5049049"/>
                <a:gd name="connsiteY1" fmla="*/ 0 h 2655000"/>
                <a:gd name="connsiteX2" fmla="*/ 5049049 w 5049049"/>
                <a:gd name="connsiteY2" fmla="*/ 1327500 h 2655000"/>
                <a:gd name="connsiteX3" fmla="*/ 3721549 w 5049049"/>
                <a:gd name="connsiteY3" fmla="*/ 2655000 h 2655000"/>
                <a:gd name="connsiteX4" fmla="*/ 257409 w 5049049"/>
                <a:gd name="connsiteY4" fmla="*/ 2655000 h 2655000"/>
                <a:gd name="connsiteX5" fmla="*/ 257409 w 5049049"/>
                <a:gd name="connsiteY5" fmla="*/ 0 h 2655000"/>
                <a:gd name="connsiteX0" fmla="*/ 887 w 4792527"/>
                <a:gd name="connsiteY0" fmla="*/ 0 h 2655000"/>
                <a:gd name="connsiteX1" fmla="*/ 3465027 w 4792527"/>
                <a:gd name="connsiteY1" fmla="*/ 0 h 2655000"/>
                <a:gd name="connsiteX2" fmla="*/ 4792527 w 4792527"/>
                <a:gd name="connsiteY2" fmla="*/ 1327500 h 2655000"/>
                <a:gd name="connsiteX3" fmla="*/ 3465027 w 4792527"/>
                <a:gd name="connsiteY3" fmla="*/ 2655000 h 2655000"/>
                <a:gd name="connsiteX4" fmla="*/ 887 w 4792527"/>
                <a:gd name="connsiteY4" fmla="*/ 2655000 h 2655000"/>
                <a:gd name="connsiteX5" fmla="*/ 887 w 4792527"/>
                <a:gd name="connsiteY5" fmla="*/ 0 h 2655000"/>
                <a:gd name="connsiteX0" fmla="*/ 887 w 4792527"/>
                <a:gd name="connsiteY0" fmla="*/ 0 h 2655000"/>
                <a:gd name="connsiteX1" fmla="*/ 3465027 w 4792527"/>
                <a:gd name="connsiteY1" fmla="*/ 0 h 2655000"/>
                <a:gd name="connsiteX2" fmla="*/ 4792527 w 4792527"/>
                <a:gd name="connsiteY2" fmla="*/ 1327500 h 2655000"/>
                <a:gd name="connsiteX3" fmla="*/ 3465027 w 4792527"/>
                <a:gd name="connsiteY3" fmla="*/ 2655000 h 2655000"/>
                <a:gd name="connsiteX4" fmla="*/ 887 w 4792527"/>
                <a:gd name="connsiteY4" fmla="*/ 2655000 h 2655000"/>
                <a:gd name="connsiteX5" fmla="*/ 887 w 4792527"/>
                <a:gd name="connsiteY5" fmla="*/ 0 h 2655000"/>
                <a:gd name="connsiteX0" fmla="*/ 20 w 4791660"/>
                <a:gd name="connsiteY0" fmla="*/ 0 h 2655000"/>
                <a:gd name="connsiteX1" fmla="*/ 3464160 w 4791660"/>
                <a:gd name="connsiteY1" fmla="*/ 0 h 2655000"/>
                <a:gd name="connsiteX2" fmla="*/ 4791660 w 4791660"/>
                <a:gd name="connsiteY2" fmla="*/ 1327500 h 2655000"/>
                <a:gd name="connsiteX3" fmla="*/ 3464160 w 4791660"/>
                <a:gd name="connsiteY3" fmla="*/ 2655000 h 2655000"/>
                <a:gd name="connsiteX4" fmla="*/ 493079 w 4791660"/>
                <a:gd name="connsiteY4" fmla="*/ 2646035 h 2655000"/>
                <a:gd name="connsiteX5" fmla="*/ 20 w 4791660"/>
                <a:gd name="connsiteY5" fmla="*/ 0 h 2655000"/>
                <a:gd name="connsiteX0" fmla="*/ 35858 w 4298581"/>
                <a:gd name="connsiteY0" fmla="*/ 0 h 2655000"/>
                <a:gd name="connsiteX1" fmla="*/ 2971081 w 4298581"/>
                <a:gd name="connsiteY1" fmla="*/ 0 h 2655000"/>
                <a:gd name="connsiteX2" fmla="*/ 4298581 w 4298581"/>
                <a:gd name="connsiteY2" fmla="*/ 1327500 h 2655000"/>
                <a:gd name="connsiteX3" fmla="*/ 2971081 w 4298581"/>
                <a:gd name="connsiteY3" fmla="*/ 2655000 h 2655000"/>
                <a:gd name="connsiteX4" fmla="*/ 0 w 4298581"/>
                <a:gd name="connsiteY4" fmla="*/ 2646035 h 2655000"/>
                <a:gd name="connsiteX5" fmla="*/ 35858 w 4298581"/>
                <a:gd name="connsiteY5" fmla="*/ 0 h 2655000"/>
                <a:gd name="connsiteX0" fmla="*/ 8964 w 4298581"/>
                <a:gd name="connsiteY0" fmla="*/ 0 h 2655000"/>
                <a:gd name="connsiteX1" fmla="*/ 2971081 w 4298581"/>
                <a:gd name="connsiteY1" fmla="*/ 0 h 2655000"/>
                <a:gd name="connsiteX2" fmla="*/ 4298581 w 4298581"/>
                <a:gd name="connsiteY2" fmla="*/ 1327500 h 2655000"/>
                <a:gd name="connsiteX3" fmla="*/ 2971081 w 4298581"/>
                <a:gd name="connsiteY3" fmla="*/ 2655000 h 2655000"/>
                <a:gd name="connsiteX4" fmla="*/ 0 w 4298581"/>
                <a:gd name="connsiteY4" fmla="*/ 2646035 h 2655000"/>
                <a:gd name="connsiteX5" fmla="*/ 8964 w 4298581"/>
                <a:gd name="connsiteY5" fmla="*/ 0 h 265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8581" h="2655000">
                  <a:moveTo>
                    <a:pt x="8964" y="0"/>
                  </a:moveTo>
                  <a:lnTo>
                    <a:pt x="2971081" y="0"/>
                  </a:lnTo>
                  <a:lnTo>
                    <a:pt x="4298581" y="1327500"/>
                  </a:lnTo>
                  <a:lnTo>
                    <a:pt x="2971081" y="2655000"/>
                  </a:lnTo>
                  <a:lnTo>
                    <a:pt x="0" y="2646035"/>
                  </a:lnTo>
                  <a:cubicBezTo>
                    <a:pt x="5348" y="2400758"/>
                    <a:pt x="5348" y="343888"/>
                    <a:pt x="8964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" name="Стрелка: шеврон 5">
              <a:extLst>
                <a:ext uri="{FF2B5EF4-FFF2-40B4-BE49-F238E27FC236}">
                  <a16:creationId xmlns="" xmlns:a16="http://schemas.microsoft.com/office/drawing/2014/main" id="{25E650C6-993B-3288-A8C4-1E0EAA243AA5}"/>
                </a:ext>
              </a:extLst>
            </p:cNvPr>
            <p:cNvSpPr/>
            <p:nvPr/>
          </p:nvSpPr>
          <p:spPr>
            <a:xfrm>
              <a:off x="3710781" y="2686501"/>
              <a:ext cx="5766211" cy="3195000"/>
            </a:xfrm>
            <a:custGeom>
              <a:avLst/>
              <a:gdLst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1640" h="2655000">
                  <a:moveTo>
                    <a:pt x="0" y="0"/>
                  </a:moveTo>
                  <a:lnTo>
                    <a:pt x="3464140" y="0"/>
                  </a:lnTo>
                  <a:lnTo>
                    <a:pt x="4791640" y="1327500"/>
                  </a:lnTo>
                  <a:lnTo>
                    <a:pt x="3464140" y="2655000"/>
                  </a:lnTo>
                  <a:lnTo>
                    <a:pt x="0" y="2655000"/>
                  </a:lnTo>
                  <a:lnTo>
                    <a:pt x="1327500" y="13275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Стрелка: шеврон 7">
              <a:extLst>
                <a:ext uri="{FF2B5EF4-FFF2-40B4-BE49-F238E27FC236}">
                  <a16:creationId xmlns="" xmlns:a16="http://schemas.microsoft.com/office/drawing/2014/main" id="{EA02DA60-D2D5-E7EE-DC7B-4D9762EA051C}"/>
                </a:ext>
              </a:extLst>
            </p:cNvPr>
            <p:cNvSpPr/>
            <p:nvPr/>
          </p:nvSpPr>
          <p:spPr>
            <a:xfrm>
              <a:off x="8053881" y="2686501"/>
              <a:ext cx="4169581" cy="3195000"/>
            </a:xfrm>
            <a:custGeom>
              <a:avLst/>
              <a:gdLst>
                <a:gd name="connsiteX0" fmla="*/ 0 w 4791640"/>
                <a:gd name="connsiteY0" fmla="*/ 0 h 2655000"/>
                <a:gd name="connsiteX1" fmla="*/ 3464140 w 4791640"/>
                <a:gd name="connsiteY1" fmla="*/ 0 h 2655000"/>
                <a:gd name="connsiteX2" fmla="*/ 4791640 w 4791640"/>
                <a:gd name="connsiteY2" fmla="*/ 1327500 h 2655000"/>
                <a:gd name="connsiteX3" fmla="*/ 3464140 w 4791640"/>
                <a:gd name="connsiteY3" fmla="*/ 2655000 h 2655000"/>
                <a:gd name="connsiteX4" fmla="*/ 0 w 4791640"/>
                <a:gd name="connsiteY4" fmla="*/ 2655000 h 2655000"/>
                <a:gd name="connsiteX5" fmla="*/ 1327500 w 4791640"/>
                <a:gd name="connsiteY5" fmla="*/ 1327500 h 2655000"/>
                <a:gd name="connsiteX6" fmla="*/ 0 w 4791640"/>
                <a:gd name="connsiteY6" fmla="*/ 0 h 2655000"/>
                <a:gd name="connsiteX0" fmla="*/ 0 w 3464863"/>
                <a:gd name="connsiteY0" fmla="*/ 0 h 2655000"/>
                <a:gd name="connsiteX1" fmla="*/ 3464140 w 3464863"/>
                <a:gd name="connsiteY1" fmla="*/ 0 h 2655000"/>
                <a:gd name="connsiteX2" fmla="*/ 3464863 w 3464863"/>
                <a:gd name="connsiteY2" fmla="*/ 1228888 h 2655000"/>
                <a:gd name="connsiteX3" fmla="*/ 3464140 w 3464863"/>
                <a:gd name="connsiteY3" fmla="*/ 2655000 h 2655000"/>
                <a:gd name="connsiteX4" fmla="*/ 0 w 3464863"/>
                <a:gd name="connsiteY4" fmla="*/ 2655000 h 2655000"/>
                <a:gd name="connsiteX5" fmla="*/ 1327500 w 3464863"/>
                <a:gd name="connsiteY5" fmla="*/ 1327500 h 2655000"/>
                <a:gd name="connsiteX6" fmla="*/ 0 w 3464863"/>
                <a:gd name="connsiteY6" fmla="*/ 0 h 265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4863" h="2655000">
                  <a:moveTo>
                    <a:pt x="0" y="0"/>
                  </a:moveTo>
                  <a:lnTo>
                    <a:pt x="3464140" y="0"/>
                  </a:lnTo>
                  <a:lnTo>
                    <a:pt x="3464863" y="1228888"/>
                  </a:lnTo>
                  <a:lnTo>
                    <a:pt x="3464140" y="2655000"/>
                  </a:lnTo>
                  <a:lnTo>
                    <a:pt x="0" y="2655000"/>
                  </a:lnTo>
                  <a:lnTo>
                    <a:pt x="1327500" y="13275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9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59655" y="1181463"/>
          <a:ext cx="11763055" cy="533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1849">
                  <a:extLst>
                    <a:ext uri="{9D8B030D-6E8A-4147-A177-3AD203B41FA5}">
                      <a16:colId xmlns:a16="http://schemas.microsoft.com/office/drawing/2014/main" xmlns="" val="1172109209"/>
                    </a:ext>
                  </a:extLst>
                </a:gridCol>
                <a:gridCol w="4461206">
                  <a:extLst>
                    <a:ext uri="{9D8B030D-6E8A-4147-A177-3AD203B41FA5}">
                      <a16:colId xmlns:a16="http://schemas.microsoft.com/office/drawing/2014/main" xmlns="" val="2377217986"/>
                    </a:ext>
                  </a:extLst>
                </a:gridCol>
              </a:tblGrid>
              <a:tr h="69663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Категория поступающих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Сроки приема документов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2027597"/>
                  </a:ext>
                </a:extLst>
              </a:tr>
              <a:tr h="137006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для лиц, поступающих на обучение по направлениям подготовки, при приеме на которые проводятся дополнительные вступительные испытания творческой и (или) профессиональной направленности 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бакалавриат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специалитет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ru-RU" sz="2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июня до 13 июля 2023 года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8166934"/>
                  </a:ext>
                </a:extLst>
              </a:tr>
              <a:tr h="110477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для лиц, поступающих по результатам вступительных испытаний, проводимых ТГПУ самостоятельно 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бакалавриат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специалитет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ru-RU" sz="2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июня до 13 июля 2023 года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8906605"/>
                  </a:ext>
                </a:extLst>
              </a:tr>
              <a:tr h="9083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для  поступающих только по результатам ЕГЭ 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бакалавриат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000" b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специалитет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  <a:endParaRPr lang="ru-RU" sz="2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 июня до 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  <a:cs typeface="Arial" panose="020B0604020202020204" pitchFamily="34" charset="0"/>
                        </a:rPr>
                        <a:t> июля 2023 года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83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для поступающих на программы </a:t>
                      </a:r>
                      <a:r>
                        <a:rPr lang="ru-RU" sz="2000" b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магистратуры</a:t>
                      </a:r>
                      <a:r>
                        <a:rPr lang="ru-RU" sz="20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на места, финансируемые за счет бюджетных ассигнований федерального бюджета</a:t>
                      </a:r>
                      <a:endParaRPr lang="ru-RU" sz="2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ea typeface="Roboto Condensed" panose="02000000000000000000" pitchFamily="2" charset="0"/>
                        </a:rPr>
                        <a:t>с 20  июня по 5 августа 2022 года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0469118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1676337" y="196122"/>
            <a:ext cx="9548812" cy="8258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 smtClean="0"/>
              <a:t>СРОКИ ПОДАЧИ ДОКУМЕНТОВ НА </a:t>
            </a:r>
            <a:r>
              <a:rPr lang="ru-RU" sz="2400" u="sng" dirty="0" smtClean="0">
                <a:solidFill>
                  <a:srgbClr val="002060"/>
                </a:solidFill>
              </a:rPr>
              <a:t>ОЧНУЮ ФОРМУ </a:t>
            </a:r>
            <a:r>
              <a:rPr lang="ru-RU" sz="2400" dirty="0" smtClean="0"/>
              <a:t>ОБУЧЕНИЯ  </a:t>
            </a:r>
            <a:r>
              <a:rPr lang="ru-RU" sz="2400" dirty="0" err="1" smtClean="0"/>
              <a:t>бАКАЛАВРИАТА</a:t>
            </a:r>
            <a:r>
              <a:rPr lang="ru-RU" sz="2400" dirty="0" smtClean="0"/>
              <a:t>/СПЕЦИАЛИТЕТА , МАГИСТРАТУРЫ ( БЮДЖЕТНЫЕ МЕСТА)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7532781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0" y="240700"/>
            <a:ext cx="11152800" cy="84798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Дорожная карта мероприятий по обеспечению нового набора ТГПУ в 2023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г.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218" y="1117734"/>
            <a:ext cx="2888648" cy="12489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1</a:t>
            </a:r>
            <a:r>
              <a:rPr lang="ru-RU" sz="1600" dirty="0"/>
              <a:t>. </a:t>
            </a:r>
            <a:r>
              <a:rPr lang="ru-RU" sz="1600" b="1" dirty="0"/>
              <a:t>Организационно-информационное сопровождение приемной кампании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84566" y="1117734"/>
            <a:ext cx="8581433" cy="65602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1.1. Организационные мероприятия, обеспечивающие информирование абитуриентов о новых правилах приема в ТГПУ в 2023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4066" y="1853884"/>
            <a:ext cx="8571933" cy="51232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</a:rPr>
              <a:t>1.2. Обеспечение кадровыми и техническими ресурсами</a:t>
            </a:r>
          </a:p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</a:rPr>
              <a:t> приемной комиссии ТГПУ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5901" y="2469109"/>
            <a:ext cx="2897476" cy="1742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 Проведение профориентационных мероприятий по обеспечению нового набора в ТГПУ в 2023 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4065" y="2469110"/>
            <a:ext cx="3981647" cy="477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2000" b="1" dirty="0"/>
              <a:t> </a:t>
            </a:r>
            <a:r>
              <a:rPr lang="ru-RU" sz="1600" b="1" dirty="0"/>
              <a:t>2.1. Школьники текущего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83666" y="3034099"/>
            <a:ext cx="3992334" cy="421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2.2.</a:t>
            </a:r>
            <a:r>
              <a:rPr lang="ru-RU" sz="1600" dirty="0"/>
              <a:t> В</a:t>
            </a:r>
            <a:r>
              <a:rPr lang="ru-RU" sz="1600" b="1" dirty="0"/>
              <a:t>ыпускники школ прошлых лет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83666" y="3542478"/>
            <a:ext cx="3992334" cy="955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2.3. Школьники 8-11 классов – участники психолого-педагогических классов, проекта «Открытый педагогический класс»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83666" y="4585907"/>
            <a:ext cx="3992334" cy="574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2.4. Абитуриенты, поступающие на целевое обучение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83666" y="5247897"/>
            <a:ext cx="3992334" cy="1252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2.5. Выпускники техникумов, колледжей, ориентированные на поступление на очную, очно-заочную, заочную формы обучения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66001" y="2484786"/>
            <a:ext cx="4515664" cy="735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</a:rPr>
              <a:t>2.6. Целевая аудитория: абитуриенты, поступающие из стран ближнего и дальнего </a:t>
            </a:r>
            <a:r>
              <a:rPr lang="ru-RU" sz="1600" b="1" dirty="0"/>
              <a:t>зарубежья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66000" y="3308711"/>
            <a:ext cx="4515665" cy="913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2.7. Абитуриенты-студенты ТГПУ, планирующие поступление в магистратуру ТГПУ в 2023 году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66000" y="4302168"/>
            <a:ext cx="4522876" cy="775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b="1" dirty="0"/>
              <a:t>2.8. Абитуриенты, ориентированные на магистратуру ТГПУ, действующие работники сферы образования (школы, детские сады, организации дополнительного образования)</a:t>
            </a:r>
            <a:r>
              <a:rPr lang="ru-RU" sz="1400" dirty="0"/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66000" y="5164106"/>
            <a:ext cx="4515666" cy="473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b="1" dirty="0"/>
              <a:t>2.9. Абитуриенты, ориентированные на магистратуру ТГПУ, обучающиеся в других вузах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51036" y="5723940"/>
            <a:ext cx="4530629" cy="7763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b="1" dirty="0"/>
              <a:t>2.10. Родители абитуриентов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5899" y="4314412"/>
            <a:ext cx="2904977" cy="21858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dirty="0"/>
              <a:t>3. </a:t>
            </a:r>
            <a:r>
              <a:rPr lang="ru-RU" sz="1600" b="1" dirty="0"/>
              <a:t>Мероприятия по организации зачисления абитуриентов в ТГПУ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832989-B68B-7D83-35DF-4164AE996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543" y="126909"/>
            <a:ext cx="1978919" cy="7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875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72993639"/>
              </p:ext>
            </p:extLst>
          </p:nvPr>
        </p:nvGraphicFramePr>
        <p:xfrm>
          <a:off x="381000" y="774000"/>
          <a:ext cx="11340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1000" y="365125"/>
            <a:ext cx="104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Циклограмма организации профориентационных событий </a:t>
            </a:r>
          </a:p>
        </p:txBody>
      </p:sp>
    </p:spTree>
    <p:extLst>
      <p:ext uri="{BB962C8B-B14F-4D97-AF65-F5344CB8AC3E}">
        <p14:creationId xmlns:p14="http://schemas.microsoft.com/office/powerpoint/2010/main" val="40895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66" y="365125"/>
            <a:ext cx="10515600" cy="813875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Профориентационные мероприятия 2022-2023 </a:t>
            </a:r>
            <a:br>
              <a:rPr lang="ru-RU" sz="3200" dirty="0"/>
            </a:br>
            <a:r>
              <a:rPr lang="ru-RU" sz="3200" dirty="0"/>
              <a:t>(обучающиеся школ, техникумов, колледжей Томской области)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DF747234-38B9-8970-8C54-A87A04317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884485"/>
              </p:ext>
            </p:extLst>
          </p:nvPr>
        </p:nvGraphicFramePr>
        <p:xfrm>
          <a:off x="561000" y="1179000"/>
          <a:ext cx="1116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637666" y="5331630"/>
            <a:ext cx="2025000" cy="514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2916 чел.  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6000" y="5094000"/>
            <a:ext cx="2115000" cy="49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796 чел.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6000" y="6174000"/>
            <a:ext cx="1980000" cy="423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450 чел.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BA6CB2-2BF0-14F0-A0A5-49249295D790}"/>
              </a:ext>
            </a:extLst>
          </p:cNvPr>
          <p:cNvSpPr txBox="1"/>
          <p:nvPr/>
        </p:nvSpPr>
        <p:spPr>
          <a:xfrm>
            <a:off x="6662666" y="1216094"/>
            <a:ext cx="4136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ru-RU" sz="1600" dirty="0"/>
              <a:t>Распоряжение ТГПУ от 28.12.2022 № 606-06</a:t>
            </a:r>
          </a:p>
        </p:txBody>
      </p:sp>
    </p:spTree>
    <p:extLst>
      <p:ext uri="{BB962C8B-B14F-4D97-AF65-F5344CB8AC3E}">
        <p14:creationId xmlns:p14="http://schemas.microsoft.com/office/powerpoint/2010/main" val="14832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/>
          <p:nvPr/>
        </p:nvSpPr>
        <p:spPr>
          <a:xfrm>
            <a:off x="1425229" y="0"/>
            <a:ext cx="905726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1F3864"/>
                </a:solidFill>
                <a:latin typeface="Roboto Condensed"/>
                <a:ea typeface="Century Gothic"/>
                <a:cs typeface="Century Gothic"/>
                <a:sym typeface="Century Gothic"/>
              </a:rPr>
              <a:t>Календарь </a:t>
            </a:r>
            <a:r>
              <a:rPr lang="ru-RU" b="1" kern="0" dirty="0" err="1">
                <a:solidFill>
                  <a:srgbClr val="1F3864"/>
                </a:solidFill>
                <a:latin typeface="Roboto Condensed"/>
                <a:ea typeface="Century Gothic"/>
                <a:cs typeface="Century Gothic"/>
                <a:sym typeface="Century Gothic"/>
              </a:rPr>
              <a:t>профориентационных</a:t>
            </a:r>
            <a:r>
              <a:rPr lang="ru-RU" b="1" kern="0" dirty="0">
                <a:solidFill>
                  <a:srgbClr val="1F3864"/>
                </a:solidFill>
                <a:latin typeface="Roboto Condensed"/>
                <a:ea typeface="Century Gothic"/>
                <a:cs typeface="Century Gothic"/>
                <a:sym typeface="Century Gothic"/>
              </a:rPr>
              <a:t> событий ТГПУ на </a:t>
            </a:r>
            <a:r>
              <a:rPr lang="ru-RU" b="1" kern="0" dirty="0" smtClean="0">
                <a:solidFill>
                  <a:srgbClr val="1F3864"/>
                </a:solidFill>
                <a:latin typeface="Roboto Condensed"/>
                <a:ea typeface="Century Gothic"/>
                <a:cs typeface="Century Gothic"/>
                <a:sym typeface="Century Gothic"/>
              </a:rPr>
              <a:t>2022-2023 учебный  </a:t>
            </a:r>
            <a:r>
              <a:rPr lang="ru-RU" b="1" kern="0" dirty="0">
                <a:solidFill>
                  <a:srgbClr val="1F3864"/>
                </a:solidFill>
                <a:latin typeface="Roboto Condensed"/>
                <a:ea typeface="Century Gothic"/>
                <a:cs typeface="Century Gothic"/>
                <a:sym typeface="Century Gothic"/>
              </a:rPr>
              <a:t>год</a:t>
            </a:r>
            <a:endParaRPr b="1" kern="0" dirty="0">
              <a:solidFill>
                <a:srgbClr val="1F3864"/>
              </a:solidFill>
              <a:latin typeface="Roboto Condensed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1" name="Google Shape;231;p11"/>
          <p:cNvGraphicFramePr/>
          <p:nvPr>
            <p:extLst>
              <p:ext uri="{D42A27DB-BD31-4B8C-83A1-F6EECF244321}">
                <p14:modId xmlns:p14="http://schemas.microsoft.com/office/powerpoint/2010/main" val="3853933459"/>
              </p:ext>
            </p:extLst>
          </p:nvPr>
        </p:nvGraphicFramePr>
        <p:xfrm>
          <a:off x="93782" y="379192"/>
          <a:ext cx="11697339" cy="6065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94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3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66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8134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smtClean="0"/>
                        <a:t>События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/>
                        <a:t>Даты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smtClean="0"/>
                        <a:t>Участники; что дает участие в мероприятии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99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</a:pPr>
                      <a:r>
                        <a:rPr lang="ru-RU" sz="1600" b="1" dirty="0" smtClean="0">
                          <a:sym typeface="Century Gothic"/>
                        </a:rPr>
                        <a:t>Открытая региональная олимпиада по педагогике</a:t>
                      </a:r>
                      <a:endParaRPr lang="ru-RU" sz="1600" b="1" dirty="0" smtClean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отборочный (дистанционный) этап</a:t>
                      </a:r>
                      <a:br>
                        <a:rPr lang="ru-RU" sz="1100" dirty="0" smtClean="0"/>
                      </a:br>
                      <a:r>
                        <a:rPr lang="ru-RU" sz="1100" dirty="0" smtClean="0"/>
                        <a:t>17.10 -06.11,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заключительный (очный) этап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09-10.12.2022 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 typeface="Century Gothic"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школьники 8-11-х классов,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дополнительные баллы при поступлении в ТГПУ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(участники заключительного этапа -1 балл, призеры – 5 баллов, победители -10 баллов)</a:t>
                      </a:r>
                      <a:endParaRPr sz="12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2869848691"/>
                  </a:ext>
                </a:extLst>
              </a:tr>
              <a:tr h="7699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ym typeface="Century Gothic"/>
                        </a:rPr>
                        <a:t>Открытая межрегиональная олимпиада школьников по иностранным языкам «</a:t>
                      </a:r>
                      <a:r>
                        <a:rPr lang="ru-RU" sz="1400" b="1" dirty="0" err="1" smtClean="0">
                          <a:sym typeface="Century Gothic"/>
                        </a:rPr>
                        <a:t>Альтерлингва</a:t>
                      </a:r>
                      <a:r>
                        <a:rPr lang="ru-RU" sz="1400" b="1" dirty="0" smtClean="0">
                          <a:sym typeface="Century Gothic"/>
                        </a:rPr>
                        <a:t>» </a:t>
                      </a:r>
                      <a:endParaRPr sz="14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отборочный этап</a:t>
                      </a:r>
                      <a:b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</a:b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01.02 – </a:t>
                      </a: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28.02.2023 </a:t>
                      </a: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/>
                      </a:r>
                      <a:b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</a:b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заключительный этап</a:t>
                      </a:r>
                      <a:b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</a:br>
                      <a:r>
                        <a:rPr kumimoji="0" lang="ru-RU" sz="11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Arial"/>
                        </a:rPr>
                        <a:t>27.03-28.03 (онлайн-формат) 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CE2EA"/>
                        </a:buClr>
                        <a:buSzPts val="1000"/>
                        <a:buFont typeface="Century Gothic"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школьники 8-11-х классов,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дополнительные баллы при поступлении в ТГПУ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 (участники заключительного этапа -1 балл, призеры – 5 баллов, победители -10 баллов)</a:t>
                      </a:r>
                      <a:endParaRPr sz="12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3990117381"/>
                  </a:ext>
                </a:extLst>
              </a:tr>
              <a:tr h="12832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400" b="1" dirty="0" err="1">
                          <a:sym typeface="Century Gothic"/>
                        </a:rPr>
                        <a:t>Герценовские</a:t>
                      </a:r>
                      <a:r>
                        <a:rPr lang="ru-RU" sz="1400" b="1" dirty="0">
                          <a:sym typeface="Century Gothic"/>
                        </a:rPr>
                        <a:t> олимпиады </a:t>
                      </a:r>
                      <a:endParaRPr sz="1400" b="1" dirty="0"/>
                    </a:p>
                    <a:p>
                      <a:pPr marL="180975" marR="0" lvl="0" indent="-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alibri"/>
                        <a:buAutoNum type="arabicPeriod"/>
                      </a:pPr>
                      <a:r>
                        <a:rPr lang="ru-RU" sz="1400" u="none" strike="noStrike" cap="none" dirty="0" smtClean="0">
                          <a:sym typeface="Century Gothic"/>
                        </a:rPr>
                        <a:t>Межвузовская </a:t>
                      </a:r>
                      <a:r>
                        <a:rPr lang="ru-RU" sz="1400" u="none" strike="noStrike" cap="none" dirty="0">
                          <a:sym typeface="Century Gothic"/>
                        </a:rPr>
                        <a:t>олимпиада школьников  по педагогике «Первый успех»</a:t>
                      </a:r>
                      <a:endParaRPr sz="1400" dirty="0"/>
                    </a:p>
                    <a:p>
                      <a:pPr marL="180975" marR="0" lvl="0" indent="-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alibri"/>
                        <a:buAutoNum type="arabicPeriod"/>
                      </a:pPr>
                      <a:r>
                        <a:rPr lang="ru-RU" sz="1400" u="none" strike="noStrike" cap="none" dirty="0" err="1">
                          <a:sym typeface="Century Gothic"/>
                        </a:rPr>
                        <a:t>Герценовская</a:t>
                      </a:r>
                      <a:r>
                        <a:rPr lang="ru-RU" sz="1400" u="none" strike="noStrike" cap="none" dirty="0">
                          <a:sym typeface="Century Gothic"/>
                        </a:rPr>
                        <a:t> олимпиада школьников  по географии</a:t>
                      </a:r>
                      <a:endParaRPr sz="1400" dirty="0"/>
                    </a:p>
                    <a:p>
                      <a:pPr marL="180975" marR="0" lvl="0" indent="-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alibri"/>
                        <a:buAutoNum type="arabicPeriod"/>
                      </a:pPr>
                      <a:r>
                        <a:rPr lang="ru-RU" sz="1400" u="none" strike="noStrike" cap="none" dirty="0" err="1">
                          <a:sym typeface="Century Gothic"/>
                        </a:rPr>
                        <a:t>Герценовская</a:t>
                      </a:r>
                      <a:r>
                        <a:rPr lang="ru-RU" sz="1400" u="none" strike="noStrike" cap="none" dirty="0">
                          <a:sym typeface="Century Gothic"/>
                        </a:rPr>
                        <a:t> олимпиада школьников  по иностранным </a:t>
                      </a:r>
                      <a:r>
                        <a:rPr lang="ru-RU" sz="1400" u="none" strike="noStrike" cap="none" dirty="0" smtClean="0">
                          <a:sym typeface="Century Gothic"/>
                        </a:rPr>
                        <a:t>языкам</a:t>
                      </a:r>
                      <a:endParaRPr sz="14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Отборочный этап - ноябрь </a:t>
                      </a:r>
                      <a:r>
                        <a:rPr lang="ru-RU" sz="1100" dirty="0" smtClean="0"/>
                        <a:t>2022-февраль </a:t>
                      </a:r>
                      <a:r>
                        <a:rPr lang="ru-RU" sz="1100" dirty="0" smtClean="0"/>
                        <a:t>2023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Заключительный этап – март 2023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u="none" strike="noStrike" cap="none" dirty="0" smtClean="0">
                          <a:sym typeface="Century Gothic"/>
                        </a:rPr>
                        <a:t>школьники </a:t>
                      </a:r>
                      <a:r>
                        <a:rPr lang="ru-RU" sz="1200" u="none" strike="noStrike" cap="none" dirty="0">
                          <a:sym typeface="Century Gothic"/>
                        </a:rPr>
                        <a:t>8-11-х классов</a:t>
                      </a:r>
                      <a:endParaRPr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dirty="0">
                          <a:sym typeface="Century Gothic"/>
                        </a:rPr>
                        <a:t>учащиеся колледжей, поступивших                </a:t>
                      </a:r>
                      <a:br>
                        <a:rPr lang="ru-RU" sz="1200" u="none" strike="noStrike" cap="none" dirty="0">
                          <a:sym typeface="Century Gothic"/>
                        </a:rPr>
                      </a:br>
                      <a:r>
                        <a:rPr lang="ru-RU" sz="1200" u="none" strike="noStrike" cap="none" dirty="0">
                          <a:sym typeface="Century Gothic"/>
                        </a:rPr>
                        <a:t>после 9 </a:t>
                      </a:r>
                      <a:r>
                        <a:rPr lang="ru-RU" sz="1200" u="none" strike="noStrike" cap="none" dirty="0" smtClean="0">
                          <a:sym typeface="Century Gothic"/>
                        </a:rPr>
                        <a:t>класса,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победители и призеры олимпиады имеют право поступить без вступительных испытаний</a:t>
                      </a:r>
                      <a:endParaRPr sz="12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10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Tx/>
                        <a:buNone/>
                      </a:pPr>
                      <a:r>
                        <a:rPr lang="ru-RU" sz="1400" b="1" dirty="0" err="1" smtClean="0">
                          <a:sym typeface="Century Gothic"/>
                        </a:rPr>
                        <a:t>Демо</a:t>
                      </a:r>
                      <a:r>
                        <a:rPr lang="ru-RU" sz="1400" b="1" dirty="0" smtClean="0">
                          <a:sym typeface="Century Gothic"/>
                        </a:rPr>
                        <a:t>-событие «Профессиональные треки Томского педагогического</a:t>
                      </a:r>
                      <a:r>
                        <a:rPr lang="ru-RU" sz="1400" dirty="0" smtClean="0">
                          <a:sym typeface="Century Gothic"/>
                        </a:rPr>
                        <a:t>»</a:t>
                      </a:r>
                      <a:endParaRPr sz="14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02.11.2022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26.12.2022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весенние каникулы(факультеты, институты)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u="none" strike="noStrike" cap="none" dirty="0" smtClean="0">
                          <a:sym typeface="Century Gothic"/>
                        </a:rPr>
                        <a:t>школьники 8-11-х классов</a:t>
                      </a:r>
                      <a:endParaRPr lang="ru-RU" sz="1200" dirty="0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CE2EA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u="none" strike="noStrike" cap="none" dirty="0" smtClean="0">
                          <a:sym typeface="Century Gothic"/>
                        </a:rPr>
                        <a:t>учащиеся колледжей,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CE2EA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dirty="0" smtClean="0">
                          <a:sym typeface="Century Gothic"/>
                        </a:rPr>
                        <a:t>знакомство с образовательной, научной, студенческой жизнью ТГПУ, с алгоритмом поступления, новшествами предстоящей приемной кампании</a:t>
                      </a:r>
                      <a:endParaRPr sz="12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200963559"/>
                  </a:ext>
                </a:extLst>
              </a:tr>
              <a:tr h="102657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100" b="1" dirty="0" smtClean="0">
                          <a:sym typeface="Century Gothic"/>
                        </a:rPr>
                        <a:t>Мероприятия сетевого образовательного проекта «Открытый педагогический класс»: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100" b="0" dirty="0" smtClean="0">
                          <a:sym typeface="Century Gothic"/>
                        </a:rPr>
                        <a:t>Региональный </a:t>
                      </a:r>
                      <a:r>
                        <a:rPr lang="ru-RU" sz="1100" b="0" dirty="0">
                          <a:sym typeface="Century Gothic"/>
                        </a:rPr>
                        <a:t>дистанционный конкурс проектных работ «Школа моей мечты</a:t>
                      </a:r>
                      <a:r>
                        <a:rPr lang="ru-RU" sz="1100" b="0" dirty="0" smtClean="0">
                          <a:sym typeface="Century Gothic"/>
                        </a:rPr>
                        <a:t>»; </a:t>
                      </a:r>
                      <a:r>
                        <a:rPr lang="ru-RU" sz="1100" b="0" u="none" strike="noStrike" cap="none" dirty="0" smtClean="0">
                          <a:sym typeface="Century Gothic"/>
                        </a:rPr>
                        <a:t>Региональный дистанционный конкурс </a:t>
                      </a:r>
                      <a:r>
                        <a:rPr lang="ru-RU" sz="1100" b="0" u="none" strike="noStrike" cap="none" dirty="0" err="1" smtClean="0">
                          <a:sym typeface="Century Gothic"/>
                        </a:rPr>
                        <a:t>видеоуроков</a:t>
                      </a:r>
                      <a:r>
                        <a:rPr lang="ru-RU" sz="1100" b="0" u="none" strike="noStrike" cap="none" dirty="0" smtClean="0">
                          <a:sym typeface="Century Gothic"/>
                        </a:rPr>
                        <a:t> «Проба пера» (онлайн); </a:t>
                      </a:r>
                      <a:r>
                        <a:rPr kumimoji="0" lang="ru-RU" sz="11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Профильная смена «Школа педагогического чудотворчества» (офлайн); Фестиваль вожатских идей (онлайн/офлайн</a:t>
                      </a:r>
                      <a:r>
                        <a:rPr kumimoji="0" lang="ru-RU" sz="11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Century Gothic"/>
                        </a:rPr>
                        <a:t>)</a:t>
                      </a:r>
                      <a:endParaRPr sz="1100" b="1" dirty="0">
                        <a:solidFill>
                          <a:srgbClr val="1F386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январь –апрель 2023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Страница на официальном сайте ТГПУ:  </a:t>
                      </a:r>
                      <a:r>
                        <a:rPr lang="en-US" sz="1100" dirty="0" smtClean="0"/>
                        <a:t>https://www.tspu.edu.ru/ppk</a:t>
                      </a:r>
                      <a:endParaRPr lang="ru-RU" sz="11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u="none" strike="noStrike" cap="none" dirty="0">
                          <a:sym typeface="Century Gothic"/>
                        </a:rPr>
                        <a:t>школьники </a:t>
                      </a:r>
                      <a:r>
                        <a:rPr lang="ru-RU" sz="1200" u="none" strike="noStrike" cap="none" dirty="0" smtClean="0">
                          <a:sym typeface="Century Gothic"/>
                        </a:rPr>
                        <a:t>7-11-х классов,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200" dirty="0" smtClean="0"/>
                        <a:t>проект нацелен на  личностное и профессиональное самоопределение школьников, имеющих интерес к педагогической деятельности</a:t>
                      </a:r>
                      <a:endParaRPr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883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dirty="0"/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ru-RU" sz="1400" b="1" dirty="0" err="1" smtClean="0"/>
                        <a:t>Карьерно</a:t>
                      </a:r>
                      <a:r>
                        <a:rPr lang="ru-RU" sz="1400" b="1" dirty="0" smtClean="0"/>
                        <a:t>-образовательный проект «</a:t>
                      </a:r>
                      <a:r>
                        <a:rPr lang="ru-RU" sz="1400" b="1" dirty="0" err="1" smtClean="0"/>
                        <a:t>ПРОцелевое</a:t>
                      </a:r>
                      <a:r>
                        <a:rPr lang="ru-RU" sz="1400" b="1" dirty="0" smtClean="0"/>
                        <a:t>»</a:t>
                      </a:r>
                      <a:endParaRPr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smtClean="0"/>
                        <a:t>октябрь 2022-июнь 2023</a:t>
                      </a:r>
                      <a:br>
                        <a:rPr lang="ru-RU" sz="1100" dirty="0" smtClean="0"/>
                      </a:br>
                      <a:r>
                        <a:rPr lang="en-US" sz="1100" dirty="0" smtClean="0"/>
                        <a:t>Telegram-</a:t>
                      </a:r>
                      <a:r>
                        <a:rPr lang="ru-RU" sz="1100" dirty="0" smtClean="0"/>
                        <a:t>канал: </a:t>
                      </a:r>
                      <a:r>
                        <a:rPr lang="en-US" sz="1100" dirty="0" smtClean="0"/>
                        <a:t>https://t.me/procelevoe.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Tx/>
                        <a:buNone/>
                      </a:pPr>
                      <a:r>
                        <a:rPr lang="ru-RU" sz="1200" u="none" strike="noStrike" cap="none" dirty="0">
                          <a:sym typeface="Century Gothic"/>
                        </a:rPr>
                        <a:t>школьники 10-11 </a:t>
                      </a:r>
                      <a:r>
                        <a:rPr lang="ru-RU" sz="1200" u="none" strike="noStrike" cap="none" dirty="0" smtClean="0">
                          <a:sym typeface="Century Gothic"/>
                        </a:rPr>
                        <a:t>классов,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B3E3"/>
                        </a:buClr>
                        <a:buSzPts val="1000"/>
                        <a:buFontTx/>
                        <a:buNone/>
                      </a:pPr>
                      <a:r>
                        <a:rPr lang="ru-RU" sz="1200" u="none" strike="noStrike" cap="none" dirty="0" smtClean="0">
                          <a:sym typeface="Century Gothic"/>
                        </a:rPr>
                        <a:t>Цель проекта -   формирование осознанного выбора педагогической профессии </a:t>
                      </a:r>
                      <a:endParaRPr sz="1200" b="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" y="906617"/>
            <a:ext cx="748244" cy="424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5" y="1618567"/>
            <a:ext cx="644469" cy="644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" y="2723168"/>
            <a:ext cx="776549" cy="776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5" y="3837757"/>
            <a:ext cx="756328" cy="756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3" y="5088976"/>
            <a:ext cx="750170" cy="754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" y="5994862"/>
            <a:ext cx="756328" cy="2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" y="2446338"/>
            <a:ext cx="11252200" cy="598487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/>
              <a:t>Цель Проекта: </a:t>
            </a:r>
            <a:r>
              <a:rPr lang="ru-RU" sz="2000" i="1" dirty="0">
                <a:solidFill>
                  <a:srgbClr val="143D40"/>
                </a:solidFill>
              </a:rPr>
              <a:t>содействие трудоустройству на педагогические должности посредством ориентации школьников на целевое обучение в ТГПУ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b="1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/>
          </a:p>
        </p:txBody>
      </p:sp>
      <p:sp>
        <p:nvSpPr>
          <p:cNvPr id="7171" name="Содержимое 2"/>
          <p:cNvSpPr txBox="1">
            <a:spLocks/>
          </p:cNvSpPr>
          <p:nvPr/>
        </p:nvSpPr>
        <p:spPr bwMode="auto">
          <a:xfrm>
            <a:off x="1057275" y="3214688"/>
            <a:ext cx="34575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b="1" smtClean="0">
                <a:solidFill>
                  <a:prstClr val="black"/>
                </a:solidFill>
              </a:rPr>
              <a:t>Целевая аудитория / бенефициары Проекта:</a:t>
            </a:r>
            <a:endParaRPr lang="ru-RU" altLang="ru-RU" sz="2000" smtClean="0">
              <a:solidFill>
                <a:prstClr val="black"/>
              </a:solidFill>
            </a:endParaRPr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298450" y="3910013"/>
            <a:ext cx="56594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altLang="ru-RU" sz="1800" dirty="0" smtClean="0">
                <a:solidFill>
                  <a:prstClr val="black"/>
                </a:solidFill>
              </a:rPr>
              <a:t>студенты-</a:t>
            </a:r>
            <a:r>
              <a:rPr lang="ru-RU" altLang="ru-RU" sz="1800" dirty="0" err="1" smtClean="0">
                <a:solidFill>
                  <a:prstClr val="black"/>
                </a:solidFill>
              </a:rPr>
              <a:t>целевики</a:t>
            </a:r>
            <a:r>
              <a:rPr lang="ru-RU" altLang="ru-RU" sz="1800" dirty="0" smtClean="0">
                <a:solidFill>
                  <a:prstClr val="black"/>
                </a:solidFill>
              </a:rPr>
              <a:t> ТГПУ, обучающиеся по УГСН 44.00.00, имеющие договоры о целевом обучении (278 чел.)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altLang="ru-RU" sz="1800" dirty="0" smtClean="0">
                <a:solidFill>
                  <a:prstClr val="black"/>
                </a:solidFill>
              </a:rPr>
              <a:t>обучающиеся психолого-педагогических классов , либо отдельные обучающиеся, имеющие интерес к педагогической деятельности (130 чел.)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altLang="ru-RU" sz="1800" dirty="0" smtClean="0">
                <a:solidFill>
                  <a:prstClr val="black"/>
                </a:solidFill>
              </a:rPr>
              <a:t>руководители психолого-педагогических классов, либо наставники студентов-</a:t>
            </a:r>
            <a:r>
              <a:rPr lang="ru-RU" altLang="ru-RU" sz="1800" dirty="0" err="1" smtClean="0">
                <a:solidFill>
                  <a:prstClr val="black"/>
                </a:solidFill>
              </a:rPr>
              <a:t>целевиков</a:t>
            </a:r>
            <a:r>
              <a:rPr lang="ru-RU" altLang="ru-RU" sz="1800" dirty="0" smtClean="0">
                <a:solidFill>
                  <a:prstClr val="black"/>
                </a:solidFill>
              </a:rPr>
              <a:t> из организаций-заказчиков ЦО</a:t>
            </a:r>
            <a:r>
              <a:rPr lang="ru-RU" altLang="ru-RU" sz="1800" b="1" dirty="0" smtClean="0">
                <a:solidFill>
                  <a:prstClr val="black"/>
                </a:solidFill>
              </a:rPr>
              <a:t> </a:t>
            </a:r>
            <a:r>
              <a:rPr lang="ru-RU" altLang="ru-RU" sz="1800" dirty="0" smtClean="0">
                <a:solidFill>
                  <a:prstClr val="black"/>
                </a:solidFill>
              </a:rPr>
              <a:t>(59 чел.)</a:t>
            </a:r>
            <a:endParaRPr lang="ru-RU" altLang="ru-RU" sz="1800" b="1" dirty="0" smtClean="0">
              <a:solidFill>
                <a:prstClr val="black"/>
              </a:solidFill>
            </a:endParaRPr>
          </a:p>
        </p:txBody>
      </p:sp>
      <p:sp>
        <p:nvSpPr>
          <p:cNvPr id="7173" name="Содержимое 2"/>
          <p:cNvSpPr txBox="1">
            <a:spLocks/>
          </p:cNvSpPr>
          <p:nvPr/>
        </p:nvSpPr>
        <p:spPr bwMode="auto">
          <a:xfrm>
            <a:off x="6772275" y="3208338"/>
            <a:ext cx="50085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b="1" smtClean="0">
                <a:solidFill>
                  <a:prstClr val="black"/>
                </a:solidFill>
              </a:rPr>
              <a:t>Система наставнического взаимодействия</a:t>
            </a:r>
            <a:endParaRPr lang="ru-RU" altLang="ru-RU" sz="2000" smtClean="0">
              <a:solidFill>
                <a:prstClr val="black"/>
              </a:solidFill>
            </a:endParaRPr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2279650" y="850900"/>
            <a:ext cx="8223250" cy="1393825"/>
            <a:chOff x="771875" y="3738933"/>
            <a:chExt cx="8076477" cy="169227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976369" y="3738933"/>
              <a:ext cx="2871983" cy="16922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143D40"/>
                  </a:solidFill>
                </a:rPr>
                <a:t>Профориентация и </a:t>
              </a:r>
            </a:p>
            <a:p>
              <a:pPr algn="ctr">
                <a:defRPr/>
              </a:pPr>
              <a:r>
                <a:rPr lang="ru-RU" sz="2400" b="1" dirty="0">
                  <a:solidFill>
                    <a:srgbClr val="FF6C00"/>
                  </a:solidFill>
                </a:rPr>
                <a:t>ЦЕЛЕВОЕ</a:t>
              </a:r>
            </a:p>
            <a:p>
              <a:pPr algn="ctr">
                <a:defRPr/>
              </a:pPr>
              <a:r>
                <a:rPr lang="ru-RU" sz="2400" b="1" dirty="0">
                  <a:solidFill>
                    <a:srgbClr val="143D40"/>
                  </a:solidFill>
                </a:rPr>
                <a:t>обучение</a:t>
              </a:r>
              <a:endParaRPr lang="ru-RU" sz="2400" dirty="0">
                <a:solidFill>
                  <a:srgbClr val="143D40"/>
                </a:solidFill>
              </a:endParaRPr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4741510" y="4072377"/>
              <a:ext cx="1217709" cy="10369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71875" y="3925893"/>
              <a:ext cx="4000819" cy="4394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800" b="1" dirty="0">
                  <a:solidFill>
                    <a:srgbClr val="FF6C00"/>
                  </a:solidFill>
                </a:rPr>
                <a:t>П</a:t>
              </a:r>
              <a:r>
                <a:rPr lang="ru-RU" sz="2800" dirty="0">
                  <a:solidFill>
                    <a:srgbClr val="143D40"/>
                  </a:solidFill>
                </a:rPr>
                <a:t>едагогический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71875" y="4371127"/>
              <a:ext cx="4000819" cy="4394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800" b="1" dirty="0">
                  <a:solidFill>
                    <a:srgbClr val="FF6C00"/>
                  </a:solidFill>
                </a:rPr>
                <a:t>Р</a:t>
              </a:r>
              <a:r>
                <a:rPr lang="ru-RU" sz="2800" dirty="0">
                  <a:solidFill>
                    <a:srgbClr val="143D40"/>
                  </a:solidFill>
                </a:rPr>
                <a:t>есурс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74993" y="4814434"/>
              <a:ext cx="4000819" cy="4394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800" b="1" dirty="0">
                  <a:solidFill>
                    <a:srgbClr val="FF6C00"/>
                  </a:solidFill>
                </a:rPr>
                <a:t>О</a:t>
              </a:r>
              <a:r>
                <a:rPr lang="ru-RU" sz="2800" dirty="0">
                  <a:solidFill>
                    <a:srgbClr val="143D40"/>
                  </a:solidFill>
                </a:rPr>
                <a:t>бразования</a:t>
              </a:r>
            </a:p>
          </p:txBody>
        </p:sp>
      </p:grpSp>
      <p:sp>
        <p:nvSpPr>
          <p:cNvPr id="7175" name="Прямоугольник 1"/>
          <p:cNvSpPr>
            <a:spLocks noChangeArrowheads="1"/>
          </p:cNvSpPr>
          <p:nvPr/>
        </p:nvSpPr>
        <p:spPr bwMode="auto">
          <a:xfrm>
            <a:off x="298450" y="125413"/>
            <a:ext cx="116951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200" b="1" smtClean="0">
                <a:solidFill>
                  <a:srgbClr val="143D40"/>
                </a:solidFill>
              </a:rPr>
              <a:t>Карьерно-образовательный проект </a:t>
            </a:r>
            <a:r>
              <a:rPr lang="ru-RU" altLang="ru-RU" sz="3200" b="1" smtClean="0">
                <a:solidFill>
                  <a:srgbClr val="FF6C00"/>
                </a:solidFill>
              </a:rPr>
              <a:t>«ПРОцелевое»</a:t>
            </a:r>
            <a:endParaRPr lang="ru-RU" altLang="ru-RU" sz="3200" smtClean="0">
              <a:solidFill>
                <a:srgbClr val="FF6C00"/>
              </a:solidFill>
            </a:endParaRPr>
          </a:p>
        </p:txBody>
      </p:sp>
      <p:grpSp>
        <p:nvGrpSpPr>
          <p:cNvPr id="7176" name="Группа 13"/>
          <p:cNvGrpSpPr>
            <a:grpSpLocks/>
          </p:cNvGrpSpPr>
          <p:nvPr/>
        </p:nvGrpSpPr>
        <p:grpSpPr bwMode="auto">
          <a:xfrm>
            <a:off x="7010400" y="3632200"/>
            <a:ext cx="4770438" cy="2781300"/>
            <a:chOff x="1042988" y="1773238"/>
            <a:chExt cx="7392987" cy="411162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42988" y="4220970"/>
              <a:ext cx="2014928" cy="863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3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</a:rPr>
                <a:t>Педагог-наставник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744319" y="1773238"/>
              <a:ext cx="2014928" cy="863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3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</a:rPr>
                <a:t>ТГПУ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421047" y="4258519"/>
              <a:ext cx="2014928" cy="863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3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</a:rPr>
                <a:t>Школьник </a:t>
              </a:r>
              <a:r>
                <a:rPr lang="ru-RU" dirty="0">
                  <a:solidFill>
                    <a:prstClr val="white"/>
                  </a:solidFill>
                </a:rPr>
                <a:t>а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744319" y="4258519"/>
              <a:ext cx="2014928" cy="8870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3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</a:rPr>
                <a:t>Студент-</a:t>
              </a:r>
              <a:r>
                <a:rPr lang="ru-RU" dirty="0" err="1">
                  <a:solidFill>
                    <a:prstClr val="black"/>
                  </a:solidFill>
                </a:rPr>
                <a:t>целевик</a:t>
              </a:r>
              <a:r>
                <a:rPr lang="ru-RU" dirty="0" err="1">
                  <a:solidFill>
                    <a:prstClr val="white"/>
                  </a:solidFill>
                </a:rPr>
                <a:t>а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Выгнутая вверх стрелка 18"/>
            <p:cNvSpPr/>
            <p:nvPr/>
          </p:nvSpPr>
          <p:spPr>
            <a:xfrm>
              <a:off x="1980336" y="3500496"/>
              <a:ext cx="2590620" cy="720474"/>
            </a:xfrm>
            <a:prstGeom prst="curvedDownArrow">
              <a:avLst/>
            </a:prstGeom>
            <a:solidFill>
              <a:srgbClr val="46BBC4"/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Выгнутая вверх стрелка 19"/>
            <p:cNvSpPr/>
            <p:nvPr/>
          </p:nvSpPr>
          <p:spPr>
            <a:xfrm>
              <a:off x="5077763" y="3519271"/>
              <a:ext cx="2590621" cy="720474"/>
            </a:xfrm>
            <a:prstGeom prst="curvedDownArrow">
              <a:avLst/>
            </a:prstGeom>
            <a:solidFill>
              <a:srgbClr val="46BBC4"/>
            </a:solidFill>
            <a:ln>
              <a:solidFill>
                <a:srgbClr val="46B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Выгнутая вверх стрелка 20"/>
            <p:cNvSpPr/>
            <p:nvPr/>
          </p:nvSpPr>
          <p:spPr>
            <a:xfrm rot="10800000">
              <a:off x="5124508" y="5166737"/>
              <a:ext cx="2593081" cy="718126"/>
            </a:xfrm>
            <a:prstGeom prst="curvedDownArrow">
              <a:avLst/>
            </a:prstGeom>
            <a:noFill/>
            <a:ln>
              <a:solidFill>
                <a:srgbClr val="46BBC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Выгнутая вверх стрелка 21"/>
            <p:cNvSpPr/>
            <p:nvPr/>
          </p:nvSpPr>
          <p:spPr>
            <a:xfrm rot="10800000">
              <a:off x="1980336" y="5166737"/>
              <a:ext cx="2590620" cy="718126"/>
            </a:xfrm>
            <a:prstGeom prst="curvedDownArrow">
              <a:avLst/>
            </a:prstGeom>
            <a:noFill/>
            <a:ln>
              <a:solidFill>
                <a:srgbClr val="46BBC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23" name="Прямая со стрелкой 22"/>
            <p:cNvCxnSpPr>
              <a:stCxn id="16" idx="2"/>
              <a:endCxn id="20" idx="0"/>
            </p:cNvCxnSpPr>
            <p:nvPr/>
          </p:nvCxnSpPr>
          <p:spPr>
            <a:xfrm>
              <a:off x="4750553" y="2636867"/>
              <a:ext cx="1577006" cy="882404"/>
            </a:xfrm>
            <a:prstGeom prst="straightConnector1">
              <a:avLst/>
            </a:prstGeom>
            <a:ln w="57150">
              <a:solidFill>
                <a:srgbClr val="46BB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endCxn id="19" idx="0"/>
            </p:cNvCxnSpPr>
            <p:nvPr/>
          </p:nvCxnSpPr>
          <p:spPr>
            <a:xfrm flipH="1">
              <a:off x="3230132" y="2648602"/>
              <a:ext cx="1481057" cy="851894"/>
            </a:xfrm>
            <a:prstGeom prst="straightConnector1">
              <a:avLst/>
            </a:prstGeom>
            <a:ln w="57150">
              <a:solidFill>
                <a:srgbClr val="46BB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H="1">
              <a:off x="2740546" y="2665029"/>
              <a:ext cx="2000166" cy="3067292"/>
            </a:xfrm>
            <a:prstGeom prst="straightConnector1">
              <a:avLst/>
            </a:prstGeom>
            <a:ln w="38100">
              <a:solidFill>
                <a:srgbClr val="46BBC4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4711189" y="2615746"/>
              <a:ext cx="2093654" cy="3215141"/>
            </a:xfrm>
            <a:prstGeom prst="straightConnector1">
              <a:avLst/>
            </a:prstGeom>
            <a:ln w="38100">
              <a:solidFill>
                <a:srgbClr val="46BBC4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9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828925" y="115888"/>
            <a:ext cx="6719888" cy="346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</a:rPr>
              <a:t>Образовательные треки проекта «</a:t>
            </a:r>
            <a:r>
              <a:rPr lang="ru-RU" altLang="ru-RU" sz="2800" b="1" dirty="0" err="1">
                <a:solidFill>
                  <a:schemeClr val="accent5">
                    <a:lumMod val="75000"/>
                  </a:schemeClr>
                </a:solidFill>
              </a:rPr>
              <a:t>ПРОцелевое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82563" y="549275"/>
          <a:ext cx="11839575" cy="667029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09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2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77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7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I</a:t>
                      </a:r>
                      <a:r>
                        <a:rPr lang="ru-RU" sz="1800" kern="1200" dirty="0" smtClean="0"/>
                        <a:t> трек «</a:t>
                      </a:r>
                      <a:r>
                        <a:rPr lang="ru-RU" sz="1800" kern="1200" dirty="0" err="1" smtClean="0"/>
                        <a:t>ПРОцель</a:t>
                      </a:r>
                      <a:r>
                        <a:rPr lang="ru-RU" sz="1800" kern="1200" dirty="0" smtClean="0"/>
                        <a:t>»</a:t>
                      </a:r>
                      <a:endParaRPr lang="ru-RU" sz="1800" dirty="0"/>
                    </a:p>
                  </a:txBody>
                  <a:tcPr marL="91441" marR="91441" marT="45712" marB="4571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1000">
                <a:tc>
                  <a:txBody>
                    <a:bodyPr/>
                    <a:lstStyle/>
                    <a:p>
                      <a:r>
                        <a:rPr lang="ru-RU" sz="1600" baseline="0" dirty="0" err="1" smtClean="0"/>
                        <a:t>Целевики</a:t>
                      </a:r>
                      <a:r>
                        <a:rPr lang="ru-RU" sz="1600" baseline="0" dirty="0" smtClean="0"/>
                        <a:t> 1-5 курса</a:t>
                      </a:r>
                    </a:p>
                    <a:p>
                      <a:r>
                        <a:rPr lang="ru-RU" sz="1600" baseline="0" dirty="0" smtClean="0"/>
                        <a:t>- </a:t>
                      </a:r>
                      <a:r>
                        <a:rPr lang="ru-RU" sz="1600" b="1" dirty="0" smtClean="0"/>
                        <a:t>Комплексное мероприятие «Я - </a:t>
                      </a:r>
                      <a:r>
                        <a:rPr lang="ru-RU" sz="1600" b="1" dirty="0" err="1" smtClean="0"/>
                        <a:t>целевик</a:t>
                      </a:r>
                      <a:r>
                        <a:rPr lang="ru-RU" sz="1600" b="1" dirty="0" smtClean="0"/>
                        <a:t>»</a:t>
                      </a:r>
                      <a:endParaRPr lang="ru-RU" sz="1600" dirty="0" smtClean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Школьники 10 класс</a:t>
                      </a:r>
                    </a:p>
                    <a:p>
                      <a:r>
                        <a:rPr lang="ru-RU" sz="1600" dirty="0" smtClean="0"/>
                        <a:t>-  </a:t>
                      </a:r>
                      <a:r>
                        <a:rPr lang="ru-RU" sz="1600" b="1" dirty="0" smtClean="0"/>
                        <a:t>Онлайн-</a:t>
                      </a:r>
                      <a:r>
                        <a:rPr lang="ru-RU" sz="1600" b="1" dirty="0" err="1" smtClean="0"/>
                        <a:t>квиз</a:t>
                      </a:r>
                      <a:r>
                        <a:rPr lang="ru-RU" sz="1600" b="1" dirty="0" smtClean="0"/>
                        <a:t> «Погружение»</a:t>
                      </a:r>
                      <a:endParaRPr lang="ru-RU" sz="1600" i="0" dirty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Наставники</a:t>
                      </a:r>
                    </a:p>
                    <a:p>
                      <a:r>
                        <a:rPr lang="ru-RU" sz="1600" b="1" baseline="0" dirty="0" smtClean="0"/>
                        <a:t>Цикл </a:t>
                      </a:r>
                      <a:r>
                        <a:rPr lang="ru-RU" sz="1600" b="1" baseline="0" dirty="0" err="1" smtClean="0"/>
                        <a:t>вебинаров</a:t>
                      </a:r>
                      <a:r>
                        <a:rPr lang="ru-RU" sz="1600" b="1" baseline="0" dirty="0" smtClean="0"/>
                        <a:t> «Планирование и организация работы с </a:t>
                      </a:r>
                      <a:r>
                        <a:rPr lang="ru-RU" sz="1600" b="1" baseline="0" dirty="0" err="1" smtClean="0"/>
                        <a:t>целевиками</a:t>
                      </a:r>
                      <a:r>
                        <a:rPr lang="ru-RU" sz="1600" b="1" baseline="0" dirty="0" smtClean="0"/>
                        <a:t>»</a:t>
                      </a:r>
                      <a:endParaRPr lang="ru-RU" sz="1600" i="0" dirty="0"/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7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II</a:t>
                      </a:r>
                      <a:r>
                        <a:rPr lang="ru-RU" sz="1600" kern="1200" dirty="0" smtClean="0"/>
                        <a:t> трек «</a:t>
                      </a:r>
                      <a:r>
                        <a:rPr lang="ru-RU" sz="1600" kern="1200" dirty="0" err="1" smtClean="0"/>
                        <a:t>ПРОресурсы</a:t>
                      </a:r>
                      <a:r>
                        <a:rPr lang="ru-RU" sz="1600" kern="1200" dirty="0" smtClean="0"/>
                        <a:t>» </a:t>
                      </a:r>
                      <a:endParaRPr lang="ru-RU" sz="1600" b="1" dirty="0"/>
                    </a:p>
                  </a:txBody>
                  <a:tcPr marL="91441" marR="91441" marT="45712" marB="4571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108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aseline="0" dirty="0" err="1" smtClean="0"/>
                        <a:t>Целевики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kern="1200" dirty="0" smtClean="0"/>
                        <a:t>1-5 курса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b="1" kern="1200" dirty="0" smtClean="0"/>
                        <a:t>- Цикл мероприятий «Карьерный завтрак с муниципальным клубом молодого специалиста» / «Карьерная встреча с представителем региональной власти» / «Диалог с выдающейся личностью» и т.д.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Целевики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 курса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Митап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«Ресурс развития» для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целевиков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Целевики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 курса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b="1" kern="1200" dirty="0" smtClean="0"/>
                        <a:t>- </a:t>
                      </a:r>
                      <a:r>
                        <a:rPr lang="ru-RU" sz="1600" b="1" kern="1200" dirty="0" err="1" smtClean="0"/>
                        <a:t>Воркшоп</a:t>
                      </a:r>
                      <a:r>
                        <a:rPr lang="ru-RU" sz="1600" b="1" kern="1200" dirty="0" smtClean="0"/>
                        <a:t>  «Карта профессионально-личностного роста»</a:t>
                      </a:r>
                      <a:endParaRPr lang="ru-RU" sz="1600" dirty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Школьники 10 класс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dirty="0" smtClean="0"/>
                        <a:t> Мастер-класс «Мои ресурсы – моё развитие»</a:t>
                      </a:r>
                      <a:endParaRPr lang="ru-RU" sz="1600" dirty="0" smtClean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Наставники</a:t>
                      </a:r>
                      <a:endParaRPr lang="ru-RU" sz="1600" dirty="0" smtClean="0"/>
                    </a:p>
                    <a:p>
                      <a:r>
                        <a:rPr lang="ru-RU" sz="1600" b="1" dirty="0" smtClean="0"/>
                        <a:t>Круглый стол «Роль наставника в профессиональном самоопределении студента и школьника» </a:t>
                      </a:r>
                      <a:r>
                        <a:rPr lang="ru-RU" sz="1600" b="0" dirty="0" smtClean="0"/>
                        <a:t>для наставников в рамках Всероссийского семинара-совещания по развитию психолого-педагогических классов</a:t>
                      </a:r>
                      <a:endParaRPr lang="ru-RU" sz="1600" b="0" dirty="0"/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7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III </a:t>
                      </a:r>
                      <a:r>
                        <a:rPr lang="ru-RU" sz="1600" kern="1200" dirty="0" smtClean="0"/>
                        <a:t>трек «</a:t>
                      </a:r>
                      <a:r>
                        <a:rPr lang="en-US" sz="1600" kern="1200" dirty="0" smtClean="0"/>
                        <a:t>PRO</a:t>
                      </a:r>
                      <a:r>
                        <a:rPr lang="ru-RU" sz="1600" kern="1200" dirty="0" smtClean="0"/>
                        <a:t>движение»</a:t>
                      </a:r>
                      <a:endParaRPr lang="ru-RU" sz="1600" dirty="0"/>
                    </a:p>
                  </a:txBody>
                  <a:tcPr marL="91441" marR="91441" marT="45712" marB="4571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65301">
                <a:tc>
                  <a:txBody>
                    <a:bodyPr/>
                    <a:lstStyle/>
                    <a:p>
                      <a:r>
                        <a:rPr lang="ru-RU" sz="1600" baseline="0" dirty="0" err="1" smtClean="0"/>
                        <a:t>Целевики</a:t>
                      </a:r>
                      <a:r>
                        <a:rPr lang="ru-RU" sz="1600" baseline="0" dirty="0" smtClean="0"/>
                        <a:t>  4-курса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kern="1200" dirty="0" smtClean="0"/>
                        <a:t> </a:t>
                      </a:r>
                      <a:r>
                        <a:rPr lang="ru-RU" sz="1600" b="1" kern="1200" dirty="0" smtClean="0"/>
                        <a:t>Образовательный </a:t>
                      </a:r>
                      <a:r>
                        <a:rPr lang="ru-RU" sz="1600" b="1" kern="1200" dirty="0" err="1" smtClean="0"/>
                        <a:t>интенсив</a:t>
                      </a:r>
                      <a:r>
                        <a:rPr lang="ru-RU" sz="1600" b="1" kern="1200" dirty="0" smtClean="0"/>
                        <a:t> «Карьерный вопрос» </a:t>
                      </a:r>
                    </a:p>
                    <a:p>
                      <a:pPr>
                        <a:buFontTx/>
                        <a:buNone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Целевики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5-курса</a:t>
                      </a:r>
                      <a:endParaRPr lang="ru-RU" sz="1600" b="1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/>
                        <a:t>Конкурс проектных (научно-исследовательских) работ </a:t>
                      </a:r>
                      <a:r>
                        <a:rPr lang="ru-RU" sz="1600" b="1" kern="1200" dirty="0" err="1" smtClean="0"/>
                        <a:t>целевиков</a:t>
                      </a:r>
                      <a:r>
                        <a:rPr lang="ru-RU" sz="1600" b="1" kern="1200" dirty="0" smtClean="0"/>
                        <a:t> по теме ВКР</a:t>
                      </a:r>
                      <a:endParaRPr lang="ru-RU" sz="1600" b="1" kern="1200" dirty="0" smtClean="0">
                        <a:solidFill>
                          <a:srgbClr val="143D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Школьники 10 класс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="1" dirty="0" smtClean="0"/>
                        <a:t>Онлайн-</a:t>
                      </a:r>
                      <a:r>
                        <a:rPr lang="ru-RU" sz="1600" b="1" dirty="0" err="1" smtClean="0"/>
                        <a:t>квиз</a:t>
                      </a:r>
                      <a:r>
                        <a:rPr lang="ru-RU" sz="1600" b="1" dirty="0" smtClean="0"/>
                        <a:t> «Движение к цели»</a:t>
                      </a:r>
                      <a:endParaRPr lang="ru-RU" sz="1600" dirty="0"/>
                    </a:p>
                  </a:txBody>
                  <a:tcPr marL="91441" marR="91441" marT="45712" marB="457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Наставники</a:t>
                      </a:r>
                      <a:endParaRPr lang="ru-RU" sz="1600" dirty="0" smtClean="0"/>
                    </a:p>
                    <a:p>
                      <a:r>
                        <a:rPr lang="ru-RU" sz="1600" b="1" dirty="0" smtClean="0"/>
                        <a:t>Панельная дискуссия «Целевое обучение: проблемы и перспективы»</a:t>
                      </a:r>
                      <a:endParaRPr lang="ru-RU" sz="1600" b="1" dirty="0">
                        <a:solidFill>
                          <a:srgbClr val="143D40"/>
                        </a:solidFill>
                      </a:endParaRPr>
                    </a:p>
                  </a:txBody>
                  <a:tcPr marL="91441" marR="91441" marT="45712" marB="4571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4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Профессиональные треки Томского педагогического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00" y="2036367"/>
            <a:ext cx="2568234" cy="1692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722" y="2036368"/>
            <a:ext cx="3205382" cy="17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196" r="-21"/>
          <a:stretch/>
        </p:blipFill>
        <p:spPr>
          <a:xfrm>
            <a:off x="2352455" y="3869863"/>
            <a:ext cx="3132000" cy="2079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7330" r="17606"/>
          <a:stretch/>
        </p:blipFill>
        <p:spPr>
          <a:xfrm>
            <a:off x="471000" y="3859726"/>
            <a:ext cx="1764000" cy="2079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433" y="3859727"/>
            <a:ext cx="3726802" cy="207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724" y="2014079"/>
            <a:ext cx="2176330" cy="1261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3593" y="2022843"/>
            <a:ext cx="2765642" cy="17172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7052" y="3437391"/>
            <a:ext cx="2193002" cy="12028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724" y="4801840"/>
            <a:ext cx="2176330" cy="1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00" y="189001"/>
            <a:ext cx="10350000" cy="9225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Педагогический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технопарк "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Кванториум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" им. Б.И. Вершинина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приглашает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на экскурсии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000" y="2818300"/>
            <a:ext cx="2265510" cy="1509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953" y="1111503"/>
            <a:ext cx="2417180" cy="161082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33383" y="1111502"/>
            <a:ext cx="8523993" cy="6547497"/>
          </a:xfrm>
        </p:spPr>
        <p:txBody>
          <a:bodyPr>
            <a:noAutofit/>
          </a:bodyPr>
          <a:lstStyle/>
          <a:p>
            <a:pPr marL="114300" indent="0">
              <a:spcBef>
                <a:spcPts val="0"/>
              </a:spcBef>
              <a:buNone/>
            </a:pPr>
            <a:r>
              <a:rPr lang="ru-RU" sz="1800" dirty="0"/>
              <a:t>Педагогический технопарк "</a:t>
            </a:r>
            <a:r>
              <a:rPr lang="ru-RU" sz="1800" dirty="0" err="1"/>
              <a:t>Кванториум</a:t>
            </a:r>
            <a:r>
              <a:rPr lang="ru-RU" sz="1800" dirty="0"/>
              <a:t>" им. Б.И. Вершинина приглашает на </a:t>
            </a:r>
            <a:r>
              <a:rPr lang="ru-RU" sz="1800" dirty="0" smtClean="0"/>
              <a:t>экскурсии</a:t>
            </a:r>
            <a:endParaRPr lang="ru-RU" sz="1800" dirty="0"/>
          </a:p>
          <a:p>
            <a:pPr marL="114300" indent="0">
              <a:spcBef>
                <a:spcPts val="0"/>
              </a:spcBef>
              <a:buNone/>
            </a:pPr>
            <a:r>
              <a:rPr lang="ru-RU" sz="1800" dirty="0" smtClean="0"/>
              <a:t>(</a:t>
            </a:r>
            <a:r>
              <a:rPr lang="ru-RU" sz="1800" dirty="0"/>
              <a:t>Официальный сайт </a:t>
            </a:r>
            <a:r>
              <a:rPr lang="ru-RU" sz="1800" dirty="0" err="1"/>
              <a:t>ПедКванториума</a:t>
            </a:r>
            <a:r>
              <a:rPr lang="ru-RU" sz="1800" dirty="0"/>
              <a:t>  </a:t>
            </a:r>
            <a:r>
              <a:rPr lang="ru-RU" sz="1800" dirty="0" smtClean="0"/>
              <a:t>https</a:t>
            </a:r>
            <a:r>
              <a:rPr lang="ru-RU" sz="1800" dirty="0"/>
              <a:t>://www.tspu.edu.ru/kvantorium.html)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800" dirty="0" smtClean="0"/>
              <a:t>Подать </a:t>
            </a:r>
            <a:r>
              <a:rPr lang="ru-RU" sz="1800" dirty="0"/>
              <a:t>заявку на экскурсию можно по ссылке </a:t>
            </a:r>
            <a:r>
              <a:rPr lang="ru-RU" sz="1800" dirty="0">
                <a:hlinkClick r:id="rId4"/>
              </a:rPr>
              <a:t>https://</a:t>
            </a:r>
            <a:r>
              <a:rPr lang="ru-RU" sz="1800" dirty="0" smtClean="0">
                <a:hlinkClick r:id="rId4"/>
              </a:rPr>
              <a:t>docs.google.com/forms/d/e/1FAIpQLScasa1XVcfsUieq3pbWA1QqW5qcVc-KlCmYeSQwnP0jyIaqUw/viewform</a:t>
            </a:r>
            <a:endParaRPr lang="ru-RU" sz="1800" dirty="0" smtClean="0"/>
          </a:p>
          <a:p>
            <a:pPr marL="114300" indent="0" algn="ctr">
              <a:spcBef>
                <a:spcPts val="0"/>
              </a:spcBef>
              <a:buNone/>
            </a:pPr>
            <a:endParaRPr lang="ru-RU" sz="1400" b="1" dirty="0" smtClean="0"/>
          </a:p>
          <a:p>
            <a:pPr marL="114300" indent="0" algn="ctr">
              <a:spcBef>
                <a:spcPts val="0"/>
              </a:spcBef>
              <a:buNone/>
            </a:pPr>
            <a:r>
              <a:rPr lang="ru-RU" sz="1400" b="1" dirty="0" smtClean="0"/>
              <a:t>ИНФОРМАЦИЯ </a:t>
            </a:r>
            <a:r>
              <a:rPr lang="ru-RU" sz="1400" b="1" dirty="0"/>
              <a:t>ПО КУРСАМ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800" dirty="0" smtClean="0"/>
              <a:t>С </a:t>
            </a:r>
            <a:r>
              <a:rPr lang="ru-RU" sz="1800" dirty="0"/>
              <a:t>февраля по май 2023 года в Педагогическом технопарке «</a:t>
            </a:r>
            <a:r>
              <a:rPr lang="ru-RU" sz="1800" dirty="0" err="1"/>
              <a:t>Кванториум</a:t>
            </a:r>
            <a:r>
              <a:rPr lang="ru-RU" sz="1800" dirty="0"/>
              <a:t>» им. Б.И. Вершинина ТГПУ пройдут курсы для детей по различным направлениям</a:t>
            </a:r>
            <a:r>
              <a:rPr lang="ru-RU" sz="1800" dirty="0" smtClean="0"/>
              <a:t>.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800" dirty="0" smtClean="0"/>
              <a:t>Обучение </a:t>
            </a:r>
            <a:r>
              <a:rPr lang="ru-RU" sz="1800" dirty="0"/>
              <a:t>по каждому будет организовано еженедельно по расписанию.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800" dirty="0" smtClean="0"/>
              <a:t>По </a:t>
            </a:r>
            <a:r>
              <a:rPr lang="ru-RU" sz="1800" dirty="0"/>
              <a:t>субботам:</a:t>
            </a:r>
          </a:p>
          <a:p>
            <a:pPr marL="271463" indent="-157163">
              <a:spcBef>
                <a:spcPts val="0"/>
              </a:spcBef>
            </a:pPr>
            <a:r>
              <a:rPr lang="ru-RU" sz="1200" dirty="0" smtClean="0"/>
              <a:t>с </a:t>
            </a:r>
            <a:r>
              <a:rPr lang="ru-RU" sz="1200" dirty="0"/>
              <a:t>15.00 до 16.20 часов – «Технический английский с </a:t>
            </a:r>
            <a:r>
              <a:rPr lang="ru-RU" sz="1200" dirty="0" err="1"/>
              <a:t>Лего</a:t>
            </a:r>
            <a:r>
              <a:rPr lang="ru-RU" sz="1200" dirty="0"/>
              <a:t>» для 2-3 классов;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/>
              <a:t>• с 17.00 до 18.20 часов – «3D-моделирование и </a:t>
            </a:r>
            <a:r>
              <a:rPr lang="ru-RU" sz="1200" dirty="0" err="1"/>
              <a:t>прототипирование</a:t>
            </a:r>
            <a:r>
              <a:rPr lang="ru-RU" sz="1200" dirty="0"/>
              <a:t>» для 6-8 классов.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 smtClean="0"/>
              <a:t>По </a:t>
            </a:r>
            <a:r>
              <a:rPr lang="ru-RU" sz="1200" dirty="0"/>
              <a:t>воскресеньям: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 smtClean="0"/>
              <a:t>• </a:t>
            </a:r>
            <a:r>
              <a:rPr lang="ru-RU" sz="1200" dirty="0"/>
              <a:t>с 10.00 до 11.20 часов – «</a:t>
            </a:r>
            <a:r>
              <a:rPr lang="ru-RU" sz="1200" dirty="0" err="1"/>
              <a:t>Hakuna</a:t>
            </a:r>
            <a:r>
              <a:rPr lang="ru-RU" sz="1200" dirty="0"/>
              <a:t> </a:t>
            </a:r>
            <a:r>
              <a:rPr lang="ru-RU" sz="1200" dirty="0" err="1"/>
              <a:t>Matata</a:t>
            </a:r>
            <a:r>
              <a:rPr lang="ru-RU" sz="1200" dirty="0"/>
              <a:t> с роботами» для участников 5-7 лет;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/>
              <a:t>• с 12.00 до 13.20 часов – «Мир вокруг нас» для ребят 5-7 лет;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/>
              <a:t>• с 12.00 до 13.20 часов – «3D-моделирование» для учащихся 3-5 классов;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/>
              <a:t>• с 14.00 до 15.20 часов – «</a:t>
            </a:r>
            <a:r>
              <a:rPr lang="ru-RU" sz="1200" dirty="0" err="1"/>
              <a:t>Легоботы</a:t>
            </a:r>
            <a:r>
              <a:rPr lang="ru-RU" sz="1200" dirty="0"/>
              <a:t>» для 1-4 классов;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/>
              <a:t>• с 16.00 до 17.20 часов – «Технический английский с </a:t>
            </a:r>
            <a:r>
              <a:rPr lang="ru-RU" sz="1200" dirty="0" err="1"/>
              <a:t>Лего</a:t>
            </a:r>
            <a:r>
              <a:rPr lang="ru-RU" sz="1200" dirty="0"/>
              <a:t>» для школьников 2-3 классов.</a:t>
            </a:r>
          </a:p>
          <a:p>
            <a:pPr marL="114300" indent="0">
              <a:spcBef>
                <a:spcPts val="0"/>
              </a:spcBef>
              <a:buNone/>
            </a:pPr>
            <a:endParaRPr lang="ru-RU" sz="1200" dirty="0" smtClean="0"/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 smtClean="0"/>
              <a:t>Вопросы </a:t>
            </a:r>
            <a:r>
              <a:rPr lang="ru-RU" sz="1200" dirty="0"/>
              <a:t>по экскурсиям и мастер-классам можно задать в </a:t>
            </a:r>
            <a:r>
              <a:rPr lang="ru-RU" sz="1200" dirty="0" err="1"/>
              <a:t>WatsApp</a:t>
            </a:r>
            <a:r>
              <a:rPr lang="ru-RU" sz="1200" dirty="0"/>
              <a:t> 8 923 455 0455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ru-RU" sz="1200" dirty="0" smtClean="0"/>
              <a:t>Планируются </a:t>
            </a:r>
            <a:r>
              <a:rPr lang="ru-RU" sz="1200" dirty="0"/>
              <a:t>курсы повышения квалификации для педагогов по использованию цифрового оборудования в учебном </a:t>
            </a:r>
            <a:r>
              <a:rPr lang="ru-RU" sz="1200" dirty="0" smtClean="0"/>
              <a:t>процессе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963" r="3795"/>
          <a:stretch/>
        </p:blipFill>
        <p:spPr>
          <a:xfrm>
            <a:off x="8543190" y="4424023"/>
            <a:ext cx="2419526" cy="16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1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00" y="549000"/>
            <a:ext cx="8105691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000" y="405725"/>
            <a:ext cx="9000000" cy="50327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Деятельность ТГПУ по профессиональной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ориентации  и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карьерному развитию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883242"/>
              </p:ext>
            </p:extLst>
          </p:nvPr>
        </p:nvGraphicFramePr>
        <p:xfrm>
          <a:off x="201000" y="909002"/>
          <a:ext cx="11748600" cy="5948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90D322-B2D5-4438-C48D-24231DB8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4543" y="126909"/>
            <a:ext cx="1978919" cy="73530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96755" y="2393999"/>
            <a:ext cx="5418079" cy="1755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/>
              <a:t>Управление профессиональной ориентации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и карьерного развития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Центр профориентации и работы с детьми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и молодежью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Центр  содействия карьерному развитию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921" y="1359000"/>
            <a:ext cx="5418079" cy="9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Институты/факультеты, структурные подразделения ТГПУ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948" y="5320777"/>
            <a:ext cx="5390052" cy="90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Управление стратегических коммуникаций </a:t>
            </a:r>
            <a:br>
              <a:rPr lang="ru-RU" b="1" dirty="0"/>
            </a:br>
            <a:r>
              <a:rPr lang="ru-RU" b="1" dirty="0"/>
              <a:t>и информационной политики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4937" y="4284000"/>
            <a:ext cx="5346063" cy="90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Управление по новому набору и движению контингента студентов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871000" y="3384363"/>
            <a:ext cx="1350000" cy="49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77166" y="1358680"/>
            <a:ext cx="4243834" cy="486387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Обеспечение </a:t>
            </a:r>
            <a:r>
              <a:rPr lang="ru-RU" dirty="0"/>
              <a:t>набора студентов, мотивированных на педагогическую деятельность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Обеспечение набора на целевые места, и удовлетворение кадровой  потребности  в образовательных организациях Томской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Ведение системной профориентационной работы, направленной на профессиональную ориентацию различных целевых аудиторий</a:t>
            </a:r>
          </a:p>
        </p:txBody>
      </p:sp>
    </p:spTree>
    <p:extLst>
      <p:ext uri="{BB962C8B-B14F-4D97-AF65-F5344CB8AC3E}">
        <p14:creationId xmlns:p14="http://schemas.microsoft.com/office/powerpoint/2010/main" val="6482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00" y="443475"/>
            <a:ext cx="12192000" cy="675000"/>
          </a:xfrm>
        </p:spPr>
        <p:txBody>
          <a:bodyPr>
            <a:normAutofit fontScale="90000"/>
          </a:bodyPr>
          <a:lstStyle/>
          <a:p>
            <a:r>
              <a:rPr lang="ru-RU" dirty="0"/>
              <a:t>Информационные </a:t>
            </a:r>
            <a:r>
              <a:rPr lang="ru-RU" dirty="0" smtClean="0"/>
              <a:t>ресурсы: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000" y="1404000"/>
            <a:ext cx="10515600" cy="4351338"/>
          </a:xfrm>
        </p:spPr>
        <p:txBody>
          <a:bodyPr>
            <a:noAutofit/>
          </a:bodyPr>
          <a:lstStyle/>
          <a:p>
            <a:pPr marL="0" indent="144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Сайты:</a:t>
            </a:r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Официальный сайт ТГПУ: </a:t>
            </a:r>
            <a:r>
              <a:rPr lang="en-US" sz="1800" dirty="0">
                <a:hlinkClick r:id="rId2"/>
              </a:rPr>
              <a:t>https://www.tspu.edu.ru/index.php</a:t>
            </a:r>
            <a:r>
              <a:rPr lang="ru-RU" sz="1800" dirty="0"/>
              <a:t>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  </a:t>
            </a:r>
            <a:r>
              <a:rPr lang="ru-RU" sz="1800" dirty="0"/>
              <a:t>Абитуриенту (нормативные документы: </a:t>
            </a:r>
            <a:r>
              <a:rPr lang="en-US" sz="1800" dirty="0">
                <a:hlinkClick r:id="rId3"/>
              </a:rPr>
              <a:t>https://www.tspu.edu.ru/abitur</a:t>
            </a:r>
            <a:r>
              <a:rPr lang="en-US" sz="1800" dirty="0"/>
              <a:t>)</a:t>
            </a:r>
            <a:endParaRPr lang="ru-RU" sz="1800" dirty="0"/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Сайт «Абитуриент ТГПУ»: </a:t>
            </a:r>
            <a:r>
              <a:rPr lang="en-US" sz="1800" dirty="0">
                <a:hlinkClick r:id="rId4"/>
              </a:rPr>
              <a:t>https://abiturient.tspu.edu.ru</a:t>
            </a:r>
            <a:endParaRPr lang="ru-RU" sz="1800" dirty="0"/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Сайт ОПК: </a:t>
            </a:r>
            <a:r>
              <a:rPr lang="en-US" sz="1800" dirty="0">
                <a:hlinkClick r:id="rId5"/>
              </a:rPr>
              <a:t>https://uspeh.tspu.ru/pedagogicheskie-klassy.html</a:t>
            </a:r>
            <a:endParaRPr lang="ru-RU" sz="1800" dirty="0"/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Сайт Центра карьеры: http://jobcenter.tspu.edu.ru</a:t>
            </a:r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Страница «</a:t>
            </a:r>
            <a:r>
              <a:rPr lang="ru-RU" sz="1800" dirty="0" err="1"/>
              <a:t>Профориентационные</a:t>
            </a:r>
            <a:r>
              <a:rPr lang="ru-RU" sz="1800" dirty="0"/>
              <a:t> проекты ТГПУ»: </a:t>
            </a:r>
            <a:r>
              <a:rPr lang="ru-RU" sz="1800" dirty="0">
                <a:hlinkClick r:id="rId6"/>
              </a:rPr>
              <a:t>https://www.tspu.edu.ru/ppk</a:t>
            </a:r>
            <a:endParaRPr lang="ru-RU" sz="1800" dirty="0"/>
          </a:p>
          <a:p>
            <a:pPr marL="0" indent="144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Социальные сети:</a:t>
            </a:r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Сообщество ВК: абитуриент Томского педагогического: </a:t>
            </a:r>
            <a:r>
              <a:rPr lang="en-US" sz="1800" dirty="0">
                <a:hlinkClick r:id="rId7"/>
              </a:rPr>
              <a:t>https://vk.com/abiturient.tspu</a:t>
            </a:r>
            <a:r>
              <a:rPr lang="ru-RU" sz="1800" dirty="0"/>
              <a:t> 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  </a:t>
            </a:r>
            <a:r>
              <a:rPr lang="ru-RU" sz="1800" dirty="0"/>
              <a:t>(управление стратегических коммуникаций и информационной политики)  </a:t>
            </a:r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Сообщество ВК  сетевой проект «Открытый педагогический класс»:  </a:t>
            </a:r>
            <a:r>
              <a:rPr lang="en-US" sz="1800" dirty="0"/>
              <a:t>ttps://vk.com/pedagogicheskij_klass</a:t>
            </a:r>
            <a:r>
              <a:rPr lang="ru-RU" sz="1800" dirty="0"/>
              <a:t> </a:t>
            </a:r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r>
              <a:rPr lang="ru-RU" sz="1800" dirty="0"/>
              <a:t>Сообщество ВК «Центр карьеры»: https://vk.com/rabotatspu</a:t>
            </a:r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Telegram</a:t>
            </a:r>
            <a:r>
              <a:rPr lang="ru-RU" sz="1800" dirty="0"/>
              <a:t>: Координаторы ППК ТО</a:t>
            </a:r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Telegram</a:t>
            </a:r>
            <a:r>
              <a:rPr lang="ru-RU" sz="1800" dirty="0"/>
              <a:t>: </a:t>
            </a:r>
            <a:r>
              <a:rPr lang="ru-RU" sz="1800" dirty="0" err="1"/>
              <a:t>ПРОцелевое</a:t>
            </a:r>
            <a:endParaRPr lang="ru-RU" sz="1800" dirty="0"/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Telegram</a:t>
            </a:r>
            <a:r>
              <a:rPr lang="ru-RU" sz="1800" dirty="0"/>
              <a:t>: «Открытый педагогический класс ТГПУ»</a:t>
            </a:r>
          </a:p>
          <a:p>
            <a:pPr marL="0" lvl="0" indent="144000"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  <a:p>
            <a:pPr marL="0" indent="144000"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112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Нормативная база профориентационной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4000"/>
            <a:ext cx="10515600" cy="45929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Комплексная программа развития ТГПУ на 2021-2025 г.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Концепция подготовки педагогических кадров для системы образования до 2030 года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Дорожная карта по подготовке педагогических кадров для системы образования Томской области, утвержденной заместителем губернатора по научно-образовательному комплексу и цифровой трансформации, заместителем губернатора по внутренней политике и территориальному развитию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Целевая программа «Педагогические кадры для школьного образования» Комплексной программой развития ТГПУ – 2021-2025 (с изменениями от 18.07.2022, утвержденными решением учебного совета ТГПУ, протокол №20)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Дорожная карта по реализации проекта по открытию и функционированию в образовательных организациях Томской области классов/групп психолого-педагогической направленности на период до 2025 года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План реализации регионального образовательного проекта «Открытый педагогический класс» на 2022-2023 учебный год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Дорожная карта </a:t>
            </a:r>
            <a:r>
              <a:rPr lang="ru-RU" sz="1600" dirty="0" err="1">
                <a:solidFill>
                  <a:schemeClr val="tx2"/>
                </a:solidFill>
              </a:rPr>
              <a:t>карьерно</a:t>
            </a:r>
            <a:r>
              <a:rPr lang="ru-RU" sz="1600" dirty="0">
                <a:solidFill>
                  <a:schemeClr val="tx2"/>
                </a:solidFill>
              </a:rPr>
              <a:t>-образовательного проекта «</a:t>
            </a:r>
            <a:r>
              <a:rPr lang="ru-RU" sz="1600" dirty="0" err="1">
                <a:solidFill>
                  <a:schemeClr val="tx2"/>
                </a:solidFill>
              </a:rPr>
              <a:t>ПРОцелевое</a:t>
            </a:r>
            <a:r>
              <a:rPr lang="ru-RU" sz="1600" dirty="0">
                <a:solidFill>
                  <a:schemeClr val="tx2"/>
                </a:solidFill>
              </a:rPr>
              <a:t>» на 2022-2026 гг.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</a:rPr>
              <a:t>Дорожная карта мероприятий по обеспечению нового набора ТГПУ в 2023 г.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8EB541-852E-91E5-1A5A-F26915C4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543" y="126909"/>
            <a:ext cx="1978919" cy="7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91319" y="1547640"/>
          <a:ext cx="11368584" cy="468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717">
                  <a:extLst>
                    <a:ext uri="{9D8B030D-6E8A-4147-A177-3AD203B41FA5}">
                      <a16:colId xmlns:a16="http://schemas.microsoft.com/office/drawing/2014/main" xmlns="" val="2142340556"/>
                    </a:ext>
                  </a:extLst>
                </a:gridCol>
                <a:gridCol w="5043303">
                  <a:extLst>
                    <a:ext uri="{9D8B030D-6E8A-4147-A177-3AD203B41FA5}">
                      <a16:colId xmlns:a16="http://schemas.microsoft.com/office/drawing/2014/main" xmlns="" val="1664929119"/>
                    </a:ext>
                  </a:extLst>
                </a:gridCol>
                <a:gridCol w="1403899">
                  <a:extLst>
                    <a:ext uri="{9D8B030D-6E8A-4147-A177-3AD203B41FA5}">
                      <a16:colId xmlns:a16="http://schemas.microsoft.com/office/drawing/2014/main" xmlns="" val="409246556"/>
                    </a:ext>
                  </a:extLst>
                </a:gridCol>
                <a:gridCol w="1015495">
                  <a:extLst>
                    <a:ext uri="{9D8B030D-6E8A-4147-A177-3AD203B41FA5}">
                      <a16:colId xmlns:a16="http://schemas.microsoft.com/office/drawing/2014/main" xmlns="" val="297715810"/>
                    </a:ext>
                  </a:extLst>
                </a:gridCol>
                <a:gridCol w="1632170">
                  <a:extLst>
                    <a:ext uri="{9D8B030D-6E8A-4147-A177-3AD203B41FA5}">
                      <a16:colId xmlns:a16="http://schemas.microsoft.com/office/drawing/2014/main" xmlns="" val="186655401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Очная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Очно-заочная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Заочная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9677685"/>
                  </a:ext>
                </a:extLst>
              </a:tr>
              <a:tr h="496364"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09.00.00 Информатика и вычислительная техника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0420108"/>
                  </a:ext>
                </a:extLst>
              </a:tr>
              <a:tr h="496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44.00.00 Образование и педагогический науки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473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u-RU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1171978"/>
                  </a:ext>
                </a:extLst>
              </a:tr>
              <a:tr h="475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45.00.00 Языкознание и литературоведение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7047386"/>
                  </a:ext>
                </a:extLst>
              </a:tr>
              <a:tr h="49636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Специалитет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44.00.00 Образование и педагогический науки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22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71583"/>
                  </a:ext>
                </a:extLst>
              </a:tr>
              <a:tr h="475684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Магистратура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01.00.00 Математика и механика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2000" b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2047915"/>
                  </a:ext>
                </a:extLst>
              </a:tr>
              <a:tr h="1260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44.00.00 Образование и педагогический науки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266</a:t>
                      </a:r>
                      <a:endParaRPr lang="ru-RU" sz="2000" b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4238719"/>
                  </a:ext>
                </a:extLst>
              </a:tr>
            </a:tbl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590083" y="70338"/>
            <a:ext cx="9548812" cy="82581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Прием 2023. Количество бюджетных мест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30722" y="749998"/>
            <a:ext cx="462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5B9BD5">
                    <a:lumMod val="50000"/>
                  </a:srgbClr>
                </a:solidFill>
              </a:rPr>
              <a:t>2023 г. – 1162 мест</a:t>
            </a:r>
            <a:endParaRPr lang="ru-RU" sz="3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4267" y="896156"/>
            <a:ext cx="275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</a:rPr>
              <a:t>8 мест - аспирантура</a:t>
            </a:r>
            <a:endParaRPr lang="ru-RU" sz="20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0548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541998"/>
              </p:ext>
            </p:extLst>
          </p:nvPr>
        </p:nvGraphicFramePr>
        <p:xfrm>
          <a:off x="201000" y="1044000"/>
          <a:ext cx="11474999" cy="4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2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74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28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6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Факультет/институт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Количество бюджетных мест (</a:t>
                      </a:r>
                      <a:r>
                        <a:rPr lang="ru-RU" sz="1600" b="0" dirty="0" err="1">
                          <a:effectLst/>
                        </a:rPr>
                        <a:t>бакалавриат</a:t>
                      </a:r>
                      <a:r>
                        <a:rPr lang="ru-RU" sz="1600" b="0" dirty="0">
                          <a:effectLst/>
                        </a:rPr>
                        <a:t>, </a:t>
                      </a:r>
                      <a:r>
                        <a:rPr lang="ru-RU" sz="1600" b="0" dirty="0" err="1">
                          <a:effectLst/>
                        </a:rPr>
                        <a:t>специалитет</a:t>
                      </a:r>
                      <a:r>
                        <a:rPr lang="ru-RU" sz="1600" b="0" dirty="0">
                          <a:effectLst/>
                        </a:rPr>
                        <a:t>)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sng" dirty="0">
                          <a:solidFill>
                            <a:srgbClr val="0563C1"/>
                          </a:solidFill>
                          <a:effectLst/>
                          <a:hlinkClick r:id="rId2"/>
                        </a:rPr>
                        <a:t>очная форма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sng" dirty="0">
                          <a:solidFill>
                            <a:srgbClr val="0563C1"/>
                          </a:solidFill>
                          <a:effectLst/>
                          <a:hlinkClick r:id="rId3"/>
                        </a:rPr>
                        <a:t>очно-заочная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sng" dirty="0">
                          <a:solidFill>
                            <a:srgbClr val="0563C1"/>
                          </a:solidFill>
                          <a:effectLst/>
                          <a:hlinkClick r:id="rId4"/>
                        </a:rPr>
                        <a:t>заочная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Биолого-химический факультет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25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5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Институт иностранных языков и международного сотрудничества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90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10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10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Историко-филологический факультет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100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30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7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Физико-математический факультет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56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7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Институт физической культуры и спорта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65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20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7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Институт детства и </a:t>
                      </a:r>
                      <a:r>
                        <a:rPr lang="ru-RU" sz="1600" b="0" dirty="0" err="1">
                          <a:effectLst/>
                        </a:rPr>
                        <a:t>артпедагогики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672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effectLst/>
                        </a:rPr>
                        <a:t>Факультет начального и дошкольного образования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47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48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840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effectLst/>
                        </a:rPr>
                        <a:t>Факультет культуры и искусств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29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7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Факультет психологии и специального образования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92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-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70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7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Технолого-экономический факультет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40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15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12</a:t>
                      </a:r>
                      <a:endParaRPr lang="ru-RU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8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Всего: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544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25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190</a:t>
                      </a:r>
                      <a:endParaRPr lang="ru-RU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580999" y="5994000"/>
            <a:ext cx="4105199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магистратура - 403 бюджетных места</a:t>
            </a:r>
            <a:r>
              <a:rPr lang="ru-RU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7968B0-D56A-35B2-8B29-5DFC0C77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1" y="189000"/>
            <a:ext cx="10515600" cy="854999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Контрольные цифры </a:t>
            </a:r>
            <a:r>
              <a:rPr lang="ru-RU" sz="3200" dirty="0" smtClean="0"/>
              <a:t>приема ТГПУ </a:t>
            </a:r>
            <a:r>
              <a:rPr lang="ru-RU" sz="3200" dirty="0"/>
              <a:t>на 2023 </a:t>
            </a:r>
            <a:r>
              <a:rPr lang="ru-RU" sz="3200" dirty="0" smtClean="0"/>
              <a:t>год (</a:t>
            </a:r>
            <a:r>
              <a:rPr lang="ru-RU" sz="3200" dirty="0" err="1" smtClean="0"/>
              <a:t>бакалавриат</a:t>
            </a:r>
            <a:r>
              <a:rPr lang="ru-RU" sz="3200" dirty="0" smtClean="0"/>
              <a:t>/</a:t>
            </a:r>
            <a:r>
              <a:rPr lang="ru-RU" sz="3200" dirty="0" err="1" smtClean="0"/>
              <a:t>специалитет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420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00" y="1044000"/>
            <a:ext cx="11745000" cy="544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971" y="324000"/>
            <a:ext cx="9421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Контрольные цифры приема ТГПУ на 2023 г. (магистратура)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 descr="D:\мои документы\Администрация Ковалева О.И. 2021-2021\ВЦП Фестиваль науки\Логотипы организаторов Фестиваля\8.. ТГПУ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201" y="61544"/>
            <a:ext cx="1263297" cy="94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3128963" y="27543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5195" y="1207274"/>
          <a:ext cx="11943828" cy="491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05">
                  <a:extLst>
                    <a:ext uri="{9D8B030D-6E8A-4147-A177-3AD203B41FA5}">
                      <a16:colId xmlns:a16="http://schemas.microsoft.com/office/drawing/2014/main" xmlns="" val="1093145576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xmlns="" val="3519829741"/>
                    </a:ext>
                  </a:extLst>
                </a:gridCol>
                <a:gridCol w="3434080">
                  <a:extLst>
                    <a:ext uri="{9D8B030D-6E8A-4147-A177-3AD203B41FA5}">
                      <a16:colId xmlns:a16="http://schemas.microsoft.com/office/drawing/2014/main" xmlns="" val="4116760464"/>
                    </a:ext>
                  </a:extLst>
                </a:gridCol>
                <a:gridCol w="1484828">
                  <a:extLst>
                    <a:ext uri="{9D8B030D-6E8A-4147-A177-3AD203B41FA5}">
                      <a16:colId xmlns:a16="http://schemas.microsoft.com/office/drawing/2014/main" xmlns="" val="3972681346"/>
                    </a:ext>
                  </a:extLst>
                </a:gridCol>
                <a:gridCol w="2680035">
                  <a:extLst>
                    <a:ext uri="{9D8B030D-6E8A-4147-A177-3AD203B41FA5}">
                      <a16:colId xmlns:a16="http://schemas.microsoft.com/office/drawing/2014/main" xmlns="" val="108957338"/>
                    </a:ext>
                  </a:extLst>
                </a:gridCol>
              </a:tblGrid>
              <a:tr h="45711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Факультет/институт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dirty="0" smtClean="0">
                          <a:effectLst/>
                        </a:rPr>
                        <a:t>Специальность</a:t>
                      </a:r>
                      <a:endParaRPr lang="ru-RU" sz="10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cap="none" spc="0" dirty="0" smtClean="0">
                          <a:ln>
                            <a:noFill/>
                          </a:ln>
                          <a:effectLst/>
                        </a:rPr>
                        <a:t>Бюджетные места,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cap="none" spc="0" dirty="0" smtClean="0">
                          <a:ln>
                            <a:noFill/>
                          </a:ln>
                          <a:effectLst/>
                        </a:rPr>
                        <a:t>очная форма, 544</a:t>
                      </a:r>
                      <a:endParaRPr lang="ru-RU" sz="1000" b="0" u="none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Вступительные испытания</a:t>
                      </a:r>
                    </a:p>
                    <a:p>
                      <a:pPr algn="ctr"/>
                      <a:r>
                        <a:rPr lang="ru-RU" sz="1000" dirty="0" smtClean="0"/>
                        <a:t>русский язык + экзамены</a:t>
                      </a:r>
                      <a:endParaRPr lang="ru-RU" sz="1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90676778"/>
                  </a:ext>
                </a:extLst>
              </a:tr>
              <a:tr h="36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Биолого-химический факультет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Учитель биологии, географии, химии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Обществознание, </a:t>
                      </a:r>
                    </a:p>
                    <a:p>
                      <a:r>
                        <a:rPr lang="ru-RU" sz="1000" dirty="0" smtClean="0"/>
                        <a:t>*биология/география; *биология/химия 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3150623"/>
                  </a:ext>
                </a:extLst>
              </a:tr>
              <a:tr h="583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Институт иностранных языков и международного сотрудничества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Учитель иностранного языка (английский, немецкий, французский, русский как иностранный)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Переводчик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иностранный язык</a:t>
                      </a:r>
                    </a:p>
                    <a:p>
                      <a:r>
                        <a:rPr lang="ru-RU" sz="1000" dirty="0" smtClean="0"/>
                        <a:t>2.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Лингвистика – иностранный язык *обществознание/история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9408739"/>
                  </a:ext>
                </a:extLst>
              </a:tr>
              <a:tr h="36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Историко-филологический факультет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3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1.Учитель истории, права, обществознания </a:t>
                      </a:r>
                    </a:p>
                    <a:p>
                      <a:pPr marL="0" marR="0" lvl="0" indent="0" algn="l" defTabSz="963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 Учитель русского языка и литературы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история</a:t>
                      </a:r>
                    </a:p>
                    <a:p>
                      <a:r>
                        <a:rPr lang="ru-RU" sz="1000" dirty="0" smtClean="0"/>
                        <a:t>2.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*математика/литература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134376"/>
                  </a:ext>
                </a:extLst>
              </a:tr>
              <a:tr h="457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Физико-математический факультет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1.Учитель  физики, математики, информатики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2.Программист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</a:t>
                      </a:r>
                      <a:br>
                        <a:rPr lang="ru-RU" sz="1000" dirty="0" smtClean="0"/>
                      </a:br>
                      <a:r>
                        <a:rPr lang="ru-RU" sz="1000" dirty="0" smtClean="0"/>
                        <a:t>*математика/физика; математика/ ИКТ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00" dirty="0" smtClean="0"/>
                        <a:t>2. Математика, ИКТ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3340720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Факультет физической культуры и спорта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Учитель физической культуры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Педагог дополнительного образования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Обществознание, профессиональные вступительные испытания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517221"/>
                  </a:ext>
                </a:extLst>
              </a:tr>
              <a:tr h="769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200" dirty="0">
                          <a:effectLst/>
                        </a:rPr>
                        <a:t>Факультет начального и дошкольного </a:t>
                      </a:r>
                      <a:r>
                        <a:rPr lang="ru-RU" sz="1200" dirty="0" smtClean="0">
                          <a:effectLst/>
                        </a:rPr>
                        <a:t>образования (Институт детства и </a:t>
                      </a:r>
                      <a:r>
                        <a:rPr lang="ru-RU" sz="1200" dirty="0" err="1" smtClean="0">
                          <a:effectLst/>
                        </a:rPr>
                        <a:t>артпедагогики</a:t>
                      </a:r>
                      <a:r>
                        <a:rPr lang="ru-RU" sz="1200" dirty="0" smtClean="0"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Учитель начальных классов, воспитатель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>
                          <a:effectLst/>
                        </a:rPr>
                        <a:t>2. Учитель начальных классов и педагог дополнительного образования в области изобразительного искусства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математика</a:t>
                      </a:r>
                    </a:p>
                    <a:p>
                      <a:r>
                        <a:rPr lang="ru-RU" sz="1000" dirty="0" smtClean="0"/>
                        <a:t>2. Обществознание, профессиональное вступительное испытание (рисунок) 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2532900"/>
                  </a:ext>
                </a:extLst>
              </a:tr>
              <a:tr h="46156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200" dirty="0">
                          <a:effectLst/>
                        </a:rPr>
                        <a:t>Факультет культуры и </a:t>
                      </a:r>
                      <a:r>
                        <a:rPr lang="ru-RU" sz="1200" dirty="0" smtClean="0">
                          <a:effectLst/>
                        </a:rPr>
                        <a:t>искусств (Институт детства и </a:t>
                      </a:r>
                      <a:r>
                        <a:rPr lang="ru-RU" sz="1200" dirty="0" err="1" smtClean="0">
                          <a:effectLst/>
                        </a:rPr>
                        <a:t>артпедагогики</a:t>
                      </a:r>
                      <a:r>
                        <a:rPr lang="ru-RU" sz="1200" dirty="0" smtClean="0"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>
                          <a:effectLst/>
                        </a:rPr>
                        <a:t>Учитель музыки, хореографии, ИЗО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>
                          <a:effectLst/>
                        </a:rPr>
                        <a:t>Педагог дополнительного образования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Обществознание, творческие вступительные испытания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9645886"/>
                  </a:ext>
                </a:extLst>
              </a:tr>
              <a:tr h="461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D1B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Факультет психологии и специального образования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Педагог-психолог</a:t>
                      </a:r>
                      <a:r>
                        <a:rPr lang="en-US" sz="1000" dirty="0" smtClean="0">
                          <a:effectLst/>
                        </a:rPr>
                        <a:t>, c</a:t>
                      </a:r>
                      <a:r>
                        <a:rPr lang="ru-RU" sz="1000" dirty="0" err="1" smtClean="0">
                          <a:effectLst/>
                        </a:rPr>
                        <a:t>оциальный</a:t>
                      </a:r>
                      <a:r>
                        <a:rPr lang="ru-RU" sz="1000" dirty="0" smtClean="0">
                          <a:effectLst/>
                        </a:rPr>
                        <a:t> педагог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Учитель-логопед 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Биология,* математика/обществознание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000" dirty="0" smtClean="0"/>
                        <a:t>2</a:t>
                      </a:r>
                      <a:r>
                        <a:rPr lang="ru-RU" sz="1000" dirty="0" smtClean="0"/>
                        <a:t>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Биология, собеседование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1381289"/>
                  </a:ext>
                </a:extLst>
              </a:tr>
              <a:tr h="583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Технолого-экономический факультет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3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</a:t>
                      </a:r>
                      <a:r>
                        <a:rPr kumimoji="0" lang="en-US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Учитель технологии и БЖД, </a:t>
                      </a:r>
                    </a:p>
                    <a:p>
                      <a:pPr marL="0" marR="0" lvl="0" indent="0" algn="l" defTabSz="963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</a:t>
                      </a:r>
                      <a:r>
                        <a:rPr kumimoji="0" lang="en-US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Преподаватель колледжа / техникума по декоративно-прикладному искусству и дизайну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000" dirty="0" smtClean="0"/>
                        <a:t>1.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Обществознание, </a:t>
                      </a:r>
                      <a:br>
                        <a:rPr lang="ru-RU" sz="1000" dirty="0" smtClean="0"/>
                      </a:br>
                      <a:r>
                        <a:rPr lang="ru-RU" sz="1000" dirty="0" smtClean="0"/>
                        <a:t>* история, география, история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00" dirty="0" smtClean="0"/>
                        <a:t>2.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Профессиональное вступительное испытание (рисунок), математика</a:t>
                      </a:r>
                      <a:endParaRPr lang="ru-RU" sz="10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948852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6097" y="126818"/>
            <a:ext cx="935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Roboto Condensed"/>
              </a:rPr>
              <a:t>ТГПУ – ведущий педагогический университет России </a:t>
            </a:r>
            <a:endParaRPr lang="ru-RU" sz="2000" b="1" dirty="0" smtClean="0">
              <a:solidFill>
                <a:srgbClr val="5B9BD5">
                  <a:lumMod val="75000"/>
                </a:srgbClr>
              </a:solidFill>
              <a:latin typeface="Roboto Condensed"/>
            </a:endParaRPr>
          </a:p>
          <a:p>
            <a:pPr algn="ctr"/>
            <a:r>
              <a:rPr lang="ru-RU" sz="2000" b="1" dirty="0" smtClean="0">
                <a:solidFill>
                  <a:srgbClr val="5B9BD5">
                    <a:lumMod val="75000"/>
                  </a:srgbClr>
                </a:solidFill>
                <a:latin typeface="Roboto Condensed"/>
              </a:rPr>
              <a:t> </a:t>
            </a: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Roboto Condensed"/>
              </a:rPr>
              <a:t>(ключевые позиции в международных и национальных рейтингах)</a:t>
            </a:r>
            <a:r>
              <a:rPr lang="ru-RU" sz="2000" dirty="0">
                <a:solidFill>
                  <a:srgbClr val="5B9BD5">
                    <a:lumMod val="75000"/>
                  </a:srgbClr>
                </a:solidFill>
                <a:latin typeface="Roboto Condensed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5252467"/>
            <a:ext cx="306029" cy="2757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1739736"/>
            <a:ext cx="321414" cy="2897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2729021"/>
            <a:ext cx="305727" cy="2757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4159696"/>
            <a:ext cx="305728" cy="2755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4796366"/>
            <a:ext cx="306029" cy="2757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2227412"/>
            <a:ext cx="305728" cy="2755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3591662"/>
            <a:ext cx="305728" cy="27556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3194599"/>
            <a:ext cx="305728" cy="2755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" y="5783850"/>
            <a:ext cx="321414" cy="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9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745066" y="1202266"/>
          <a:ext cx="11015134" cy="537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7567">
                  <a:extLst>
                    <a:ext uri="{9D8B030D-6E8A-4147-A177-3AD203B41FA5}">
                      <a16:colId xmlns:a16="http://schemas.microsoft.com/office/drawing/2014/main" xmlns="" val="53775237"/>
                    </a:ext>
                  </a:extLst>
                </a:gridCol>
                <a:gridCol w="5507567">
                  <a:extLst>
                    <a:ext uri="{9D8B030D-6E8A-4147-A177-3AD203B41FA5}">
                      <a16:colId xmlns:a16="http://schemas.microsoft.com/office/drawing/2014/main" xmlns="" val="4082103677"/>
                    </a:ext>
                  </a:extLst>
                </a:gridCol>
              </a:tblGrid>
              <a:tr h="7086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Общеобразовательный предмет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Минимальное количество баллов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815933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русский язык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6951867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математика (ПРОФИЛЬ)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2416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физика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0617770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обществознание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2567309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иностранный язык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6404695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литература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5803644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биология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6553467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география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4664183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химия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6761859"/>
                  </a:ext>
                </a:extLst>
              </a:tr>
              <a:tr h="67077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информатика и информационно-коммуникационные технологии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44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5285268"/>
                  </a:ext>
                </a:extLst>
              </a:tr>
              <a:tr h="379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история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5629347"/>
                  </a:ext>
                </a:extLst>
              </a:tr>
            </a:tbl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endParaRPr lang="ru-RU" sz="2400" dirty="0" smtClean="0">
              <a:solidFill>
                <a:srgbClr val="5B9BD5">
                  <a:lumMod val="75000"/>
                </a:srgbClr>
              </a:solidFill>
            </a:endParaRPr>
          </a:p>
          <a:p>
            <a:pPr marL="0" lvl="0" indent="0" algn="ctr">
              <a:buNone/>
            </a:pPr>
            <a:r>
              <a:rPr lang="ru-RU" sz="2400" dirty="0" smtClean="0">
                <a:solidFill>
                  <a:srgbClr val="5B9BD5">
                    <a:lumMod val="75000"/>
                  </a:srgbClr>
                </a:solidFill>
              </a:rPr>
              <a:t>ВСТУПИТЕЛЬНЫЕ ИСПЫТАНИЯ.МИНИМАЛЬНОЕ КОЛИЧЕСТВО БАЛЛОВ В 2023</a:t>
            </a:r>
            <a:endParaRPr lang="ru-RU" sz="2400" dirty="0">
              <a:solidFill>
                <a:srgbClr val="5B9BD5">
                  <a:lumMod val="75000"/>
                </a:srgb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271426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54713"/>
              </p:ext>
            </p:extLst>
          </p:nvPr>
        </p:nvGraphicFramePr>
        <p:xfrm>
          <a:off x="307731" y="905936"/>
          <a:ext cx="11257736" cy="5867399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7320874">
                  <a:extLst>
                    <a:ext uri="{9D8B030D-6E8A-4147-A177-3AD203B41FA5}">
                      <a16:colId xmlns:a16="http://schemas.microsoft.com/office/drawing/2014/main" xmlns="" val="3100923119"/>
                    </a:ext>
                  </a:extLst>
                </a:gridCol>
                <a:gridCol w="3936862">
                  <a:extLst>
                    <a:ext uri="{9D8B030D-6E8A-4147-A177-3AD203B41FA5}">
                      <a16:colId xmlns:a16="http://schemas.microsoft.com/office/drawing/2014/main" xmlns="" val="3824030444"/>
                    </a:ext>
                  </a:extLst>
                </a:gridCol>
              </a:tblGrid>
              <a:tr h="42782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наличие статуса чемпиона, призера Олимпийских игр, </a:t>
                      </a:r>
                      <a:r>
                        <a:rPr lang="ru-RU" sz="1200" b="0" dirty="0" err="1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Паралимпийских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игр 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 баллов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63976344"/>
                  </a:ext>
                </a:extLst>
              </a:tr>
              <a:tr h="738531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2.    наличие статуса чемпиона мира, чемпиона Европы, победителя первенства мира, первенства Европы по видам спорта, не включенным в программы Олимпийских игр, </a:t>
                      </a:r>
                      <a:r>
                        <a:rPr lang="ru-RU" sz="1200" b="0" dirty="0" err="1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Паралимпийских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игр, </a:t>
                      </a:r>
                      <a:r>
                        <a:rPr lang="ru-RU" sz="1200" b="0" dirty="0" err="1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Сурдлимпийских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игр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94137342"/>
                  </a:ext>
                </a:extLst>
              </a:tr>
              <a:tr h="487741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3.  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наличие золотого, серебряного или бронзового знака отличия Всероссийского физкультурно-спортивного комплекса "Готов к труду и обороне" (ГТО) 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и удостоверения к нему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 балла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47180306"/>
                  </a:ext>
                </a:extLst>
              </a:tr>
              <a:tr h="271038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Заслуженный мастер спорта 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10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2431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Мастер спорта России международного класса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9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5873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Мастер спорта России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7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5873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Кандидат в мастера спорта России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5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5873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1 спортивный разряд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3 балла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5873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2 спортивный разряд 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2 балла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5873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3 спортивный разряд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1 балл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898">
                <a:tc>
                  <a:txBody>
                    <a:bodyPr/>
                    <a:lstStyle/>
                    <a:p>
                      <a:pPr marL="363538" lvl="0" indent="-363538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4.    наличие документов об образовании с отличием 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372629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271463" lvl="0" indent="-271463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5.    волонтерская (добровольческая) деятельность, которая осуществлялась поступающим в течение 3 лет перед поступлением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30-99 часов – 1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100-199 часов – 2 балла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200 и более часов -3 балла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40306315"/>
                  </a:ext>
                </a:extLst>
              </a:tr>
              <a:tr h="874447">
                <a:tc>
                  <a:txBody>
                    <a:bodyPr/>
                    <a:lstStyle/>
                    <a:p>
                      <a:pPr marL="271463" lvl="0" indent="-271463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6.    участие и (или) результаты участия в олимпиадах школьников (Перечень Олимпиад Министерства просвещения, в том числе Открытая региональная олимпиада школьников по педагогике ТГПУ, Открытая межрегиональная предметная олимпиада школьников по иностранным языкам «</a:t>
                      </a:r>
                      <a:r>
                        <a:rPr lang="ru-RU" sz="1200" b="0" dirty="0" err="1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Альтерлингва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» ИИЯМС ТГПУ)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победитель -10 баллов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призер – 5 баллов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участник – 1 балл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915675"/>
                  </a:ext>
                </a:extLst>
              </a:tr>
              <a:tr h="738531">
                <a:tc>
                  <a:txBody>
                    <a:bodyPr/>
                    <a:lstStyle/>
                    <a:p>
                      <a:pPr marL="365125" indent="-3651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7.    наличие статуса победителя (призера) национального и (или) международного чемпионата по профессиональному мастерству среди инвалидов и лиц с ограниченными возможностями здоровья «</a:t>
                      </a:r>
                      <a:r>
                        <a:rPr lang="ru-RU" sz="1200" b="0" dirty="0" err="1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Абилимпикс</a:t>
                      </a: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»  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 баллов</a:t>
                      </a:r>
                      <a:endParaRPr lang="ru-RU" sz="12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03191006"/>
                  </a:ext>
                </a:extLst>
              </a:tr>
            </a:tbl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1738313" y="80116"/>
            <a:ext cx="9548812" cy="8258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УЧЕТ ИНДИВИДУАЛЬНЫХ ДОСТИЖЕНИЙ ПОСТУПАЮЩИХ (БАКАЛАВРИАТ/СПЕЦИАЛИТЕТ), </a:t>
            </a:r>
            <a:r>
              <a:rPr lang="ru-RU" dirty="0" smtClean="0">
                <a:solidFill>
                  <a:srgbClr val="C00000"/>
                </a:solidFill>
              </a:rPr>
              <a:t>общая сумма баллов – не более 10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45955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2319</Words>
  <Application>Microsoft Office PowerPoint</Application>
  <PresentationFormat>Широкоэкранный</PresentationFormat>
  <Paragraphs>400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Microsoft YaHei</vt:lpstr>
      <vt:lpstr>Arial</vt:lpstr>
      <vt:lpstr>Calibri</vt:lpstr>
      <vt:lpstr>Calibri Light</vt:lpstr>
      <vt:lpstr>Candara</vt:lpstr>
      <vt:lpstr>Century Gothic</vt:lpstr>
      <vt:lpstr>Roboto Condensed</vt:lpstr>
      <vt:lpstr>Symbol</vt:lpstr>
      <vt:lpstr>Times New Roman</vt:lpstr>
      <vt:lpstr>Тема Office</vt:lpstr>
      <vt:lpstr>1_Тема Office</vt:lpstr>
      <vt:lpstr>2_Тема Office</vt:lpstr>
      <vt:lpstr>3_Тема Office</vt:lpstr>
      <vt:lpstr>2_Office Theme</vt:lpstr>
      <vt:lpstr>4_Тема Office</vt:lpstr>
      <vt:lpstr>Презентация PowerPoint</vt:lpstr>
      <vt:lpstr>Деятельность ТГПУ по профессиональной  ориентации  и карьерному развитию</vt:lpstr>
      <vt:lpstr>Нормативная база профориентационной деятельности</vt:lpstr>
      <vt:lpstr>Презентация PowerPoint</vt:lpstr>
      <vt:lpstr>Контрольные цифры приема ТГПУ на 2023 год (бакалавриат/специалитет)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Дорожная карта мероприятий по обеспечению нового набора ТГПУ в 2023 г. </vt:lpstr>
      <vt:lpstr> </vt:lpstr>
      <vt:lpstr>Профориентационные мероприятия 2022-2023  (обучающиеся школ, техникумов, колледжей Томской области) </vt:lpstr>
      <vt:lpstr>Презентация PowerPoint</vt:lpstr>
      <vt:lpstr>Презентация PowerPoint</vt:lpstr>
      <vt:lpstr>Образовательные треки проекта «ПРОцелевое»</vt:lpstr>
      <vt:lpstr>Профессиональные треки Томского педагогического</vt:lpstr>
      <vt:lpstr> Педагогический технопарк "Кванториум" им. Б.И. Вершинина  приглашает на экскурсии  </vt:lpstr>
      <vt:lpstr>Презентация PowerPoint</vt:lpstr>
      <vt:lpstr>Информационные ресурсы: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user1</cp:lastModifiedBy>
  <cp:revision>269</cp:revision>
  <cp:lastPrinted>2023-01-19T21:49:15Z</cp:lastPrinted>
  <dcterms:created xsi:type="dcterms:W3CDTF">2021-03-03T03:15:12Z</dcterms:created>
  <dcterms:modified xsi:type="dcterms:W3CDTF">2023-02-02T05:12:03Z</dcterms:modified>
</cp:coreProperties>
</file>