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2" r:id="rId2"/>
    <p:sldId id="282" r:id="rId3"/>
    <p:sldId id="269" r:id="rId4"/>
    <p:sldId id="270" r:id="rId5"/>
    <p:sldId id="272" r:id="rId6"/>
    <p:sldId id="271" r:id="rId7"/>
    <p:sldId id="279" r:id="rId8"/>
    <p:sldId id="280" r:id="rId9"/>
    <p:sldId id="281" r:id="rId10"/>
    <p:sldId id="284" r:id="rId11"/>
    <p:sldId id="283" r:id="rId12"/>
    <p:sldId id="274" r:id="rId13"/>
    <p:sldId id="275" r:id="rId14"/>
    <p:sldId id="276" r:id="rId15"/>
    <p:sldId id="277" r:id="rId16"/>
    <p:sldId id="25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F0"/>
    <a:srgbClr val="8C0B05"/>
    <a:srgbClr val="C00000"/>
    <a:srgbClr val="12769E"/>
    <a:srgbClr val="8B0A04"/>
    <a:srgbClr val="7D212E"/>
    <a:srgbClr val="203864"/>
    <a:srgbClr val="7E0000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04508432817974E-2"/>
          <c:y val="0.20681840787887598"/>
          <c:w val="0.86082643356616295"/>
          <c:h val="0.583761747330918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rgbClr val="8C0B0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7171"/>
              </a:solidFill>
              <a:ln w="66675" cap="rnd">
                <a:solidFill>
                  <a:srgbClr val="8C0B05"/>
                </a:solidFill>
                <a:tailEnd type="oval"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0.12461786036694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76-45EE-A457-0126CA7840B2}"/>
                </c:ext>
              </c:extLst>
            </c:dLbl>
            <c:dLbl>
              <c:idx val="1"/>
              <c:layout>
                <c:manualLayout>
                  <c:x val="-1.9102254216409036E-2"/>
                  <c:y val="-8.3078573577960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76-45EE-A457-0126CA7840B2}"/>
                </c:ext>
              </c:extLst>
            </c:dLbl>
            <c:dLbl>
              <c:idx val="2"/>
              <c:layout>
                <c:manualLayout>
                  <c:x val="0"/>
                  <c:y val="-0.10384821697245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76-45EE-A457-0126CA7840B2}"/>
                </c:ext>
              </c:extLst>
            </c:dLbl>
            <c:dLbl>
              <c:idx val="3"/>
              <c:layout>
                <c:manualLayout>
                  <c:x val="-4.9120082270765968E-2"/>
                  <c:y val="-0.12308057967475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76-45EE-A457-0126CA7840B2}"/>
                </c:ext>
              </c:extLst>
            </c:dLbl>
            <c:dLbl>
              <c:idx val="4"/>
              <c:layout>
                <c:manualLayout>
                  <c:x val="-8.4595697244096935E-2"/>
                  <c:y val="-8.5905846068665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76-45EE-A457-0126CA7840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</c:v>
                </c:pt>
                <c:pt idx="1">
                  <c:v>57</c:v>
                </c:pt>
                <c:pt idx="2">
                  <c:v>79</c:v>
                </c:pt>
                <c:pt idx="3">
                  <c:v>101</c:v>
                </c:pt>
                <c:pt idx="4">
                  <c:v>113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AD76-45EE-A457-0126CA7840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76-45EE-A457-0126CA7840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D76-45EE-A457-0126CA784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091167"/>
        <c:axId val="447092831"/>
      </c:lineChart>
      <c:catAx>
        <c:axId val="447091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092831"/>
        <c:crosses val="autoZero"/>
        <c:auto val="1"/>
        <c:lblAlgn val="ctr"/>
        <c:lblOffset val="100"/>
        <c:noMultiLvlLbl val="0"/>
      </c:catAx>
      <c:valAx>
        <c:axId val="44709283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7091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764ED-8931-4CD7-AE39-C097AD852AB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3C835-28B5-48D8-A518-E4E4A3C7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0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79546-B0CD-4303-A28E-1FC36E3EF60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5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9546-B0CD-4303-A28E-1FC36E3EF6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79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821" b="2644"/>
          <a:stretch/>
        </p:blipFill>
        <p:spPr>
          <a:xfrm>
            <a:off x="-8709" y="1146621"/>
            <a:ext cx="5838883" cy="5715734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-4442" y="0"/>
            <a:ext cx="2676179" cy="6858000"/>
          </a:xfrm>
          <a:prstGeom prst="rect">
            <a:avLst/>
          </a:prstGeom>
          <a:solidFill>
            <a:srgbClr val="7E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5" descr="D:\Документы Дмитриев\Логотипы\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941" t="9300" r="23245" b="13977"/>
          <a:stretch>
            <a:fillRect/>
          </a:stretch>
        </p:blipFill>
        <p:spPr bwMode="auto">
          <a:xfrm>
            <a:off x="597699" y="2196206"/>
            <a:ext cx="1435524" cy="197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573704" y="290992"/>
            <a:ext cx="1555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1759"/>
              </a:spcAft>
            </a:pPr>
            <a:r>
              <a:rPr lang="ru-RU" sz="1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Мы учим и лечим с 1888 года</a:t>
            </a:r>
            <a:endParaRPr lang="ru-RU" sz="1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2785533" y="2521665"/>
            <a:ext cx="9406467" cy="1325563"/>
          </a:xfrm>
        </p:spPr>
        <p:txBody>
          <a:bodyPr>
            <a:noAutofit/>
          </a:bodyPr>
          <a:lstStyle>
            <a:lvl1pPr>
              <a:defRPr sz="32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23568" y="5614505"/>
            <a:ext cx="2285471" cy="33756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23568" y="5965185"/>
            <a:ext cx="2399501" cy="40994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должность, регалии</a:t>
            </a:r>
          </a:p>
        </p:txBody>
      </p:sp>
    </p:spTree>
    <p:extLst>
      <p:ext uri="{BB962C8B-B14F-4D97-AF65-F5344CB8AC3E}">
        <p14:creationId xmlns:p14="http://schemas.microsoft.com/office/powerpoint/2010/main" val="34101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267" y="0"/>
            <a:ext cx="2676179" cy="6858000"/>
          </a:xfrm>
          <a:prstGeom prst="rect">
            <a:avLst/>
          </a:prstGeom>
          <a:solidFill>
            <a:srgbClr val="7E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D:\Документы Дмитриев\Логотипы\_1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941" t="9300" r="23245" b="13977"/>
          <a:stretch>
            <a:fillRect/>
          </a:stretch>
        </p:blipFill>
        <p:spPr bwMode="auto">
          <a:xfrm>
            <a:off x="597699" y="2196206"/>
            <a:ext cx="1435524" cy="197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87134" y="2684991"/>
            <a:ext cx="8050832" cy="1325563"/>
          </a:xfrm>
        </p:spPr>
        <p:txBody>
          <a:bodyPr>
            <a:normAutofit/>
          </a:bodyPr>
          <a:lstStyle>
            <a:lvl1pPr>
              <a:defRPr sz="32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</a:t>
            </a:r>
            <a:r>
              <a:rPr lang="ru-RU" dirty="0" err="1" smtClean="0"/>
              <a:t>отбивочного</a:t>
            </a:r>
            <a:r>
              <a:rPr lang="ru-RU" dirty="0" smtClean="0"/>
              <a:t> слайда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9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3933" y="128058"/>
            <a:ext cx="10397067" cy="498475"/>
          </a:xfrm>
        </p:spPr>
        <p:txBody>
          <a:bodyPr>
            <a:normAutofit/>
          </a:bodyPr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10623683" y="182016"/>
            <a:ext cx="1431044" cy="372766"/>
            <a:chOff x="10252415" y="262775"/>
            <a:chExt cx="1431044" cy="372766"/>
          </a:xfrm>
        </p:grpSpPr>
        <p:pic>
          <p:nvPicPr>
            <p:cNvPr id="12" name="Picture 2" descr="SIB ME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1" b="29630"/>
            <a:stretch/>
          </p:blipFill>
          <p:spPr bwMode="auto">
            <a:xfrm>
              <a:off x="10538550" y="262775"/>
              <a:ext cx="1144909" cy="37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D:\Документы Дмитриев\Логотипы\_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0941" t="9299" r="23245" b="23385"/>
            <a:stretch/>
          </p:blipFill>
          <p:spPr bwMode="auto">
            <a:xfrm>
              <a:off x="10252415" y="278193"/>
              <a:ext cx="26820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10570995" y="312154"/>
              <a:ext cx="0" cy="270000"/>
            </a:xfrm>
            <a:prstGeom prst="line">
              <a:avLst/>
            </a:prstGeom>
            <a:ln w="9525">
              <a:solidFill>
                <a:srgbClr val="7C22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67267" y="1871133"/>
            <a:ext cx="5824538" cy="3344863"/>
          </a:xfrm>
          <a:ln cmpd="sng">
            <a:noFill/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0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0623683" y="182016"/>
            <a:ext cx="1431044" cy="372766"/>
            <a:chOff x="10252415" y="262775"/>
            <a:chExt cx="1431044" cy="372766"/>
          </a:xfrm>
        </p:grpSpPr>
        <p:pic>
          <p:nvPicPr>
            <p:cNvPr id="11" name="Picture 2" descr="SIB ME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1" b="29630"/>
            <a:stretch/>
          </p:blipFill>
          <p:spPr bwMode="auto">
            <a:xfrm>
              <a:off x="10538550" y="262775"/>
              <a:ext cx="1144909" cy="37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D:\Документы Дмитриев\Логотипы\_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0941" t="9299" r="23245" b="23385"/>
            <a:stretch/>
          </p:blipFill>
          <p:spPr bwMode="auto">
            <a:xfrm>
              <a:off x="10252415" y="278193"/>
              <a:ext cx="26820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10570995" y="312154"/>
              <a:ext cx="0" cy="270000"/>
            </a:xfrm>
            <a:prstGeom prst="line">
              <a:avLst/>
            </a:prstGeom>
            <a:ln w="9525">
              <a:solidFill>
                <a:srgbClr val="7C22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3933" y="128058"/>
            <a:ext cx="10397067" cy="498475"/>
          </a:xfrm>
        </p:spPr>
        <p:txBody>
          <a:bodyPr>
            <a:normAutofit/>
          </a:bodyPr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7256464" y="1194328"/>
            <a:ext cx="3792536" cy="4927071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4" hasCustomPrompt="1"/>
          </p:nvPr>
        </p:nvSpPr>
        <p:spPr>
          <a:xfrm>
            <a:off x="618066" y="1194329"/>
            <a:ext cx="5867401" cy="49270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88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0623683" y="182016"/>
            <a:ext cx="1431044" cy="372766"/>
            <a:chOff x="10252415" y="262775"/>
            <a:chExt cx="1431044" cy="372766"/>
          </a:xfrm>
        </p:grpSpPr>
        <p:pic>
          <p:nvPicPr>
            <p:cNvPr id="9" name="Picture 2" descr="SIB ME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1" b="29630"/>
            <a:stretch/>
          </p:blipFill>
          <p:spPr bwMode="auto">
            <a:xfrm>
              <a:off x="10538550" y="262775"/>
              <a:ext cx="1144909" cy="37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D:\Документы Дмитриев\Логотипы\_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0941" t="9299" r="23245" b="23385"/>
            <a:stretch/>
          </p:blipFill>
          <p:spPr bwMode="auto">
            <a:xfrm>
              <a:off x="10252415" y="278193"/>
              <a:ext cx="26820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70995" y="312154"/>
              <a:ext cx="0" cy="270000"/>
            </a:xfrm>
            <a:prstGeom prst="line">
              <a:avLst/>
            </a:prstGeom>
            <a:ln w="9525">
              <a:solidFill>
                <a:srgbClr val="7C22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3933" y="128058"/>
            <a:ext cx="10397067" cy="498475"/>
          </a:xfrm>
        </p:spPr>
        <p:txBody>
          <a:bodyPr>
            <a:normAutofit/>
          </a:bodyPr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3"/>
          </p:nvPr>
        </p:nvSpPr>
        <p:spPr>
          <a:xfrm>
            <a:off x="7027992" y="1744215"/>
            <a:ext cx="4148138" cy="2370138"/>
          </a:xfr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3" name="Диаграмма 32"/>
          <p:cNvSpPr>
            <a:spLocks noGrp="1"/>
          </p:cNvSpPr>
          <p:nvPr>
            <p:ph type="chart" sz="quarter" idx="14" hasCustomPrompt="1"/>
          </p:nvPr>
        </p:nvSpPr>
        <p:spPr>
          <a:xfrm>
            <a:off x="351568" y="1744215"/>
            <a:ext cx="6137275" cy="2213297"/>
          </a:xfrm>
        </p:spPr>
        <p:txBody>
          <a:bodyPr>
            <a:normAutofit/>
          </a:bodyPr>
          <a:lstStyle>
            <a:lvl1pPr marL="0" marR="0" indent="0" algn="l" defTabSz="4572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l" defTabSz="4572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Диаграмма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15" hasCustomPrompt="1"/>
          </p:nvPr>
        </p:nvSpPr>
        <p:spPr>
          <a:xfrm>
            <a:off x="351568" y="1228197"/>
            <a:ext cx="5867400" cy="372004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66106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0623683" y="182016"/>
            <a:ext cx="1431044" cy="372766"/>
            <a:chOff x="10252415" y="262775"/>
            <a:chExt cx="1431044" cy="372766"/>
          </a:xfrm>
        </p:grpSpPr>
        <p:pic>
          <p:nvPicPr>
            <p:cNvPr id="9" name="Picture 2" descr="SIB ME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1" b="29630"/>
            <a:stretch/>
          </p:blipFill>
          <p:spPr bwMode="auto">
            <a:xfrm>
              <a:off x="10538550" y="262775"/>
              <a:ext cx="1144909" cy="37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D:\Документы Дмитриев\Логотипы\_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0941" t="9299" r="23245" b="23385"/>
            <a:stretch/>
          </p:blipFill>
          <p:spPr bwMode="auto">
            <a:xfrm>
              <a:off x="10252415" y="278193"/>
              <a:ext cx="26820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70995" y="312154"/>
              <a:ext cx="0" cy="270000"/>
            </a:xfrm>
            <a:prstGeom prst="line">
              <a:avLst/>
            </a:prstGeom>
            <a:ln w="9525">
              <a:solidFill>
                <a:srgbClr val="7C22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3933" y="128058"/>
            <a:ext cx="10397067" cy="498475"/>
          </a:xfrm>
        </p:spPr>
        <p:txBody>
          <a:bodyPr>
            <a:normAutofit/>
          </a:bodyPr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3"/>
          </p:nvPr>
        </p:nvSpPr>
        <p:spPr>
          <a:xfrm>
            <a:off x="6794125" y="1846263"/>
            <a:ext cx="4148138" cy="2370138"/>
          </a:xfr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15" hasCustomPrompt="1"/>
          </p:nvPr>
        </p:nvSpPr>
        <p:spPr>
          <a:xfrm>
            <a:off x="351568" y="1228197"/>
            <a:ext cx="5867400" cy="372004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таблицы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6" hasCustomPrompt="1"/>
          </p:nvPr>
        </p:nvSpPr>
        <p:spPr>
          <a:xfrm>
            <a:off x="350838" y="1846263"/>
            <a:ext cx="5867400" cy="436880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22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ц сети СибГ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ChangeArrowheads="1"/>
          </p:cNvSpPr>
          <p:nvPr userDrawn="1"/>
        </p:nvSpPr>
        <p:spPr bwMode="auto">
          <a:xfrm>
            <a:off x="5732060" y="131937"/>
            <a:ext cx="6459940" cy="65556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Мир СибГМУ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https://t.me/ssmutomsk</a:t>
            </a: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Студенческий канал «СибГМУ </a:t>
            </a:r>
            <a:r>
              <a:rPr kumimoji="0" lang="ru-RU" altLang="ru-RU" sz="14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Life</a:t>
            </a:r>
            <a:r>
              <a:rPr lang="ru-RU" altLang="ru-RU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https://t.me/ssmulife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Внеучебная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деятельность</a:t>
            </a:r>
          </a:p>
          <a:p>
            <a:pPr lvl="0" defTabSz="914400"/>
            <a:r>
              <a:rPr lang="en-US" altLang="ru-RU" sz="1400" dirty="0">
                <a:solidFill>
                  <a:srgbClr val="127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https://vk.com/ssmu_vr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Наука в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https://t.me/ssmunauka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ДПО в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https://t.me/ssmu_dpo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Абитуриент СибГМУ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https://t.me/postypi_v_SibMED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Абитуриент СибГМУ </a:t>
            </a:r>
            <a:r>
              <a:rPr kumimoji="0" lang="ru-RU" altLang="ru-RU" sz="14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Вконтакте</a:t>
            </a:r>
            <a:endParaRPr kumimoji="0" lang="ru-RU" altLang="ru-RU" sz="1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914400"/>
            <a:r>
              <a:rPr lang="en-US" altLang="ru-RU" sz="1400" dirty="0">
                <a:solidFill>
                  <a:srgbClr val="127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https://vk.com/abiturient.ssmu</a:t>
            </a:r>
            <a:r>
              <a:rPr lang="ru-RU" altLang="ru-RU" sz="1400" dirty="0">
                <a:solidFill>
                  <a:srgbClr val="127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altLang="ru-RU" sz="1400" dirty="0">
                <a:solidFill>
                  <a:srgbClr val="127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Клиники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https://t.me/clinics_ssmu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Эко в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https://t.me/eco_ssmu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Ординатура в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https://t.me/ssmu_ordinatura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3" descr="https://sun9-77.userapi.com/sun9-27/impg/Whj_v9rif3Q4J3TgL6Wo-xJMoQ-k5R1AkbjA2A/_I1OekNBIis.jpg?size=872x1080&amp;quality=95&amp;sign=45538ce3801fc5f7758618bfbaf5ac42&amp;type=albu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youtube иконки. Скачать бесплатно иконки youtub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22" y="262219"/>
            <a:ext cx="402794" cy="40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Иконка Тик Тока ПНГ на Прозрачном Фоне • Скачать PNG Иконка Тик Тока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426" y="28361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Иконка значок одноклассники - Png картинки и иконки без фона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16" y="28361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ВК логотип ПНГ на Прозрачном Фоне • Скачать PNG ВК логотип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728" y="28361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Логотип telegram (78 фото) » Рисунки для срисовки и не только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84" y="283616"/>
            <a:ext cx="357996" cy="3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доктор фото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2650" y="1198089"/>
            <a:ext cx="2713833" cy="53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0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FBAA-5BAF-4848-936E-D1688C511626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9FF-1E05-4989-86E6-79896BF5A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7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7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4" r:id="rId4"/>
    <p:sldLayoutId id="2147483658" r:id="rId5"/>
    <p:sldLayoutId id="2147483659" r:id="rId6"/>
    <p:sldLayoutId id="2147483651" r:id="rId7"/>
    <p:sldLayoutId id="214748366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СибГМУ для школьника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Мелентьева А.Н.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начальник управления нового набора студентов СибГМУ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83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232295D-95BC-4ADE-92DC-00603C262B3A}"/>
              </a:ext>
            </a:extLst>
          </p:cNvPr>
          <p:cNvSpPr/>
          <p:nvPr/>
        </p:nvSpPr>
        <p:spPr>
          <a:xfrm>
            <a:off x="500070" y="610589"/>
            <a:ext cx="11174989" cy="5841636"/>
          </a:xfrm>
          <a:prstGeom prst="roundRect">
            <a:avLst>
              <a:gd name="adj" fmla="val 5545"/>
            </a:avLst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 dirty="0">
              <a:highlight>
                <a:srgbClr val="FFFF00"/>
              </a:highligh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73E932-2217-4EFD-A706-043858538148}"/>
              </a:ext>
            </a:extLst>
          </p:cNvPr>
          <p:cNvSpPr txBox="1"/>
          <p:nvPr/>
        </p:nvSpPr>
        <p:spPr>
          <a:xfrm>
            <a:off x="1000807" y="912982"/>
            <a:ext cx="4634515" cy="823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676" b="1" dirty="0">
                <a:solidFill>
                  <a:srgbClr val="1D1D1D"/>
                </a:solidFill>
              </a:rPr>
              <a:t>Функционал личного кабинета </a:t>
            </a:r>
            <a:r>
              <a:rPr lang="ru-RU" sz="2676" b="1" dirty="0">
                <a:solidFill>
                  <a:srgbClr val="1D1D1D"/>
                </a:solidFill>
              </a:rPr>
              <a:t>школы-участника</a:t>
            </a:r>
            <a:endParaRPr lang="ru-RU" sz="2676" b="1" dirty="0">
              <a:solidFill>
                <a:srgbClr val="1D1D1D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D34737-CB7E-4AAA-BB91-E5167F917B0E}"/>
              </a:ext>
            </a:extLst>
          </p:cNvPr>
          <p:cNvSpPr txBox="1"/>
          <p:nvPr/>
        </p:nvSpPr>
        <p:spPr>
          <a:xfrm>
            <a:off x="1209799" y="2269062"/>
            <a:ext cx="2712911" cy="247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rgbClr val="1D1D1D"/>
                </a:solidFill>
              </a:rPr>
              <a:t>формирование списков учеников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98F8E3-6F5A-479E-8286-13B84840BB66}"/>
              </a:ext>
            </a:extLst>
          </p:cNvPr>
          <p:cNvSpPr txBox="1"/>
          <p:nvPr/>
        </p:nvSpPr>
        <p:spPr>
          <a:xfrm>
            <a:off x="1209800" y="2617671"/>
            <a:ext cx="2712911" cy="247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rgbClr val="1D1D1D"/>
                </a:solidFill>
              </a:rPr>
              <a:t>корректировка списков учеников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D41473-47FA-4393-9346-02854594B665}"/>
              </a:ext>
            </a:extLst>
          </p:cNvPr>
          <p:cNvSpPr txBox="1"/>
          <p:nvPr/>
        </p:nvSpPr>
        <p:spPr>
          <a:xfrm>
            <a:off x="1209799" y="3531407"/>
            <a:ext cx="3229451" cy="499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rgbClr val="1D1D1D"/>
                </a:solidFill>
              </a:rPr>
              <a:t>взаимодействие с СибГМУ в рамках проекта «МедКласс»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029B633A-40FB-4CB9-BF99-5D8F950BAF70}"/>
              </a:ext>
            </a:extLst>
          </p:cNvPr>
          <p:cNvSpPr/>
          <p:nvPr/>
        </p:nvSpPr>
        <p:spPr>
          <a:xfrm>
            <a:off x="1003322" y="2335986"/>
            <a:ext cx="72268" cy="72268"/>
          </a:xfrm>
          <a:prstGeom prst="ellipse">
            <a:avLst/>
          </a:prstGeom>
          <a:solidFill>
            <a:srgbClr val="717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3333A84-5C00-4F69-B3BB-2E561F501E6A}"/>
              </a:ext>
            </a:extLst>
          </p:cNvPr>
          <p:cNvSpPr/>
          <p:nvPr/>
        </p:nvSpPr>
        <p:spPr>
          <a:xfrm>
            <a:off x="1003322" y="2688128"/>
            <a:ext cx="72268" cy="72268"/>
          </a:xfrm>
          <a:prstGeom prst="ellipse">
            <a:avLst/>
          </a:prstGeom>
          <a:solidFill>
            <a:srgbClr val="717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46C910-2C39-45AD-9B09-1E1DB012A094}"/>
              </a:ext>
            </a:extLst>
          </p:cNvPr>
          <p:cNvSpPr/>
          <p:nvPr/>
        </p:nvSpPr>
        <p:spPr>
          <a:xfrm>
            <a:off x="1003322" y="3041863"/>
            <a:ext cx="72268" cy="72268"/>
          </a:xfrm>
          <a:prstGeom prst="ellipse">
            <a:avLst/>
          </a:prstGeom>
          <a:solidFill>
            <a:srgbClr val="717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11BCB2AD-A6A3-4E46-8CF1-B590DE7CFFDC}"/>
              </a:ext>
            </a:extLst>
          </p:cNvPr>
          <p:cNvSpPr/>
          <p:nvPr/>
        </p:nvSpPr>
        <p:spPr>
          <a:xfrm>
            <a:off x="1004915" y="3596368"/>
            <a:ext cx="72268" cy="72268"/>
          </a:xfrm>
          <a:prstGeom prst="ellipse">
            <a:avLst/>
          </a:prstGeom>
          <a:solidFill>
            <a:srgbClr val="717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F4397F-0937-4893-AFCC-56FEA9D4994B}"/>
              </a:ext>
            </a:extLst>
          </p:cNvPr>
          <p:cNvSpPr txBox="1"/>
          <p:nvPr/>
        </p:nvSpPr>
        <p:spPr>
          <a:xfrm>
            <a:off x="1209799" y="2972595"/>
            <a:ext cx="3229451" cy="499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rgbClr val="1D1D1D"/>
                </a:solidFill>
              </a:rPr>
              <a:t>контроль успеваемости и прогресса учеников, участвующих в проекте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0BC56B-E2F2-409B-9170-6119E413D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61" y="2269062"/>
            <a:ext cx="5881360" cy="407656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055BC8F-F11C-4D10-B54A-9F8D233AA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96" y="871499"/>
            <a:ext cx="1721048" cy="174617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9FF-1E05-4989-86E6-79896BF5AE98}" type="slidenum">
              <a:rPr lang="ru-RU" smtClean="0"/>
              <a:t>10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A967C1-7EE5-45AE-8C1F-EE8A0C1F6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7" y="1786825"/>
            <a:ext cx="1216219" cy="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2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8868273-E635-4A90-B7F7-392D3953A555}"/>
              </a:ext>
            </a:extLst>
          </p:cNvPr>
          <p:cNvSpPr/>
          <p:nvPr/>
        </p:nvSpPr>
        <p:spPr>
          <a:xfrm>
            <a:off x="427414" y="517180"/>
            <a:ext cx="11174989" cy="5841636"/>
          </a:xfrm>
          <a:prstGeom prst="roundRect">
            <a:avLst>
              <a:gd name="adj" fmla="val 5545"/>
            </a:avLst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 dirty="0">
              <a:highlight>
                <a:srgbClr val="FFFF0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CF0060-EFDF-4AD7-9AB4-A50449B527D9}"/>
              </a:ext>
            </a:extLst>
          </p:cNvPr>
          <p:cNvSpPr txBox="1"/>
          <p:nvPr/>
        </p:nvSpPr>
        <p:spPr>
          <a:xfrm>
            <a:off x="1002536" y="912982"/>
            <a:ext cx="7153609" cy="411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676" b="1" dirty="0">
                <a:solidFill>
                  <a:srgbClr val="1D1D1D"/>
                </a:solidFill>
              </a:rPr>
              <a:t>Как школе присоединиться к МедКлассу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59DBE6B-4344-4E55-BF73-33A1F38BD56B}"/>
              </a:ext>
            </a:extLst>
          </p:cNvPr>
          <p:cNvSpPr>
            <a:spLocks noChangeAspect="1"/>
          </p:cNvSpPr>
          <p:nvPr/>
        </p:nvSpPr>
        <p:spPr>
          <a:xfrm>
            <a:off x="2849076" y="3577024"/>
            <a:ext cx="512891" cy="502084"/>
          </a:xfrm>
          <a:prstGeom prst="ellipse">
            <a:avLst/>
          </a:prstGeom>
          <a:solidFill>
            <a:srgbClr val="717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8562886-24AC-471E-9B40-DA585C6EBA75}"/>
              </a:ext>
            </a:extLst>
          </p:cNvPr>
          <p:cNvSpPr>
            <a:spLocks noChangeAspect="1"/>
          </p:cNvSpPr>
          <p:nvPr/>
        </p:nvSpPr>
        <p:spPr>
          <a:xfrm>
            <a:off x="5815873" y="1745675"/>
            <a:ext cx="512891" cy="502084"/>
          </a:xfrm>
          <a:prstGeom prst="ellipse">
            <a:avLst/>
          </a:prstGeom>
          <a:solidFill>
            <a:srgbClr val="717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0363EBB-ADB2-4B42-AAF4-779102BAC116}"/>
              </a:ext>
            </a:extLst>
          </p:cNvPr>
          <p:cNvSpPr/>
          <p:nvPr/>
        </p:nvSpPr>
        <p:spPr>
          <a:xfrm>
            <a:off x="1023891" y="2353456"/>
            <a:ext cx="3091730" cy="775673"/>
          </a:xfrm>
          <a:prstGeom prst="roundRect">
            <a:avLst>
              <a:gd name="adj" fmla="val 14761"/>
            </a:avLst>
          </a:prstGeom>
          <a:solidFill>
            <a:schemeClr val="bg1"/>
          </a:solidFill>
          <a:ln>
            <a:solidFill>
              <a:srgbClr val="E9E9E9"/>
            </a:solidFill>
          </a:ln>
          <a:effectLst>
            <a:outerShdw blurRad="50800" dist="38100" dir="5400000" algn="t" rotWithShape="0">
              <a:srgbClr val="7A7A7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10D5583-FEF6-460A-B52F-91BE7FECF290}"/>
              </a:ext>
            </a:extLst>
          </p:cNvPr>
          <p:cNvSpPr>
            <a:spLocks noChangeAspect="1"/>
          </p:cNvSpPr>
          <p:nvPr/>
        </p:nvSpPr>
        <p:spPr>
          <a:xfrm>
            <a:off x="7649879" y="3577024"/>
            <a:ext cx="512891" cy="502084"/>
          </a:xfrm>
          <a:prstGeom prst="ellipse">
            <a:avLst/>
          </a:prstGeom>
          <a:solidFill>
            <a:srgbClr val="717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F9F7BF2-4406-45E3-BE58-39B55B56F595}"/>
              </a:ext>
            </a:extLst>
          </p:cNvPr>
          <p:cNvSpPr>
            <a:spLocks noChangeAspect="1"/>
          </p:cNvSpPr>
          <p:nvPr/>
        </p:nvSpPr>
        <p:spPr>
          <a:xfrm>
            <a:off x="1023636" y="1745675"/>
            <a:ext cx="512891" cy="502084"/>
          </a:xfrm>
          <a:prstGeom prst="ellipse">
            <a:avLst/>
          </a:prstGeom>
          <a:solidFill>
            <a:srgbClr val="717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4C4F8CC-CAA7-436D-AA3D-430A151CA8AC}"/>
              </a:ext>
            </a:extLst>
          </p:cNvPr>
          <p:cNvSpPr/>
          <p:nvPr/>
        </p:nvSpPr>
        <p:spPr>
          <a:xfrm>
            <a:off x="5827464" y="2353456"/>
            <a:ext cx="3451309" cy="775673"/>
          </a:xfrm>
          <a:prstGeom prst="roundRect">
            <a:avLst>
              <a:gd name="adj" fmla="val 15172"/>
            </a:avLst>
          </a:prstGeom>
          <a:solidFill>
            <a:schemeClr val="bg1"/>
          </a:solidFill>
          <a:ln>
            <a:solidFill>
              <a:srgbClr val="E9E9E9"/>
            </a:solidFill>
          </a:ln>
          <a:effectLst>
            <a:outerShdw blurRad="50800" dist="38100" dir="5400000" algn="t" rotWithShape="0">
              <a:srgbClr val="7A7A7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8FB7ED1-D7C5-4972-9CCF-A99C981029BC}"/>
              </a:ext>
            </a:extLst>
          </p:cNvPr>
          <p:cNvSpPr/>
          <p:nvPr/>
        </p:nvSpPr>
        <p:spPr>
          <a:xfrm>
            <a:off x="2858958" y="4186237"/>
            <a:ext cx="3091730" cy="775673"/>
          </a:xfrm>
          <a:prstGeom prst="roundRect">
            <a:avLst>
              <a:gd name="adj" fmla="val 14761"/>
            </a:avLst>
          </a:prstGeom>
          <a:solidFill>
            <a:schemeClr val="bg1"/>
          </a:solidFill>
          <a:ln>
            <a:solidFill>
              <a:srgbClr val="E9E9E9"/>
            </a:solidFill>
          </a:ln>
          <a:effectLst>
            <a:outerShdw blurRad="50800" dist="38100" dir="5400000" algn="t" rotWithShape="0">
              <a:srgbClr val="7A7A7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F0A1F86-D6CA-4D17-BC3A-850A0BCCA876}"/>
              </a:ext>
            </a:extLst>
          </p:cNvPr>
          <p:cNvSpPr/>
          <p:nvPr/>
        </p:nvSpPr>
        <p:spPr>
          <a:xfrm>
            <a:off x="7658284" y="4186237"/>
            <a:ext cx="3451308" cy="775673"/>
          </a:xfrm>
          <a:prstGeom prst="roundRect">
            <a:avLst>
              <a:gd name="adj" fmla="val 14761"/>
            </a:avLst>
          </a:prstGeom>
          <a:solidFill>
            <a:schemeClr val="bg1"/>
          </a:solidFill>
          <a:ln>
            <a:solidFill>
              <a:srgbClr val="E9E9E9"/>
            </a:solidFill>
          </a:ln>
          <a:effectLst>
            <a:outerShdw blurRad="50800" dist="38100" dir="5400000" algn="t" rotWithShape="0">
              <a:srgbClr val="7A7A7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2F1DBEB-1243-4CFA-96D8-E997F48CD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91" y="1849261"/>
            <a:ext cx="4386694" cy="22641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C87BE22-FD3B-4112-9744-6CC4803A8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10" y="2190735"/>
            <a:ext cx="2668509" cy="15872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F7060CF-2E9B-4275-A566-5E0F60752B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03" y="3688355"/>
            <a:ext cx="4501089" cy="3758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8E8442C-8EAF-480B-AEDC-86101600F57D}"/>
              </a:ext>
            </a:extLst>
          </p:cNvPr>
          <p:cNvSpPr txBox="1"/>
          <p:nvPr/>
        </p:nvSpPr>
        <p:spPr>
          <a:xfrm>
            <a:off x="1208102" y="1848379"/>
            <a:ext cx="140312" cy="297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12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92C300-6D63-44D1-B550-CAF68555946A}"/>
              </a:ext>
            </a:extLst>
          </p:cNvPr>
          <p:cNvSpPr txBox="1"/>
          <p:nvPr/>
        </p:nvSpPr>
        <p:spPr>
          <a:xfrm>
            <a:off x="6014909" y="1848379"/>
            <a:ext cx="140312" cy="297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12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7E56FA-784A-4E12-8559-D638A79BA51E}"/>
              </a:ext>
            </a:extLst>
          </p:cNvPr>
          <p:cNvSpPr txBox="1"/>
          <p:nvPr/>
        </p:nvSpPr>
        <p:spPr>
          <a:xfrm>
            <a:off x="3046402" y="3677073"/>
            <a:ext cx="140312" cy="297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12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4E85BD-7E53-4673-940E-C71482F28BC2}"/>
              </a:ext>
            </a:extLst>
          </p:cNvPr>
          <p:cNvSpPr txBox="1"/>
          <p:nvPr/>
        </p:nvSpPr>
        <p:spPr>
          <a:xfrm>
            <a:off x="7844665" y="3677073"/>
            <a:ext cx="140312" cy="297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12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6881D5-55A7-45B3-BD2B-DB3120897BE2}"/>
              </a:ext>
            </a:extLst>
          </p:cNvPr>
          <p:cNvSpPr txBox="1"/>
          <p:nvPr/>
        </p:nvSpPr>
        <p:spPr>
          <a:xfrm>
            <a:off x="1738492" y="2513926"/>
            <a:ext cx="2238815" cy="247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38" b="1" dirty="0"/>
              <a:t>Зарегистрироваться на сайте</a:t>
            </a:r>
            <a:endParaRPr lang="ru-RU" sz="1338" b="1" dirty="0">
              <a:solidFill>
                <a:srgbClr val="1D1D1D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7D0200-F7D6-4DF0-BB90-886BCD9FA5AC}"/>
              </a:ext>
            </a:extLst>
          </p:cNvPr>
          <p:cNvSpPr txBox="1"/>
          <p:nvPr/>
        </p:nvSpPr>
        <p:spPr>
          <a:xfrm>
            <a:off x="1735306" y="2764091"/>
            <a:ext cx="1660696" cy="247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38" b="1" dirty="0">
                <a:solidFill>
                  <a:srgbClr val="717CFC"/>
                </a:solidFill>
              </a:rPr>
              <a:t>medclass-lk.ssmu.ru</a:t>
            </a:r>
            <a:endParaRPr lang="ru-RU" sz="1338" b="1" dirty="0">
              <a:solidFill>
                <a:srgbClr val="717CF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059D57-F695-4490-A9C2-C802A04CBCDE}"/>
              </a:ext>
            </a:extLst>
          </p:cNvPr>
          <p:cNvSpPr txBox="1"/>
          <p:nvPr/>
        </p:nvSpPr>
        <p:spPr>
          <a:xfrm>
            <a:off x="6536224" y="2550254"/>
            <a:ext cx="2757743" cy="465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</a:pPr>
            <a:r>
              <a:rPr lang="ru-RU" sz="1338" b="1" dirty="0"/>
              <a:t>Скачать шаблон договора, </a:t>
            </a:r>
          </a:p>
          <a:p>
            <a:pPr>
              <a:lnSpc>
                <a:spcPct val="113000"/>
              </a:lnSpc>
            </a:pPr>
            <a:r>
              <a:rPr lang="ru-RU" sz="1338" b="1" dirty="0"/>
              <a:t>заполнить его и загрузить на сайт</a:t>
            </a:r>
            <a:endParaRPr lang="ru-RU" sz="1338" b="1" dirty="0">
              <a:solidFill>
                <a:srgbClr val="1D1D1D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708F16-1C76-46A2-A897-223097F848EE}"/>
              </a:ext>
            </a:extLst>
          </p:cNvPr>
          <p:cNvSpPr txBox="1"/>
          <p:nvPr/>
        </p:nvSpPr>
        <p:spPr>
          <a:xfrm>
            <a:off x="3568992" y="4372895"/>
            <a:ext cx="1529932" cy="469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338" b="1" dirty="0"/>
              <a:t>Добавить учеников в список школы</a:t>
            </a:r>
            <a:endParaRPr lang="ru-RU" sz="1338" b="1" dirty="0">
              <a:solidFill>
                <a:srgbClr val="1D1D1D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16082B-C75D-4DC3-A795-956D06B209FA}"/>
              </a:ext>
            </a:extLst>
          </p:cNvPr>
          <p:cNvSpPr txBox="1"/>
          <p:nvPr/>
        </p:nvSpPr>
        <p:spPr>
          <a:xfrm>
            <a:off x="8323703" y="4376081"/>
            <a:ext cx="2385408" cy="469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338" b="1" dirty="0"/>
              <a:t>Наблюдать за прогрессом учеников в личном кабинете </a:t>
            </a:r>
            <a:endParaRPr lang="ru-RU" sz="1338" b="1" dirty="0">
              <a:solidFill>
                <a:srgbClr val="1D1D1D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9AFB6BD-CB59-4920-9700-44CDB6BE4B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1" y="2581310"/>
            <a:ext cx="353400" cy="341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D3100E3-4356-465F-A8F7-078CC5606B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32" y="4400976"/>
            <a:ext cx="358055" cy="32664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CF1CF2E-68DF-4532-B36C-8A3B6D93D4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37" y="2568910"/>
            <a:ext cx="353400" cy="353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7463D4D-99C1-4E4D-B0E1-9CD951EF23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14" y="4385042"/>
            <a:ext cx="361338" cy="36133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9FF-1E05-4989-86E6-79896BF5AE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8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134" y="2684991"/>
            <a:ext cx="9304866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Проекты, реализуемые в очном формате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6010275" y="713582"/>
            <a:ext cx="5767387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Проект «Один день в СибГМУ»</a:t>
            </a:r>
          </a:p>
        </p:txBody>
      </p:sp>
      <p:sp>
        <p:nvSpPr>
          <p:cNvPr id="7" name="Скругленный прямоугольник 6">
            <a:extLst/>
          </p:cNvPr>
          <p:cNvSpPr/>
          <p:nvPr/>
        </p:nvSpPr>
        <p:spPr>
          <a:xfrm>
            <a:off x="5988050" y="3468688"/>
            <a:ext cx="3138488" cy="466725"/>
          </a:xfrm>
          <a:prstGeom prst="roundRect">
            <a:avLst>
              <a:gd name="adj" fmla="val 0"/>
            </a:avLst>
          </a:prstGeom>
          <a:solidFill>
            <a:srgbClr val="8C0B05"/>
          </a:solidFill>
          <a:ln w="9525">
            <a:noFill/>
            <a:prstDash val="sysDot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2457" tIns="31075" rIns="31075" bIns="31076" spcCol="1270" anchor="ctr"/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Мастер-классы</a:t>
            </a:r>
          </a:p>
        </p:txBody>
      </p:sp>
      <p:cxnSp>
        <p:nvCxnSpPr>
          <p:cNvPr id="8" name="Прямая соединительная линия 7">
            <a:extLst/>
          </p:cNvPr>
          <p:cNvCxnSpPr/>
          <p:nvPr/>
        </p:nvCxnSpPr>
        <p:spPr>
          <a:xfrm>
            <a:off x="5807075" y="841375"/>
            <a:ext cx="0" cy="524827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/>
          </p:cNvPr>
          <p:cNvCxnSpPr>
            <a:cxnSpLocks/>
          </p:cNvCxnSpPr>
          <p:nvPr/>
        </p:nvCxnSpPr>
        <p:spPr>
          <a:xfrm flipH="1">
            <a:off x="6046788" y="3333750"/>
            <a:ext cx="5724525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</p:cxnSp>
      <p:sp>
        <p:nvSpPr>
          <p:cNvPr id="11" name="TextBox 27">
            <a:extLst/>
          </p:cNvPr>
          <p:cNvSpPr txBox="1">
            <a:spLocks noChangeArrowheads="1"/>
          </p:cNvSpPr>
          <p:nvPr/>
        </p:nvSpPr>
        <p:spPr bwMode="auto">
          <a:xfrm>
            <a:off x="6479656" y="1131709"/>
            <a:ext cx="244316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день (согласование даты с администрацией района,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ООО)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мастер-класса на выбор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Группа 10-20 человек (обучающиеся 8-11 классов)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/>
          </p:cNvPr>
          <p:cNvCxnSpPr>
            <a:cxnSpLocks/>
          </p:cNvCxnSpPr>
          <p:nvPr/>
        </p:nvCxnSpPr>
        <p:spPr>
          <a:xfrm>
            <a:off x="5999163" y="4170363"/>
            <a:ext cx="461962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/>
          </p:cNvPr>
          <p:cNvCxnSpPr>
            <a:cxnSpLocks/>
          </p:cNvCxnSpPr>
          <p:nvPr/>
        </p:nvCxnSpPr>
        <p:spPr>
          <a:xfrm>
            <a:off x="5999163" y="3935413"/>
            <a:ext cx="0" cy="2154237"/>
          </a:xfrm>
          <a:prstGeom prst="line">
            <a:avLst/>
          </a:prstGeom>
          <a:ln>
            <a:solidFill>
              <a:srgbClr val="632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/>
          </p:cNvPr>
          <p:cNvSpPr/>
          <p:nvPr/>
        </p:nvSpPr>
        <p:spPr>
          <a:xfrm>
            <a:off x="6478588" y="4040188"/>
            <a:ext cx="555307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>
              <a:spcBef>
                <a:spcPts val="600"/>
              </a:spcBef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Встреча с представителями приемной комиссии (обязательная часть)</a:t>
            </a:r>
          </a:p>
          <a:p>
            <a:pPr indent="-285750">
              <a:spcBef>
                <a:spcPts val="600"/>
              </a:spcBef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Экскурсия в музеи СибГМУ (возраст!)</a:t>
            </a:r>
          </a:p>
          <a:p>
            <a:pPr indent="-285750">
              <a:spcBef>
                <a:spcPts val="600"/>
              </a:spcBef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Занятие в  лаборатории экспериментальной хирургии</a:t>
            </a:r>
          </a:p>
          <a:p>
            <a:pPr indent="-285750">
              <a:spcBef>
                <a:spcPts val="600"/>
              </a:spcBef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Обучение базовой сердечно-легочной реанимации</a:t>
            </a:r>
          </a:p>
          <a:p>
            <a:pPr indent="-285750">
              <a:spcBef>
                <a:spcPts val="600"/>
              </a:spcBef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Экскурсия в секционный зал, демонстрация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пластината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человеческого тела (анатомия человека)</a:t>
            </a:r>
          </a:p>
          <a:p>
            <a:pPr indent="-285750">
              <a:spcBef>
                <a:spcPts val="600"/>
              </a:spcBef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Занятие в  лаборатории фармацевтической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технологии</a:t>
            </a:r>
            <a:r>
              <a:rPr lang="ru-RU" sz="1650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ru-RU" sz="16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285750">
              <a:defRPr/>
            </a:pPr>
            <a:endParaRPr lang="ru-RU" sz="1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Picture 2" descr="https://sun9-41.userapi.com/c850628/v850628606/55ca5/-N--VRYEz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1389063"/>
            <a:ext cx="27241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/>
          </p:cNvPr>
          <p:cNvSpPr/>
          <p:nvPr/>
        </p:nvSpPr>
        <p:spPr>
          <a:xfrm>
            <a:off x="152400" y="417562"/>
            <a:ext cx="540226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Дни открытых дверей  </a:t>
            </a:r>
            <a:r>
              <a:rPr lang="ru-RU" altLang="ru-RU" sz="2000" b="1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(«</a:t>
            </a:r>
            <a:r>
              <a:rPr lang="ru-RU" altLang="ru-RU" sz="2000" b="1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СибМедСити</a:t>
            </a:r>
            <a:r>
              <a:rPr lang="ru-RU" altLang="ru-RU" sz="2000" b="1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»)</a:t>
            </a:r>
            <a:endParaRPr lang="ru-RU" altLang="ru-RU" sz="2000" b="1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Century Gothic" panose="020B0502020202020204" pitchFamily="34" charset="0"/>
            </a:endParaRPr>
          </a:p>
        </p:txBody>
      </p:sp>
      <p:sp>
        <p:nvSpPr>
          <p:cNvPr id="18" name="Скругленный прямоугольник 18">
            <a:extLst/>
          </p:cNvPr>
          <p:cNvSpPr/>
          <p:nvPr/>
        </p:nvSpPr>
        <p:spPr>
          <a:xfrm>
            <a:off x="3179763" y="3470275"/>
            <a:ext cx="2468562" cy="466725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 w="9525">
            <a:noFill/>
            <a:prstDash val="sysDot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2457" tIns="31075" rIns="31075" bIns="31076" spcCol="1270" anchor="ctr"/>
          <a:lstStyle/>
          <a:p>
            <a:pPr marL="0" lvl="1" algn="ctr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Участники</a:t>
            </a:r>
          </a:p>
        </p:txBody>
      </p:sp>
      <p:sp>
        <p:nvSpPr>
          <p:cNvPr id="19" name="Прямоугольник 55">
            <a:extLst/>
          </p:cNvPr>
          <p:cNvSpPr>
            <a:spLocks noChangeArrowheads="1"/>
          </p:cNvSpPr>
          <p:nvPr/>
        </p:nvSpPr>
        <p:spPr bwMode="auto">
          <a:xfrm>
            <a:off x="3052763" y="5045075"/>
            <a:ext cx="15906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500"/>
              </a:lnSpc>
              <a:defRPr/>
            </a:pPr>
            <a:r>
              <a:rPr lang="ru-RU" alt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Учащиеся </a:t>
            </a:r>
          </a:p>
          <a:p>
            <a:pPr algn="ctr">
              <a:lnSpc>
                <a:spcPts val="1500"/>
              </a:lnSpc>
              <a:defRPr/>
            </a:pPr>
            <a:r>
              <a:rPr lang="ru-RU" alt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1-11 класс</a:t>
            </a:r>
          </a:p>
        </p:txBody>
      </p:sp>
      <p:sp>
        <p:nvSpPr>
          <p:cNvPr id="20" name="Прямоугольник 56">
            <a:extLst/>
          </p:cNvPr>
          <p:cNvSpPr>
            <a:spLocks noChangeArrowheads="1"/>
          </p:cNvSpPr>
          <p:nvPr/>
        </p:nvSpPr>
        <p:spPr bwMode="auto">
          <a:xfrm>
            <a:off x="4300538" y="5145088"/>
            <a:ext cx="15906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500"/>
              </a:lnSpc>
              <a:defRPr/>
            </a:pPr>
            <a:r>
              <a:rPr lang="ru-RU" alt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Родители</a:t>
            </a:r>
          </a:p>
        </p:txBody>
      </p:sp>
      <p:cxnSp>
        <p:nvCxnSpPr>
          <p:cNvPr id="21" name="Прямая соединительная линия 20">
            <a:extLst/>
          </p:cNvPr>
          <p:cNvCxnSpPr>
            <a:cxnSpLocks/>
          </p:cNvCxnSpPr>
          <p:nvPr/>
        </p:nvCxnSpPr>
        <p:spPr>
          <a:xfrm flipH="1">
            <a:off x="230188" y="3333750"/>
            <a:ext cx="5324475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</p:cxnSp>
      <p:sp>
        <p:nvSpPr>
          <p:cNvPr id="22" name="Прямоугольник 28">
            <a:extLst/>
          </p:cNvPr>
          <p:cNvSpPr>
            <a:spLocks noChangeArrowheads="1"/>
          </p:cNvSpPr>
          <p:nvPr/>
        </p:nvSpPr>
        <p:spPr bwMode="auto">
          <a:xfrm>
            <a:off x="3052763" y="1296571"/>
            <a:ext cx="25701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Расписание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предварительная регистрация участников за 2 недели до начала каникул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3" name="Straight Connector 10">
            <a:extLst/>
          </p:cNvPr>
          <p:cNvCxnSpPr/>
          <p:nvPr/>
        </p:nvCxnSpPr>
        <p:spPr>
          <a:xfrm>
            <a:off x="3055938" y="3454400"/>
            <a:ext cx="0" cy="2519363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7">
            <a:extLst/>
          </p:cNvPr>
          <p:cNvSpPr txBox="1">
            <a:spLocks noChangeArrowheads="1"/>
          </p:cNvSpPr>
          <p:nvPr/>
        </p:nvSpPr>
        <p:spPr bwMode="auto">
          <a:xfrm>
            <a:off x="958056" y="1206410"/>
            <a:ext cx="216376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раза в год в период школьных каникул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Продолжительность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дней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˃ 50 мастер-классов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" descr="https://pp.userapi.com/c848416/v848416672/45bab/68AdPZQzd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373438"/>
            <a:ext cx="2789237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211638"/>
            <a:ext cx="8239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4246563"/>
            <a:ext cx="74612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478088"/>
            <a:ext cx="5032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2565400"/>
            <a:ext cx="5127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303338"/>
            <a:ext cx="5572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6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423988"/>
            <a:ext cx="4556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943100"/>
            <a:ext cx="4508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009775"/>
            <a:ext cx="5032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Прямая соединительная линия 33">
            <a:extLst/>
          </p:cNvPr>
          <p:cNvCxnSpPr>
            <a:cxnSpLocks/>
          </p:cNvCxnSpPr>
          <p:nvPr/>
        </p:nvCxnSpPr>
        <p:spPr>
          <a:xfrm>
            <a:off x="6010275" y="4714081"/>
            <a:ext cx="461962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/>
          </p:cNvPr>
          <p:cNvCxnSpPr>
            <a:cxnSpLocks/>
          </p:cNvCxnSpPr>
          <p:nvPr/>
        </p:nvCxnSpPr>
        <p:spPr>
          <a:xfrm>
            <a:off x="5999955" y="4987897"/>
            <a:ext cx="460375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/>
          </p:cNvPr>
          <p:cNvCxnSpPr>
            <a:cxnSpLocks/>
          </p:cNvCxnSpPr>
          <p:nvPr/>
        </p:nvCxnSpPr>
        <p:spPr>
          <a:xfrm>
            <a:off x="5999956" y="5283994"/>
            <a:ext cx="460375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/>
          </p:cNvPr>
          <p:cNvCxnSpPr>
            <a:cxnSpLocks/>
          </p:cNvCxnSpPr>
          <p:nvPr/>
        </p:nvCxnSpPr>
        <p:spPr>
          <a:xfrm>
            <a:off x="5999163" y="5601741"/>
            <a:ext cx="461963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/>
          </p:cNvPr>
          <p:cNvCxnSpPr>
            <a:cxnSpLocks/>
          </p:cNvCxnSpPr>
          <p:nvPr/>
        </p:nvCxnSpPr>
        <p:spPr>
          <a:xfrm>
            <a:off x="6010275" y="6089650"/>
            <a:ext cx="461963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6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31888" y="1429259"/>
            <a:ext cx="6748463" cy="561975"/>
          </a:xfrm>
          <a:prstGeom prst="rect">
            <a:avLst/>
          </a:prstGeom>
          <a:solidFill>
            <a:srgbClr val="8B0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344488" y="520240"/>
            <a:ext cx="113284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Проектные работы на базе Детского технопарка «</a:t>
            </a:r>
            <a:r>
              <a:rPr lang="ru-RU" altLang="ru-RU" sz="2000" b="1" dirty="0" err="1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Кванториум</a:t>
            </a:r>
            <a:r>
              <a:rPr lang="ru-RU" altLang="ru-RU"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» </a:t>
            </a:r>
            <a:endParaRPr lang="ru-RU" altLang="ru-RU" sz="2000" b="1" dirty="0" smtClean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Century Gothic" panose="020B0502020202020204" pitchFamily="34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(</a:t>
            </a:r>
            <a:r>
              <a:rPr lang="ru-RU" altLang="ru-RU"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БИО-</a:t>
            </a:r>
            <a:r>
              <a:rPr lang="ru-RU" altLang="ru-RU" sz="2000" b="1" dirty="0" err="1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квантум</a:t>
            </a:r>
            <a:r>
              <a:rPr lang="ru-RU" altLang="ru-RU"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)</a:t>
            </a:r>
          </a:p>
        </p:txBody>
      </p:sp>
      <p:sp>
        <p:nvSpPr>
          <p:cNvPr id="9" name="Прямоугольник 7">
            <a:extLst/>
          </p:cNvPr>
          <p:cNvSpPr>
            <a:spLocks noChangeArrowheads="1"/>
          </p:cNvSpPr>
          <p:nvPr/>
        </p:nvSpPr>
        <p:spPr bwMode="auto">
          <a:xfrm>
            <a:off x="8138248" y="5403872"/>
            <a:ext cx="3535196" cy="929485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ДОПОЛНИТЕЛЬНЫЕ БАЛЛЫ  </a:t>
            </a:r>
            <a:endParaRPr lang="ru-RU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ПОСТУПЛЕНИИ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(10-11 классы)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7">
            <a:extLst/>
          </p:cNvPr>
          <p:cNvSpPr>
            <a:spLocks noChangeArrowheads="1"/>
          </p:cNvSpPr>
          <p:nvPr/>
        </p:nvSpPr>
        <p:spPr bwMode="auto">
          <a:xfrm>
            <a:off x="8147901" y="1433416"/>
            <a:ext cx="3535196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Алгоритм зачисления и обучения</a:t>
            </a:r>
            <a:endParaRPr lang="ru-RU" alt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6" descr="C:\Users\user\Downloads\microsco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23975"/>
            <a:ext cx="6794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1004888" y="4573588"/>
            <a:ext cx="39512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школьники 5-11 классов</a:t>
            </a:r>
          </a:p>
          <a:p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занятия 2 раза в неделю по 2 академических часа</a:t>
            </a:r>
          </a:p>
          <a:p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преподаватели СибГМУ</a:t>
            </a:r>
          </a:p>
          <a:p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059363"/>
            <a:ext cx="4683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C:\Users\user\Downloads\do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58800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04888" y="1421280"/>
            <a:ext cx="798195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>
              <a:defRPr/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«Мир под микроскопом: вдохновение, технологии, разработка»</a:t>
            </a:r>
          </a:p>
          <a:p>
            <a:pPr indent="534988">
              <a:spcBef>
                <a:spcPts val="6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Технологии для человека» </a:t>
            </a:r>
          </a:p>
          <a:p>
            <a:pPr indent="534988">
              <a:spcBef>
                <a:spcPts val="600"/>
              </a:spcBef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Ситифермерство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indent="534988">
              <a:spcBef>
                <a:spcPts val="600"/>
              </a:spcBef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«Химия НТИ»</a:t>
            </a:r>
          </a:p>
          <a:p>
            <a:pPr indent="534988">
              <a:spcBef>
                <a:spcPts val="600"/>
              </a:spcBef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«Биология НИТ»</a:t>
            </a:r>
          </a:p>
          <a:p>
            <a:pPr indent="534988">
              <a:spcBef>
                <a:spcPts val="600"/>
              </a:spcBef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«Твоя миссия – разработчик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534988">
              <a:spcBef>
                <a:spcPts val="600"/>
              </a:spcBef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лекарств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51167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>
            <a:extLst/>
          </p:cNvPr>
          <p:cNvCxnSpPr>
            <a:cxnSpLocks/>
          </p:cNvCxnSpPr>
          <p:nvPr/>
        </p:nvCxnSpPr>
        <p:spPr>
          <a:xfrm>
            <a:off x="1112838" y="1903413"/>
            <a:ext cx="19050" cy="1711325"/>
          </a:xfrm>
          <a:prstGeom prst="line">
            <a:avLst/>
          </a:prstGeom>
          <a:ln>
            <a:solidFill>
              <a:srgbClr val="632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/>
          </p:cNvPr>
          <p:cNvCxnSpPr>
            <a:cxnSpLocks/>
          </p:cNvCxnSpPr>
          <p:nvPr/>
        </p:nvCxnSpPr>
        <p:spPr>
          <a:xfrm>
            <a:off x="1131888" y="2338388"/>
            <a:ext cx="363537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/>
          </p:cNvPr>
          <p:cNvCxnSpPr>
            <a:cxnSpLocks/>
          </p:cNvCxnSpPr>
          <p:nvPr/>
        </p:nvCxnSpPr>
        <p:spPr>
          <a:xfrm>
            <a:off x="1114425" y="2616200"/>
            <a:ext cx="369888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/>
          </p:cNvPr>
          <p:cNvCxnSpPr>
            <a:cxnSpLocks/>
          </p:cNvCxnSpPr>
          <p:nvPr/>
        </p:nvCxnSpPr>
        <p:spPr>
          <a:xfrm>
            <a:off x="1112838" y="2909888"/>
            <a:ext cx="360362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/>
          </p:cNvPr>
          <p:cNvCxnSpPr>
            <a:cxnSpLocks/>
          </p:cNvCxnSpPr>
          <p:nvPr/>
        </p:nvCxnSpPr>
        <p:spPr>
          <a:xfrm>
            <a:off x="1135063" y="3205163"/>
            <a:ext cx="360362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/>
          </p:cNvPr>
          <p:cNvCxnSpPr>
            <a:cxnSpLocks/>
          </p:cNvCxnSpPr>
          <p:nvPr/>
        </p:nvCxnSpPr>
        <p:spPr>
          <a:xfrm>
            <a:off x="1131888" y="3614738"/>
            <a:ext cx="352425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9" descr="https://sun9-41.userapi.com/c836335/v836335610/45ec3/ylSWjDdJi5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5725" y="4251325"/>
            <a:ext cx="2684463" cy="1787525"/>
          </a:xfrm>
          <a:prstGeom prst="rect">
            <a:avLst/>
          </a:prstGeom>
          <a:noFill/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1" descr="https://downloader.disk.yandex.ru/preview/6c75aa8ca1c7b3e128bebf4ccc31bd35f6629dfb516b1f60fd812bb55dfbec9d/5f3507af/JoWD23JfufMa771j-etxX9SBtdZnIeKWOZsrv1tshiu2SYwcG5EKkBQe5CtHoUDEj_GYE0bp481JN9GYt9q4wQ%3D%3D?uid=0&amp;filename=DSC_0157-3.jpg&amp;disposition=inline&amp;hash=&amp;limit=0&amp;content_type=image%2Fjpeg&amp;owner_uid=0&amp;tknv=v2&amp;size=1600x69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65725" y="2171700"/>
            <a:ext cx="2686050" cy="1811338"/>
          </a:xfrm>
          <a:prstGeom prst="rect">
            <a:avLst/>
          </a:prstGeom>
          <a:noFill/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/>
          </p:cNvPr>
          <p:cNvSpPr txBox="1"/>
          <p:nvPr/>
        </p:nvSpPr>
        <p:spPr>
          <a:xfrm>
            <a:off x="8147734" y="2251487"/>
            <a:ext cx="3535363" cy="523875"/>
          </a:xfrm>
          <a:prstGeom prst="rect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Сентябрь-декабрь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2022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ru-RU" altLang="ru-RU" sz="14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Базовый уровень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Box 27">
            <a:extLst/>
          </p:cNvPr>
          <p:cNvSpPr txBox="1"/>
          <p:nvPr/>
        </p:nvSpPr>
        <p:spPr>
          <a:xfrm>
            <a:off x="8137523" y="3195076"/>
            <a:ext cx="3535363" cy="523875"/>
          </a:xfrm>
          <a:prstGeom prst="rect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Январь-май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ru-RU" altLang="ru-RU" sz="14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Углубленный (проектный) уровень</a:t>
            </a:r>
          </a:p>
        </p:txBody>
      </p:sp>
      <p:sp>
        <p:nvSpPr>
          <p:cNvPr id="29" name="TextBox 28">
            <a:extLst/>
          </p:cNvPr>
          <p:cNvSpPr txBox="1"/>
          <p:nvPr/>
        </p:nvSpPr>
        <p:spPr>
          <a:xfrm>
            <a:off x="8137522" y="4243650"/>
            <a:ext cx="3535363" cy="738187"/>
          </a:xfrm>
          <a:prstGeom prst="rect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Апрель 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ru-RU" altLang="ru-RU" sz="14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Выступление с итогами проекта </a:t>
            </a:r>
          </a:p>
          <a:p>
            <a:pPr algn="ctr">
              <a:defRPr/>
            </a:pPr>
            <a:r>
              <a:rPr lang="ru-RU" altLang="ru-RU" sz="14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конференции </a:t>
            </a:r>
            <a:r>
              <a:rPr lang="ru-RU" altLang="ru-RU" sz="1400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altLang="ru-RU" sz="1400" i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СибМед</a:t>
            </a:r>
            <a:r>
              <a:rPr lang="ru-RU" altLang="ru-RU" sz="1400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ru-RU" altLang="ru-RU" sz="1400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" name="Picture 71" descr="Иконка стрелка, стрелка вверх, arrow up, размер 128x128 | id42163 ...">
            <a:extLst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7"/>
          <a:stretch/>
        </p:blipFill>
        <p:spPr bwMode="auto">
          <a:xfrm rot="10800000">
            <a:off x="9738874" y="2899285"/>
            <a:ext cx="332663" cy="2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1" descr="Иконка стрелка, стрелка вверх, arrow up, размер 128x128 | id42163 ...">
            <a:extLst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7"/>
          <a:stretch/>
        </p:blipFill>
        <p:spPr bwMode="auto">
          <a:xfrm rot="10800000">
            <a:off x="9749083" y="3859037"/>
            <a:ext cx="332663" cy="2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1" descr="Иконка стрелка, стрелка вверх, arrow up, размер 128x128 | id42163 ...">
            <a:extLst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7"/>
          <a:stretch/>
        </p:blipFill>
        <p:spPr bwMode="auto">
          <a:xfrm rot="10800000">
            <a:off x="9753242" y="5032402"/>
            <a:ext cx="332663" cy="2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>
            <a:extLst/>
          </p:cNvPr>
          <p:cNvCxnSpPr>
            <a:cxnSpLocks/>
          </p:cNvCxnSpPr>
          <p:nvPr/>
        </p:nvCxnSpPr>
        <p:spPr>
          <a:xfrm flipH="1">
            <a:off x="401638" y="4117975"/>
            <a:ext cx="4764087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BC1BB8B-4E9D-4BCE-A398-462BBEE33B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01">
            <a:off x="10896335" y="5729791"/>
            <a:ext cx="822376" cy="8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15</a:t>
            </a:fld>
            <a:endParaRPr lang="ru-RU"/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5298262" y="1557892"/>
            <a:ext cx="6734175" cy="369888"/>
          </a:xfrm>
          <a:prstGeom prst="rect">
            <a:avLst/>
          </a:prstGeom>
          <a:solidFill>
            <a:srgbClr val="EAF2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Химия                 Биология           Русский язык</a:t>
            </a:r>
          </a:p>
        </p:txBody>
      </p:sp>
      <p:cxnSp>
        <p:nvCxnSpPr>
          <p:cNvPr id="7" name="Прямая соединительная линия 6">
            <a:extLst/>
          </p:cNvPr>
          <p:cNvCxnSpPr>
            <a:cxnSpLocks/>
          </p:cNvCxnSpPr>
          <p:nvPr/>
        </p:nvCxnSpPr>
        <p:spPr>
          <a:xfrm>
            <a:off x="5150625" y="511730"/>
            <a:ext cx="8056" cy="6046082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7">
            <a:extLst/>
          </p:cNvPr>
          <p:cNvSpPr txBox="1">
            <a:spLocks noChangeArrowheads="1"/>
          </p:cNvSpPr>
          <p:nvPr/>
        </p:nvSpPr>
        <p:spPr bwMode="auto">
          <a:xfrm>
            <a:off x="779597" y="1011526"/>
            <a:ext cx="4379084" cy="39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Совместно с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РЦРО</a:t>
            </a:r>
            <a:r>
              <a:rPr lang="en-US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Центром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«Солнечный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Период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школьных 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каникул (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5-10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дней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˃ 10 </a:t>
            </a:r>
            <a:r>
              <a:rPr lang="ru-RU" alt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проф.проб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мастер-классов, подготовка к ЕГЭ,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олимпиадам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с. Калтай Томской области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Учащиеся 9-11 классов г. Томска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137300" y="545507"/>
            <a:ext cx="4884737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Профильные смены СибГМУ </a:t>
            </a:r>
            <a:r>
              <a:rPr lang="ru-RU" altLang="ru-RU" sz="2000" b="1" dirty="0">
                <a:solidFill>
                  <a:srgbClr val="8B0903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*</a:t>
            </a:r>
            <a:endParaRPr lang="ru-RU" altLang="ru-RU" sz="2000" b="1" dirty="0">
              <a:solidFill>
                <a:srgbClr val="8B0903"/>
              </a:solidFill>
              <a:latin typeface="Verdana" panose="020B0604030504040204" pitchFamily="34" charset="0"/>
              <a:ea typeface="Verdana" panose="020B060403050404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11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7" y="112768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4" y="1665842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7" y="2851705"/>
            <a:ext cx="3778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2" y="326128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27"/>
          <p:cNvSpPr>
            <a:spLocks noChangeArrowheads="1"/>
          </p:cNvSpPr>
          <p:nvPr/>
        </p:nvSpPr>
        <p:spPr bwMode="auto">
          <a:xfrm>
            <a:off x="8685193" y="6557812"/>
            <a:ext cx="3036887" cy="261610"/>
          </a:xfrm>
          <a:prstGeom prst="rect">
            <a:avLst/>
          </a:prstGeom>
          <a:solidFill>
            <a:srgbClr val="E8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8B0903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* - Коммерческие проекты</a:t>
            </a:r>
          </a:p>
        </p:txBody>
      </p:sp>
      <p:pic>
        <p:nvPicPr>
          <p:cNvPr id="16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4" y="2188130"/>
            <a:ext cx="382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/>
          </p:cNvPr>
          <p:cNvSpPr/>
          <p:nvPr/>
        </p:nvSpPr>
        <p:spPr>
          <a:xfrm>
            <a:off x="5318900" y="539157"/>
            <a:ext cx="6732587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Подготовительные курсы СибГМУ</a:t>
            </a:r>
            <a:r>
              <a:rPr lang="ru-RU" altLang="ru-RU" sz="2000" b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 </a:t>
            </a:r>
            <a:r>
              <a:rPr lang="ru-RU" altLang="ru-RU" sz="2000" b="1">
                <a:solidFill>
                  <a:srgbClr val="8B0903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*</a:t>
            </a:r>
            <a:endParaRPr lang="ru-RU" altLang="ru-RU" sz="2000" b="1">
              <a:solidFill>
                <a:srgbClr val="8B0903"/>
              </a:solidFill>
              <a:latin typeface="Verdana" panose="020B0604030504040204" pitchFamily="34" charset="0"/>
              <a:ea typeface="Verdana" panose="020B0604030504040204" pitchFamily="34" charset="0"/>
              <a:cs typeface="Century Gothic" panose="020B0502020202020204" pitchFamily="34" charset="0"/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8705977" y="4353732"/>
            <a:ext cx="3355975" cy="584775"/>
          </a:xfrm>
          <a:prstGeom prst="rect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Курсы лабораторных занятий</a:t>
            </a:r>
            <a:endParaRPr lang="ru-RU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23">
            <a:extLst/>
          </p:cNvPr>
          <p:cNvSpPr txBox="1">
            <a:spLocks noChangeArrowheads="1"/>
          </p:cNvSpPr>
          <p:nvPr/>
        </p:nvSpPr>
        <p:spPr bwMode="auto">
          <a:xfrm>
            <a:off x="5333187" y="1122917"/>
            <a:ext cx="2949575" cy="307975"/>
          </a:xfrm>
          <a:prstGeom prst="rect">
            <a:avLst/>
          </a:prstGeom>
          <a:solidFill>
            <a:srgbClr val="8C0B05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ДИСТАНЦИОННЫЕ</a:t>
            </a:r>
            <a:endParaRPr lang="ru-RU" altLang="ru-RU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23">
            <a:extLst/>
          </p:cNvPr>
          <p:cNvSpPr txBox="1">
            <a:spLocks noChangeArrowheads="1"/>
          </p:cNvSpPr>
          <p:nvPr/>
        </p:nvSpPr>
        <p:spPr bwMode="auto">
          <a:xfrm>
            <a:off x="8817750" y="1122917"/>
            <a:ext cx="3214687" cy="307975"/>
          </a:xfrm>
          <a:prstGeom prst="rect">
            <a:avLst/>
          </a:prstGeom>
          <a:solidFill>
            <a:srgbClr val="8C0B05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ОЧНЫЕ</a:t>
            </a:r>
            <a:endParaRPr lang="ru-RU" altLang="ru-RU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Picture 28" descr="https://ssmu.ru/upload/gallery/images/9_image_big_1135_5358_0_7301.jpg">
            <a:extLst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6550" y="4721754"/>
            <a:ext cx="2600325" cy="1800225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2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/>
          </p:cNvPr>
          <p:cNvSpPr/>
          <p:nvPr/>
        </p:nvSpPr>
        <p:spPr>
          <a:xfrm>
            <a:off x="5415737" y="1957942"/>
            <a:ext cx="3132138" cy="28469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C48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уникальная программа обучения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C48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скидки при более одного предмета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C48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обучение в удобное время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C48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онлайн консультация от преподавателей СибГМУ;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C48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возможность вернуть 13% от цены за обучение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C48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круглосуточный доступ к материалам</a:t>
            </a:r>
          </a:p>
        </p:txBody>
      </p:sp>
      <p:cxnSp>
        <p:nvCxnSpPr>
          <p:cNvPr id="23" name="Прямая соединительная линия 22">
            <a:extLst/>
          </p:cNvPr>
          <p:cNvCxnSpPr>
            <a:cxnSpLocks/>
          </p:cNvCxnSpPr>
          <p:nvPr/>
        </p:nvCxnSpPr>
        <p:spPr>
          <a:xfrm>
            <a:off x="8582800" y="2186542"/>
            <a:ext cx="0" cy="367823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/>
          </p:cNvPr>
          <p:cNvCxnSpPr>
            <a:cxnSpLocks/>
          </p:cNvCxnSpPr>
          <p:nvPr/>
        </p:nvCxnSpPr>
        <p:spPr>
          <a:xfrm>
            <a:off x="8582800" y="1122917"/>
            <a:ext cx="0" cy="4064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00" y="1962705"/>
            <a:ext cx="514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>
            <a:extLst/>
          </p:cNvPr>
          <p:cNvSpPr/>
          <p:nvPr/>
        </p:nvSpPr>
        <p:spPr>
          <a:xfrm>
            <a:off x="9255900" y="1974145"/>
            <a:ext cx="3132137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400" dirty="0">
                <a:solidFill>
                  <a:srgbClr val="4C48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подготовка к ОГЭ</a:t>
            </a:r>
            <a:r>
              <a:rPr lang="en-US" sz="1400" dirty="0">
                <a:solidFill>
                  <a:srgbClr val="4C48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ru-RU" sz="1400" dirty="0">
                <a:solidFill>
                  <a:srgbClr val="4C48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ЕГЭ</a:t>
            </a:r>
          </a:p>
          <a:p>
            <a:pPr>
              <a:spcBef>
                <a:spcPts val="600"/>
              </a:spcBef>
              <a:defRPr/>
            </a:pPr>
            <a:endParaRPr lang="ru-RU" sz="1400" dirty="0">
              <a:solidFill>
                <a:srgbClr val="4C48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400" dirty="0">
                <a:solidFill>
                  <a:srgbClr val="4C48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скидки при более одного предмета</a:t>
            </a:r>
          </a:p>
          <a:p>
            <a:pPr>
              <a:spcBef>
                <a:spcPts val="600"/>
              </a:spcBef>
              <a:defRPr/>
            </a:pPr>
            <a:r>
              <a:rPr lang="ru-RU" sz="1400" dirty="0" smtClean="0">
                <a:solidFill>
                  <a:srgbClr val="4C48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Занятия </a:t>
            </a:r>
            <a:r>
              <a:rPr lang="ru-RU" sz="1400" dirty="0">
                <a:solidFill>
                  <a:srgbClr val="4C48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базе СибГМУ или ООУ</a:t>
            </a:r>
          </a:p>
          <a:p>
            <a:pPr>
              <a:spcBef>
                <a:spcPts val="600"/>
              </a:spcBef>
              <a:defRPr/>
            </a:pPr>
            <a:endParaRPr lang="ru-RU" sz="1400" dirty="0">
              <a:solidFill>
                <a:srgbClr val="4C48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400" dirty="0">
                <a:solidFill>
                  <a:srgbClr val="4C48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Опытные преподаватели</a:t>
            </a:r>
          </a:p>
          <a:p>
            <a:pPr>
              <a:spcBef>
                <a:spcPts val="600"/>
              </a:spcBef>
              <a:defRPr/>
            </a:pPr>
            <a:endParaRPr lang="ru-RU" sz="1400" dirty="0">
              <a:solidFill>
                <a:srgbClr val="4C48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ru-RU" sz="1400" dirty="0">
              <a:solidFill>
                <a:srgbClr val="4C48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7" name="Рисунок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975" y="3123167"/>
            <a:ext cx="4968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>
            <a:extLst/>
          </p:cNvPr>
          <p:cNvCxnSpPr>
            <a:cxnSpLocks/>
          </p:cNvCxnSpPr>
          <p:nvPr/>
        </p:nvCxnSpPr>
        <p:spPr>
          <a:xfrm>
            <a:off x="8712975" y="5171777"/>
            <a:ext cx="131762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/>
          </p:cNvPr>
          <p:cNvCxnSpPr>
            <a:cxnSpLocks/>
          </p:cNvCxnSpPr>
          <p:nvPr/>
        </p:nvCxnSpPr>
        <p:spPr>
          <a:xfrm>
            <a:off x="8712975" y="4938507"/>
            <a:ext cx="0" cy="812800"/>
          </a:xfrm>
          <a:prstGeom prst="line">
            <a:avLst/>
          </a:prstGeom>
          <a:ln>
            <a:solidFill>
              <a:srgbClr val="632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/>
          </p:cNvPr>
          <p:cNvCxnSpPr>
            <a:cxnSpLocks/>
          </p:cNvCxnSpPr>
          <p:nvPr/>
        </p:nvCxnSpPr>
        <p:spPr>
          <a:xfrm>
            <a:off x="8715356" y="5747223"/>
            <a:ext cx="127000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/>
          </p:cNvPr>
          <p:cNvSpPr txBox="1"/>
          <p:nvPr/>
        </p:nvSpPr>
        <p:spPr>
          <a:xfrm>
            <a:off x="8936866" y="5413749"/>
            <a:ext cx="3135312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>
              <a:defRPr/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Микроскопия в биологии и медицине</a:t>
            </a: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8940041" y="5017790"/>
            <a:ext cx="3132137" cy="3079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>
              <a:defRPr/>
            </a:pPr>
            <a:r>
              <a:rPr lang="ru-RU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Дрозофилийный</a:t>
            </a: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практикум</a:t>
            </a: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3" name="Picture 30" descr="https://sun9-51.userapi.com/c849520/v849520428/160c40/Opes4ctim5w.jpg">
            <a:extLst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83496" y="4435258"/>
            <a:ext cx="1157288" cy="2051050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2" descr="https://sun4-11.userapi.com/SJvzd54q3IdqqywY0oAnw34qfv7g5qSeOVjRcQ/ji1XIyNazq0.jpg">
            <a:extLst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43984" y="4419383"/>
            <a:ext cx="1549400" cy="2066925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https://sun9-53.userapi.com/c858436/v858436401/13e105/IzUTZuFMJBs.jpg">
            <a:extLst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0446" y="4435258"/>
            <a:ext cx="1331913" cy="2052637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3" descr="C:\Users\user\Downloads\tax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787" y="2489755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4" descr="C:\Users\user\Downloads\coachin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975" y="3766105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85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ИНФОРМАЦИОННЫЕ РЕСУРСЫ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11467" y="6004485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16</a:t>
            </a:fld>
            <a:endParaRPr lang="ru-RU"/>
          </a:p>
        </p:txBody>
      </p:sp>
      <p:sp>
        <p:nvSpPr>
          <p:cNvPr id="14" name="Прямоугольник 13">
            <a:extLst/>
          </p:cNvPr>
          <p:cNvSpPr/>
          <p:nvPr/>
        </p:nvSpPr>
        <p:spPr>
          <a:xfrm>
            <a:off x="508934" y="626533"/>
            <a:ext cx="10684583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dirty="0">
                <a:ea typeface="Century Gothic" panose="020B0502020202020204" pitchFamily="34" charset="0"/>
                <a:cs typeface="Century Gothic" panose="020B0502020202020204" pitchFamily="34" charset="0"/>
              </a:rPr>
              <a:t>Официальный сайт СибГМУ</a:t>
            </a:r>
          </a:p>
          <a:p>
            <a:pPr algn="ctr"/>
            <a:r>
              <a:rPr lang="en-US" altLang="ru-RU" sz="1600" dirty="0" smtClean="0">
                <a:ea typeface="Century Gothic" panose="020B0502020202020204" pitchFamily="34" charset="0"/>
                <a:cs typeface="Century Gothic" panose="020B0502020202020204" pitchFamily="34" charset="0"/>
              </a:rPr>
              <a:t>abiturient.ssmu.ru</a:t>
            </a:r>
            <a:endParaRPr lang="en-US" altLang="ru-RU" sz="1600" dirty="0"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15" name="Прямоугольник 14">
            <a:extLst/>
          </p:cNvPr>
          <p:cNvSpPr/>
          <p:nvPr/>
        </p:nvSpPr>
        <p:spPr>
          <a:xfrm>
            <a:off x="508934" y="3416497"/>
            <a:ext cx="106845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dirty="0" err="1" smtClean="0">
                <a:ea typeface="Century Gothic" panose="020B0502020202020204" pitchFamily="34" charset="0"/>
                <a:cs typeface="Century Gothic" panose="020B0502020202020204" pitchFamily="34" charset="0"/>
              </a:rPr>
              <a:t>ВКонтакте</a:t>
            </a:r>
            <a:endParaRPr lang="en-US" altLang="ru-RU" sz="1600" dirty="0" smtClean="0"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ctr"/>
            <a:r>
              <a:rPr lang="en-US" altLang="ru-RU" sz="1600" dirty="0" smtClean="0">
                <a:ea typeface="Century Gothic" panose="020B0502020202020204" pitchFamily="34" charset="0"/>
                <a:cs typeface="Century Gothic" panose="020B0502020202020204" pitchFamily="34" charset="0"/>
              </a:rPr>
              <a:t>vk.com/</a:t>
            </a:r>
            <a:r>
              <a:rPr lang="en-US" altLang="ru-RU" sz="1600" dirty="0" err="1" smtClean="0">
                <a:ea typeface="Century Gothic" panose="020B0502020202020204" pitchFamily="34" charset="0"/>
                <a:cs typeface="Century Gothic" panose="020B0502020202020204" pitchFamily="34" charset="0"/>
              </a:rPr>
              <a:t>abiturient.ssmu</a:t>
            </a:r>
            <a:endParaRPr lang="ru-RU" altLang="ru-RU" sz="1600" dirty="0"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508934" y="2427924"/>
            <a:ext cx="106845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>
                <a:ea typeface="Century Gothic" panose="020B0502020202020204" pitchFamily="34" charset="0"/>
                <a:cs typeface="Century Gothic" panose="020B0502020202020204" pitchFamily="34" charset="0"/>
              </a:rPr>
              <a:t>Мобильное приложение</a:t>
            </a:r>
          </a:p>
          <a:p>
            <a:pPr algn="ctr"/>
            <a:r>
              <a:rPr lang="ru-RU" altLang="ru-RU" sz="1600">
                <a:ea typeface="Century Gothic" panose="020B0502020202020204" pitchFamily="34" charset="0"/>
                <a:cs typeface="Century Gothic" panose="020B0502020202020204" pitchFamily="34" charset="0"/>
              </a:rPr>
              <a:t>«Абитуриент СибГМУ»</a:t>
            </a:r>
            <a:endParaRPr lang="en-US" altLang="ru-RU" sz="1600"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17" name="Прямоугольник 16">
            <a:extLst/>
          </p:cNvPr>
          <p:cNvSpPr/>
          <p:nvPr/>
        </p:nvSpPr>
        <p:spPr>
          <a:xfrm>
            <a:off x="508934" y="1526941"/>
            <a:ext cx="106845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ru-RU" sz="1600" dirty="0" smtClean="0">
                <a:ea typeface="Century Gothic" panose="020B0502020202020204" pitchFamily="34" charset="0"/>
                <a:cs typeface="Century Gothic" panose="020B0502020202020204" pitchFamily="34" charset="0"/>
              </a:rPr>
              <a:t>Telegram</a:t>
            </a:r>
          </a:p>
          <a:p>
            <a:pPr algn="ctr"/>
            <a:r>
              <a:rPr lang="en-US" altLang="ru-RU" sz="1600" dirty="0" smtClean="0">
                <a:ea typeface="Century Gothic" panose="020B0502020202020204" pitchFamily="34" charset="0"/>
                <a:cs typeface="Century Gothic" panose="020B0502020202020204" pitchFamily="34" charset="0"/>
              </a:rPr>
              <a:t>t.me/</a:t>
            </a:r>
            <a:r>
              <a:rPr lang="en-US" altLang="ru-RU" sz="1600" dirty="0" err="1" smtClean="0">
                <a:ea typeface="Century Gothic" panose="020B0502020202020204" pitchFamily="34" charset="0"/>
                <a:cs typeface="Century Gothic" panose="020B0502020202020204" pitchFamily="34" charset="0"/>
              </a:rPr>
              <a:t>postypi</a:t>
            </a:r>
            <a:r>
              <a:rPr lang="ru-RU" altLang="ru-RU" sz="1600" dirty="0" smtClean="0">
                <a:ea typeface="Century Gothic" panose="020B0502020202020204" pitchFamily="34" charset="0"/>
                <a:cs typeface="Century Gothic" panose="020B0502020202020204" pitchFamily="34" charset="0"/>
              </a:rPr>
              <a:t>_</a:t>
            </a:r>
            <a:r>
              <a:rPr lang="en-US" altLang="ru-RU" sz="1600" dirty="0" smtClean="0">
                <a:ea typeface="Century Gothic" panose="020B0502020202020204" pitchFamily="34" charset="0"/>
                <a:cs typeface="Century Gothic" panose="020B0502020202020204" pitchFamily="34" charset="0"/>
              </a:rPr>
              <a:t>v</a:t>
            </a:r>
            <a:r>
              <a:rPr lang="ru-RU" altLang="ru-RU" sz="1600" dirty="0" smtClean="0">
                <a:ea typeface="Century Gothic" panose="020B0502020202020204" pitchFamily="34" charset="0"/>
                <a:cs typeface="Century Gothic" panose="020B0502020202020204" pitchFamily="34" charset="0"/>
              </a:rPr>
              <a:t>_</a:t>
            </a:r>
            <a:r>
              <a:rPr lang="en-US" altLang="ru-RU" sz="1600" dirty="0" err="1" smtClean="0">
                <a:ea typeface="Century Gothic" panose="020B0502020202020204" pitchFamily="34" charset="0"/>
                <a:cs typeface="Century Gothic" panose="020B0502020202020204" pitchFamily="34" charset="0"/>
              </a:rPr>
              <a:t>SibMED</a:t>
            </a:r>
            <a:endParaRPr lang="en-US" altLang="ru-RU" sz="1600" dirty="0"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19" name="Прямоугольник 18">
            <a:extLst/>
          </p:cNvPr>
          <p:cNvSpPr/>
          <p:nvPr/>
        </p:nvSpPr>
        <p:spPr>
          <a:xfrm>
            <a:off x="508933" y="4405070"/>
            <a:ext cx="106845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dirty="0" smtClean="0">
                <a:ea typeface="Century Gothic" panose="020B0502020202020204" pitchFamily="34" charset="0"/>
                <a:cs typeface="Century Gothic" panose="020B0502020202020204" pitchFamily="34" charset="0"/>
              </a:rPr>
              <a:t>Телефон</a:t>
            </a:r>
          </a:p>
          <a:p>
            <a:pPr algn="ctr"/>
            <a:r>
              <a:rPr lang="ru-RU" altLang="ru-RU" sz="1600" dirty="0" smtClean="0">
                <a:ea typeface="Century Gothic" panose="020B0502020202020204" pitchFamily="34" charset="0"/>
                <a:cs typeface="Century Gothic" panose="020B0502020202020204" pitchFamily="34" charset="0"/>
              </a:rPr>
              <a:t>8-3822-909-839</a:t>
            </a:r>
            <a:endParaRPr lang="ru-RU" altLang="ru-RU" sz="1600" dirty="0"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0" name="Прямоугольник 19">
            <a:extLst/>
          </p:cNvPr>
          <p:cNvSpPr/>
          <p:nvPr/>
        </p:nvSpPr>
        <p:spPr>
          <a:xfrm>
            <a:off x="508932" y="5274826"/>
            <a:ext cx="106845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dirty="0" smtClean="0">
                <a:ea typeface="Century Gothic" panose="020B0502020202020204" pitchFamily="34" charset="0"/>
                <a:cs typeface="Century Gothic" panose="020B0502020202020204" pitchFamily="34" charset="0"/>
              </a:rPr>
              <a:t>Электронная почта</a:t>
            </a:r>
          </a:p>
          <a:p>
            <a:pPr algn="ctr"/>
            <a:r>
              <a:rPr lang="en-US" altLang="ru-RU" sz="1600" dirty="0" smtClean="0">
                <a:ea typeface="Century Gothic" panose="020B0502020202020204" pitchFamily="34" charset="0"/>
                <a:cs typeface="Century Gothic" panose="020B0502020202020204" pitchFamily="34" charset="0"/>
              </a:rPr>
              <a:t>dovuz@ssmu.ru</a:t>
            </a:r>
            <a:endParaRPr lang="ru-RU" altLang="ru-RU" sz="1600" dirty="0"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11" name="Прямоугольник 10">
            <a:extLst/>
          </p:cNvPr>
          <p:cNvSpPr/>
          <p:nvPr/>
        </p:nvSpPr>
        <p:spPr>
          <a:xfrm>
            <a:off x="508932" y="6043402"/>
            <a:ext cx="106845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dirty="0" err="1" smtClean="0">
                <a:ea typeface="Century Gothic" panose="020B0502020202020204" pitchFamily="34" charset="0"/>
                <a:cs typeface="Century Gothic" panose="020B0502020202020204" pitchFamily="34" charset="0"/>
              </a:rPr>
              <a:t>МедКласс</a:t>
            </a:r>
            <a:endParaRPr lang="ru-RU" altLang="ru-RU" sz="1600" dirty="0" smtClean="0"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ctr"/>
            <a:r>
              <a:rPr lang="en-US" altLang="ru-RU" sz="1600" dirty="0">
                <a:ea typeface="Century Gothic" panose="020B0502020202020204" pitchFamily="34" charset="0"/>
                <a:cs typeface="Century Gothic" panose="020B0502020202020204" pitchFamily="34" charset="0"/>
              </a:rPr>
              <a:t>m</a:t>
            </a:r>
            <a:r>
              <a:rPr lang="en-US" altLang="ru-RU" sz="1600" dirty="0" smtClean="0">
                <a:ea typeface="Century Gothic" panose="020B0502020202020204" pitchFamily="34" charset="0"/>
                <a:cs typeface="Century Gothic" panose="020B0502020202020204" pitchFamily="34" charset="0"/>
              </a:rPr>
              <a:t>edclass.ssmu.ru</a:t>
            </a:r>
            <a:endParaRPr lang="ru-RU" altLang="ru-RU" sz="1600" dirty="0"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C1BB8B-4E9D-4BCE-A398-462BBEE33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4188">
            <a:off x="6751812" y="5771182"/>
            <a:ext cx="711387" cy="8092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58042A-1B90-4624-9369-90007CA79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0738">
            <a:off x="365995" y="668935"/>
            <a:ext cx="1378824" cy="13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55170"/>
              </p:ext>
            </p:extLst>
          </p:nvPr>
        </p:nvGraphicFramePr>
        <p:xfrm>
          <a:off x="338329" y="735334"/>
          <a:ext cx="11512295" cy="59241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62814">
                  <a:extLst>
                    <a:ext uri="{9D8B030D-6E8A-4147-A177-3AD203B41FA5}">
                      <a16:colId xmlns:a16="http://schemas.microsoft.com/office/drawing/2014/main" val="2156845232"/>
                    </a:ext>
                  </a:extLst>
                </a:gridCol>
                <a:gridCol w="2356857">
                  <a:extLst>
                    <a:ext uri="{9D8B030D-6E8A-4147-A177-3AD203B41FA5}">
                      <a16:colId xmlns:a16="http://schemas.microsoft.com/office/drawing/2014/main" val="62660338"/>
                    </a:ext>
                  </a:extLst>
                </a:gridCol>
                <a:gridCol w="4992624">
                  <a:extLst>
                    <a:ext uri="{9D8B030D-6E8A-4147-A177-3AD203B41FA5}">
                      <a16:colId xmlns:a16="http://schemas.microsoft.com/office/drawing/2014/main" val="3231636028"/>
                    </a:ext>
                  </a:extLst>
                </a:gridCol>
              </a:tblGrid>
              <a:tr h="559662"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Специальность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План приема 2023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extLst>
                  <a:ext uri="{0D108BD9-81ED-4DB2-BD59-A6C34878D82A}">
                    <a16:rowId xmlns:a16="http://schemas.microsoft.com/office/drawing/2014/main" val="2617967356"/>
                  </a:ext>
                </a:extLst>
              </a:tr>
              <a:tr h="262567">
                <a:tc>
                  <a:txBody>
                    <a:bodyPr/>
                    <a:lstStyle/>
                    <a:p>
                      <a:pPr marL="90170" marR="89535" algn="l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Лечебное дело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400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 rowSpan="4"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химия</a:t>
                      </a:r>
                    </a:p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</a:p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extLst>
                  <a:ext uri="{0D108BD9-81ED-4DB2-BD59-A6C34878D82A}">
                    <a16:rowId xmlns:a16="http://schemas.microsoft.com/office/drawing/2014/main" val="70887791"/>
                  </a:ext>
                </a:extLst>
              </a:tr>
              <a:tr h="262567">
                <a:tc>
                  <a:txBody>
                    <a:bodyPr/>
                    <a:lstStyle/>
                    <a:p>
                      <a:pPr marL="90170" marR="89535" algn="l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Педиатрия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230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486517"/>
                  </a:ext>
                </a:extLst>
              </a:tr>
              <a:tr h="262567">
                <a:tc>
                  <a:txBody>
                    <a:bodyPr/>
                    <a:lstStyle/>
                    <a:p>
                      <a:pPr marL="90170" marR="89535" algn="l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Стоматология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817237"/>
                  </a:ext>
                </a:extLst>
              </a:tr>
              <a:tr h="262567">
                <a:tc>
                  <a:txBody>
                    <a:bodyPr/>
                    <a:lstStyle/>
                    <a:p>
                      <a:pPr marL="90170" marR="89535" algn="l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Медицинская биохимия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937048"/>
                  </a:ext>
                </a:extLst>
              </a:tr>
              <a:tr h="612656">
                <a:tc>
                  <a:txBody>
                    <a:bodyPr/>
                    <a:lstStyle/>
                    <a:p>
                      <a:pPr marL="90170" marR="89535" algn="l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Фармация 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65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химия</a:t>
                      </a:r>
                    </a:p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биология/физика</a:t>
                      </a:r>
                    </a:p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/>
                </a:tc>
                <a:extLst>
                  <a:ext uri="{0D108BD9-81ED-4DB2-BD59-A6C34878D82A}">
                    <a16:rowId xmlns:a16="http://schemas.microsoft.com/office/drawing/2014/main" val="800125299"/>
                  </a:ext>
                </a:extLst>
              </a:tr>
              <a:tr h="422638">
                <a:tc>
                  <a:txBody>
                    <a:bodyPr/>
                    <a:lstStyle/>
                    <a:p>
                      <a:pPr marL="90170" marR="89535" algn="l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Медицинская биофизика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35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физика биология/математика</a:t>
                      </a:r>
                    </a:p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/>
                </a:tc>
                <a:extLst>
                  <a:ext uri="{0D108BD9-81ED-4DB2-BD59-A6C34878D82A}">
                    <a16:rowId xmlns:a16="http://schemas.microsoft.com/office/drawing/2014/main" val="2148291686"/>
                  </a:ext>
                </a:extLst>
              </a:tr>
              <a:tr h="612656">
                <a:tc>
                  <a:txBody>
                    <a:bodyPr/>
                    <a:lstStyle/>
                    <a:p>
                      <a:pPr marL="90170" marR="89535" algn="l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Медицинская кибернетика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 </a:t>
                      </a:r>
                    </a:p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биология/физика/информатика</a:t>
                      </a:r>
                    </a:p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/>
                </a:tc>
                <a:extLst>
                  <a:ext uri="{0D108BD9-81ED-4DB2-BD59-A6C34878D82A}">
                    <a16:rowId xmlns:a16="http://schemas.microsoft.com/office/drawing/2014/main" val="1782222431"/>
                  </a:ext>
                </a:extLst>
              </a:tr>
              <a:tr h="408437">
                <a:tc>
                  <a:txBody>
                    <a:bodyPr/>
                    <a:lstStyle/>
                    <a:p>
                      <a:pPr marL="90170" marR="89535" algn="l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Клиническая психология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 </a:t>
                      </a:r>
                    </a:p>
                    <a:p>
                      <a:pPr marL="90170" marR="89535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математика/обществознание/иностранный язык</a:t>
                      </a:r>
                    </a:p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русский </a:t>
                      </a:r>
                      <a:r>
                        <a:rPr lang="ru-RU" sz="1400" dirty="0">
                          <a:effectLst/>
                        </a:rPr>
                        <a:t>язык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/>
                </a:tc>
                <a:extLst>
                  <a:ext uri="{0D108BD9-81ED-4DB2-BD59-A6C34878D82A}">
                    <a16:rowId xmlns:a16="http://schemas.microsoft.com/office/drawing/2014/main" val="1409628877"/>
                  </a:ext>
                </a:extLst>
              </a:tr>
              <a:tr h="612656">
                <a:tc>
                  <a:txBody>
                    <a:bodyPr/>
                    <a:lstStyle/>
                    <a:p>
                      <a:pPr marL="90170" marR="89535" algn="l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Сестринское дело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 </a:t>
                      </a:r>
                    </a:p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химия/обществознание/иностранный язык</a:t>
                      </a:r>
                      <a:endParaRPr lang="ru-RU" sz="1400" dirty="0">
                        <a:effectLst/>
                      </a:endParaRPr>
                    </a:p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/>
                </a:tc>
                <a:extLst>
                  <a:ext uri="{0D108BD9-81ED-4DB2-BD59-A6C34878D82A}">
                    <a16:rowId xmlns:a16="http://schemas.microsoft.com/office/drawing/2014/main" val="3034852728"/>
                  </a:ext>
                </a:extLst>
              </a:tr>
              <a:tr h="612656">
                <a:tc>
                  <a:txBody>
                    <a:bodyPr/>
                    <a:lstStyle/>
                    <a:p>
                      <a:pPr marL="90170" marR="89535" algn="l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Социальная работа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</a:p>
                    <a:p>
                      <a:pPr marL="90170" marR="89535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обществознание/литература/иностранный язык</a:t>
                      </a:r>
                      <a:endParaRPr lang="ru-RU" sz="1400" dirty="0">
                        <a:effectLst/>
                      </a:endParaRPr>
                    </a:p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/>
                </a:tc>
                <a:extLst>
                  <a:ext uri="{0D108BD9-81ED-4DB2-BD59-A6C34878D82A}">
                    <a16:rowId xmlns:a16="http://schemas.microsoft.com/office/drawing/2014/main" val="2242753418"/>
                  </a:ext>
                </a:extLst>
              </a:tr>
              <a:tr h="612656">
                <a:tc>
                  <a:txBody>
                    <a:bodyPr/>
                    <a:lstStyle/>
                    <a:p>
                      <a:pPr marL="90170" marR="89535" algn="l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Менеджмент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 anchor="ctr"/>
                </a:tc>
                <a:tc>
                  <a:txBody>
                    <a:bodyPr/>
                    <a:lstStyle/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</a:p>
                    <a:p>
                      <a:pPr marL="90170" marR="89535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обществознание/история/иностранный язык/ информатика</a:t>
                      </a:r>
                    </a:p>
                    <a:p>
                      <a:pPr marL="90170" marR="89535"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русский </a:t>
                      </a:r>
                      <a:r>
                        <a:rPr lang="ru-RU" sz="1400" dirty="0">
                          <a:effectLst/>
                        </a:rPr>
                        <a:t>язык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27" marR="36127" marT="0" marB="0"/>
                </a:tc>
                <a:extLst>
                  <a:ext uri="{0D108BD9-81ED-4DB2-BD59-A6C34878D82A}">
                    <a16:rowId xmlns:a16="http://schemas.microsoft.com/office/drawing/2014/main" val="205696410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019" y="327991"/>
            <a:ext cx="10397067" cy="498475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Times New Roman" panose="02020603050405020304" pitchFamily="18" charset="0"/>
              </a:rPr>
              <a:t> Количество мест для приема в 2023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98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9" y="327991"/>
            <a:ext cx="10397067" cy="498475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СибГМУ ДЛЯ ШКОЛЬНИКОВ </a:t>
            </a:r>
            <a:br>
              <a:rPr lang="ru-RU" altLang="ru-RU" dirty="0"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150019" y="4826249"/>
            <a:ext cx="11849100" cy="1847850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446737" y="1009320"/>
            <a:ext cx="5870465" cy="2585323"/>
          </a:xfrm>
          <a:prstGeom prst="rect">
            <a:avLst/>
          </a:prstGeom>
        </p:spPr>
        <p:txBody>
          <a:bodyPr wrap="square" spcCol="18000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177800" lvl="1" indent="-1778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профильные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смены (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РЦРО, Центр «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Солнчный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7800" lvl="1" indent="-1778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«Спроси профессора»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7800" lvl="1" indent="-1778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исследовательские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7800" lvl="1" indent="-1778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конференции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школьников</a:t>
            </a:r>
          </a:p>
          <a:p>
            <a:pPr marL="177800" lvl="1" indent="-1778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ru-RU" alt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МедКласс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>
              <a:lnSpc>
                <a:spcPct val="150000"/>
              </a:lnSpc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>
            <a:extLst/>
          </p:cNvPr>
          <p:cNvCxnSpPr>
            <a:cxnSpLocks/>
          </p:cNvCxnSpPr>
          <p:nvPr/>
        </p:nvCxnSpPr>
        <p:spPr>
          <a:xfrm>
            <a:off x="4496265" y="3536439"/>
            <a:ext cx="0" cy="29606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/>
          </p:cNvPr>
          <p:cNvCxnSpPr>
            <a:cxnSpLocks/>
          </p:cNvCxnSpPr>
          <p:nvPr/>
        </p:nvCxnSpPr>
        <p:spPr>
          <a:xfrm>
            <a:off x="7733287" y="3395151"/>
            <a:ext cx="0" cy="310197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/>
          </p:cNvPr>
          <p:cNvSpPr>
            <a:spLocks noChangeArrowheads="1"/>
          </p:cNvSpPr>
          <p:nvPr/>
        </p:nvSpPr>
        <p:spPr bwMode="auto">
          <a:xfrm>
            <a:off x="6466593" y="1009319"/>
            <a:ext cx="531908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недели открытых </a:t>
            </a: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дверей 3 раза в год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подготовительные курсы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викторины и </a:t>
            </a: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конкурсы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олимпиады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ru-RU" altLang="ru-RU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ru-RU" altLang="ru-RU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https://sun4.userapi.com/sun4-16/s/v1/ig2/t0U2ILTuxHrVmsdlDKr655GFxQuapEJ70IrviPskML9iEDwOF-pw2rqlxT4ucgzGoOZ8kmidLGa2bdA2FFpEy3Xb.jpg?size=1440x216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94" y="3094485"/>
            <a:ext cx="2268427" cy="340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east.userapi.com/sun9-41/s/v1/ig2/5dlDkc7tNi2X_7b7Fo4BBF8gzOGuqDrKlgDSMJd7DWZgIWaKjhP6MV_vrIQBa9ua14jptXhw2_S_oWhLT0eGdzHB.jpg?size=2560x1707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325" y="3891516"/>
            <a:ext cx="3643026" cy="242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west.userapi.com/sun9-9/s/v1/ig2/wG-q9RjheepGv4bwOpgfIV7PQRnuxF66W8qJY1b2jMkICOIh0ulgaJ-aimu2lWeAz0cAQKqmlXE-u1XzmEK40GcQ.jpg?size=2048x1365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7" y="3964131"/>
            <a:ext cx="3563800" cy="23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0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134" y="2684991"/>
            <a:ext cx="9304866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Проекты, реализуемые в дистанционном или смешанном формате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6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>
                <a:latin typeface="Verdana" panose="020B0604030504040204" pitchFamily="34" charset="0"/>
                <a:ea typeface="Verdana" panose="020B0604030504040204" pitchFamily="34" charset="0"/>
              </a:rPr>
              <a:t>5</a:t>
            </a:fld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344488" y="475457"/>
            <a:ext cx="4278312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Творческие конкурсы</a:t>
            </a:r>
          </a:p>
        </p:txBody>
      </p:sp>
      <p:cxnSp>
        <p:nvCxnSpPr>
          <p:cNvPr id="7" name="Прямая соединительная линия 6">
            <a:extLst/>
          </p:cNvPr>
          <p:cNvCxnSpPr>
            <a:cxnSpLocks/>
          </p:cNvCxnSpPr>
          <p:nvPr/>
        </p:nvCxnSpPr>
        <p:spPr>
          <a:xfrm flipH="1">
            <a:off x="230615" y="3422092"/>
            <a:ext cx="4479925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</p:cxnSp>
      <p:sp>
        <p:nvSpPr>
          <p:cNvPr id="10" name="TextBox 27">
            <a:extLst/>
          </p:cNvPr>
          <p:cNvSpPr txBox="1">
            <a:spLocks noChangeArrowheads="1"/>
          </p:cNvSpPr>
          <p:nvPr/>
        </p:nvSpPr>
        <p:spPr bwMode="auto">
          <a:xfrm>
            <a:off x="344488" y="923132"/>
            <a:ext cx="425132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Вовлечение учащихся </a:t>
            </a:r>
            <a:r>
              <a:rPr lang="ru-RU" altLang="ru-RU" sz="16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разных возрастных категорий  в </a:t>
            </a:r>
            <a:r>
              <a:rPr lang="ru-RU" altLang="ru-RU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мир медицины</a:t>
            </a:r>
          </a:p>
        </p:txBody>
      </p:sp>
      <p:sp>
        <p:nvSpPr>
          <p:cNvPr id="15" name="Прямоугольник 14">
            <a:extLst/>
          </p:cNvPr>
          <p:cNvSpPr/>
          <p:nvPr/>
        </p:nvSpPr>
        <p:spPr>
          <a:xfrm>
            <a:off x="5659438" y="1139032"/>
            <a:ext cx="5364162" cy="60016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285750" indent="-285750">
              <a:defRPr/>
            </a:pPr>
            <a:r>
              <a:rPr lang="ru-RU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 руководством  учителя </a:t>
            </a:r>
            <a:r>
              <a:rPr lang="ru-RU" sz="16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школы </a:t>
            </a:r>
          </a:p>
          <a:p>
            <a:pPr marL="285750" indent="-285750">
              <a:defRPr/>
            </a:pPr>
            <a:r>
              <a:rPr lang="ru-RU" sz="16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 руководством преподавателя СибГМУ</a:t>
            </a:r>
            <a:endParaRPr lang="ru-RU" sz="165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 flipH="1">
            <a:off x="5078413" y="1040607"/>
            <a:ext cx="6923087" cy="0"/>
          </a:xfrm>
          <a:prstGeom prst="line">
            <a:avLst/>
          </a:prstGeom>
          <a:noFill/>
          <a:ln w="12700" algn="ctr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единительная линия 16">
            <a:extLst/>
          </p:cNvPr>
          <p:cNvCxnSpPr>
            <a:cxnSpLocks/>
          </p:cNvCxnSpPr>
          <p:nvPr/>
        </p:nvCxnSpPr>
        <p:spPr>
          <a:xfrm>
            <a:off x="5076825" y="1320007"/>
            <a:ext cx="539750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/>
          </p:cNvPr>
          <p:cNvCxnSpPr>
            <a:cxnSpLocks/>
          </p:cNvCxnSpPr>
          <p:nvPr/>
        </p:nvCxnSpPr>
        <p:spPr>
          <a:xfrm>
            <a:off x="5081588" y="1596232"/>
            <a:ext cx="539750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/>
          </p:cNvPr>
          <p:cNvCxnSpPr>
            <a:cxnSpLocks/>
          </p:cNvCxnSpPr>
          <p:nvPr/>
        </p:nvCxnSpPr>
        <p:spPr>
          <a:xfrm>
            <a:off x="5073650" y="1040607"/>
            <a:ext cx="7938" cy="555625"/>
          </a:xfrm>
          <a:prstGeom prst="line">
            <a:avLst/>
          </a:prstGeom>
          <a:ln>
            <a:solidFill>
              <a:srgbClr val="632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/>
          </p:cNvPr>
          <p:cNvSpPr/>
          <p:nvPr/>
        </p:nvSpPr>
        <p:spPr>
          <a:xfrm>
            <a:off x="5049838" y="475457"/>
            <a:ext cx="7008812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Исследовательские </a:t>
            </a:r>
            <a:r>
              <a:rPr lang="ru-RU" altLang="ru-RU"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работы</a:t>
            </a:r>
          </a:p>
        </p:txBody>
      </p:sp>
      <p:sp>
        <p:nvSpPr>
          <p:cNvPr id="23" name="Прямоугольник 22">
            <a:extLst/>
          </p:cNvPr>
          <p:cNvSpPr>
            <a:spLocks noChangeArrowheads="1"/>
          </p:cNvSpPr>
          <p:nvPr/>
        </p:nvSpPr>
        <p:spPr bwMode="auto">
          <a:xfrm>
            <a:off x="5063331" y="2262772"/>
            <a:ext cx="1620562" cy="523220"/>
          </a:xfrm>
          <a:prstGeom prst="rect">
            <a:avLst/>
          </a:prstGeom>
          <a:solidFill>
            <a:srgbClr val="FEF1F0"/>
          </a:solidFill>
          <a:ln w="317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Анонсирование тем СибГМУ </a:t>
            </a:r>
          </a:p>
        </p:txBody>
      </p:sp>
      <p:sp>
        <p:nvSpPr>
          <p:cNvPr id="25" name="Прямоугольник 24">
            <a:extLst/>
          </p:cNvPr>
          <p:cNvSpPr>
            <a:spLocks noChangeArrowheads="1"/>
          </p:cNvSpPr>
          <p:nvPr/>
        </p:nvSpPr>
        <p:spPr bwMode="auto">
          <a:xfrm>
            <a:off x="6584743" y="5933867"/>
            <a:ext cx="5411238" cy="338554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ДОПОЛНИТЕЛЬНЫЕ БАЛЛЫ  ПРИ ПОСТУПЛЕНИИ</a:t>
            </a:r>
          </a:p>
        </p:txBody>
      </p:sp>
      <p:cxnSp>
        <p:nvCxnSpPr>
          <p:cNvPr id="26" name="Прямая соединительная линия 25">
            <a:extLst/>
          </p:cNvPr>
          <p:cNvCxnSpPr>
            <a:cxnSpLocks/>
          </p:cNvCxnSpPr>
          <p:nvPr/>
        </p:nvCxnSpPr>
        <p:spPr>
          <a:xfrm>
            <a:off x="8418513" y="2040732"/>
            <a:ext cx="6350" cy="127158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</p:cxnSp>
      <p:cxnSp>
        <p:nvCxnSpPr>
          <p:cNvPr id="27" name="Прямая соединительная линия 26">
            <a:extLst/>
          </p:cNvPr>
          <p:cNvCxnSpPr/>
          <p:nvPr/>
        </p:nvCxnSpPr>
        <p:spPr>
          <a:xfrm>
            <a:off x="6684963" y="1974057"/>
            <a:ext cx="0" cy="70167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</p:cxnSp>
      <p:cxnSp>
        <p:nvCxnSpPr>
          <p:cNvPr id="28" name="Прямая соединительная линия 27">
            <a:extLst/>
          </p:cNvPr>
          <p:cNvCxnSpPr>
            <a:cxnSpLocks/>
          </p:cNvCxnSpPr>
          <p:nvPr/>
        </p:nvCxnSpPr>
        <p:spPr>
          <a:xfrm>
            <a:off x="10167938" y="2085182"/>
            <a:ext cx="17462" cy="200501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</p:cxnSp>
      <p:sp>
        <p:nvSpPr>
          <p:cNvPr id="32" name="Прямоугольник 31">
            <a:extLst/>
          </p:cNvPr>
          <p:cNvSpPr>
            <a:spLocks noChangeArrowheads="1"/>
          </p:cNvSpPr>
          <p:nvPr/>
        </p:nvSpPr>
        <p:spPr bwMode="auto">
          <a:xfrm>
            <a:off x="5073650" y="2895320"/>
            <a:ext cx="3351810" cy="523220"/>
          </a:xfrm>
          <a:prstGeom prst="rect">
            <a:avLst/>
          </a:prstGeom>
          <a:solidFill>
            <a:srgbClr val="FEF1F0"/>
          </a:solidFill>
          <a:ln w="317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Окончание регистрации учащихся</a:t>
            </a:r>
          </a:p>
        </p:txBody>
      </p:sp>
      <p:sp>
        <p:nvSpPr>
          <p:cNvPr id="33" name="Прямоугольник 32">
            <a:extLst/>
          </p:cNvPr>
          <p:cNvSpPr>
            <a:spLocks noChangeArrowheads="1"/>
          </p:cNvSpPr>
          <p:nvPr/>
        </p:nvSpPr>
        <p:spPr bwMode="auto">
          <a:xfrm>
            <a:off x="5073953" y="3569011"/>
            <a:ext cx="5105480" cy="523220"/>
          </a:xfrm>
          <a:prstGeom prst="rect">
            <a:avLst/>
          </a:prstGeom>
          <a:solidFill>
            <a:srgbClr val="FEF1F0"/>
          </a:solidFill>
          <a:ln w="317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Выполнение проекта, подача заявки для участия в конференции им Н.И. Пирогова </a:t>
            </a:r>
          </a:p>
        </p:txBody>
      </p:sp>
      <p:sp>
        <p:nvSpPr>
          <p:cNvPr id="34" name="Прямоугольник 33">
            <a:extLst/>
          </p:cNvPr>
          <p:cNvSpPr>
            <a:spLocks noChangeArrowheads="1"/>
          </p:cNvSpPr>
          <p:nvPr/>
        </p:nvSpPr>
        <p:spPr bwMode="auto">
          <a:xfrm>
            <a:off x="10242976" y="4342440"/>
            <a:ext cx="1625180" cy="954107"/>
          </a:xfrm>
          <a:prstGeom prst="rect">
            <a:avLst/>
          </a:prstGeom>
          <a:solidFill>
            <a:srgbClr val="FEF1F0"/>
          </a:solidFill>
          <a:ln w="317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Выступление на </a:t>
            </a:r>
            <a:r>
              <a:rPr lang="ru-RU" altLang="ru-RU" sz="1400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конференции </a:t>
            </a:r>
            <a:r>
              <a:rPr lang="ru-RU" altLang="ru-RU" sz="1400" i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СибМед</a:t>
            </a:r>
            <a:endParaRPr lang="ru-RU" altLang="ru-RU" sz="1400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5" name="Прямая соединительная линия 34">
            <a:extLst/>
          </p:cNvPr>
          <p:cNvCxnSpPr>
            <a:cxnSpLocks/>
          </p:cNvCxnSpPr>
          <p:nvPr/>
        </p:nvCxnSpPr>
        <p:spPr>
          <a:xfrm>
            <a:off x="11872913" y="2008982"/>
            <a:ext cx="0" cy="282416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</p:cxnSp>
      <p:pic>
        <p:nvPicPr>
          <p:cNvPr id="36" name="Picture 71" descr="Иконка стрелка, стрелка вверх, arrow up, размер 128x128 | id42163 ...">
            <a:extLst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7"/>
          <a:stretch/>
        </p:blipFill>
        <p:spPr bwMode="auto">
          <a:xfrm rot="10800000">
            <a:off x="10898685" y="5267753"/>
            <a:ext cx="313761" cy="21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2" descr="https://sun9-6.userapi.com/c855224/v855224668/9db7/XYJvYoSmEx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15" y="1803496"/>
            <a:ext cx="1958756" cy="1384902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4" descr="https://sun9-48.userapi.com/c852228/v852228495/e91c7/M7hrkhWNCi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0" y="1785276"/>
            <a:ext cx="2010296" cy="1421342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Таблица 39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99017"/>
              </p:ext>
            </p:extLst>
          </p:nvPr>
        </p:nvGraphicFramePr>
        <p:xfrm>
          <a:off x="5062538" y="1785531"/>
          <a:ext cx="1625600" cy="33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03.10.2022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53" marR="91453" marT="45564" marB="45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0B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Таблица 4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75992"/>
              </p:ext>
            </p:extLst>
          </p:nvPr>
        </p:nvGraphicFramePr>
        <p:xfrm>
          <a:off x="6799263" y="1782356"/>
          <a:ext cx="1625600" cy="33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02.11.2022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53" marR="91453" marT="45564" marB="45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0B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Таблица 41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850442"/>
              </p:ext>
            </p:extLst>
          </p:nvPr>
        </p:nvGraphicFramePr>
        <p:xfrm>
          <a:off x="8553451" y="1782356"/>
          <a:ext cx="1625600" cy="33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01.03.2023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53" marR="91453" marT="45564" marB="45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0B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Таблица 4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22901"/>
              </p:ext>
            </p:extLst>
          </p:nvPr>
        </p:nvGraphicFramePr>
        <p:xfrm>
          <a:off x="10261601" y="1793469"/>
          <a:ext cx="1624012" cy="33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24-28.04.2023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364" marR="91364" marT="45564" marB="45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0B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Номер слайда 2"/>
          <p:cNvSpPr txBox="1">
            <a:spLocks/>
          </p:cNvSpPr>
          <p:nvPr/>
        </p:nvSpPr>
        <p:spPr>
          <a:xfrm>
            <a:off x="4031601" y="9084291"/>
            <a:ext cx="743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AE0AD2-2FF8-49A3-BAD0-3845F51FDCA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9" name="Прямоугольник 38">
            <a:extLst/>
          </p:cNvPr>
          <p:cNvSpPr/>
          <p:nvPr/>
        </p:nvSpPr>
        <p:spPr>
          <a:xfrm>
            <a:off x="997197" y="3858641"/>
            <a:ext cx="3761604" cy="26853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defRPr/>
            </a:pPr>
            <a:r>
              <a:rPr lang="ru-RU" sz="16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Лекции, семинары, беседы, встречи </a:t>
            </a:r>
            <a:r>
              <a:rPr lang="ru-RU" sz="16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ведущими учеными </a:t>
            </a:r>
            <a:r>
              <a:rPr lang="ru-RU" sz="16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СибГМУ</a:t>
            </a:r>
          </a:p>
          <a:p>
            <a:pPr marL="285750" indent="-285750">
              <a:spcBef>
                <a:spcPts val="600"/>
              </a:spcBef>
              <a:defRPr/>
            </a:pPr>
            <a:endParaRPr lang="ru-RU" sz="165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defRPr/>
            </a:pPr>
            <a:r>
              <a:rPr lang="ru-RU" sz="16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Место проведения: ШКОЛА, вуз</a:t>
            </a:r>
          </a:p>
          <a:p>
            <a:pPr marL="285750" indent="-285750">
              <a:spcBef>
                <a:spcPts val="600"/>
              </a:spcBef>
              <a:defRPr/>
            </a:pPr>
            <a:endParaRPr lang="ru-RU" sz="165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defRPr/>
            </a:pPr>
            <a:r>
              <a:rPr lang="ru-RU" sz="16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Количество участников не ограничено</a:t>
            </a:r>
            <a:endParaRPr lang="ru-RU" sz="165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defRPr/>
            </a:pPr>
            <a:endParaRPr lang="ru-RU" sz="165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5" name="Прямая соединительная линия 44">
            <a:extLst/>
          </p:cNvPr>
          <p:cNvCxnSpPr/>
          <p:nvPr/>
        </p:nvCxnSpPr>
        <p:spPr>
          <a:xfrm>
            <a:off x="399711" y="3982627"/>
            <a:ext cx="539750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/>
          </p:cNvPr>
          <p:cNvCxnSpPr/>
          <p:nvPr/>
        </p:nvCxnSpPr>
        <p:spPr>
          <a:xfrm>
            <a:off x="399711" y="3982627"/>
            <a:ext cx="0" cy="2120517"/>
          </a:xfrm>
          <a:prstGeom prst="line">
            <a:avLst/>
          </a:prstGeom>
          <a:ln>
            <a:solidFill>
              <a:srgbClr val="632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/>
          </p:cNvPr>
          <p:cNvSpPr/>
          <p:nvPr/>
        </p:nvSpPr>
        <p:spPr>
          <a:xfrm>
            <a:off x="344488" y="3440312"/>
            <a:ext cx="427831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«Спроси профессора»</a:t>
            </a:r>
            <a:endParaRPr lang="ru-RU" altLang="ru-RU" sz="2000" b="1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Century Gothic" panose="020B0502020202020204" pitchFamily="34" charset="0"/>
            </a:endParaRPr>
          </a:p>
        </p:txBody>
      </p:sp>
      <p:cxnSp>
        <p:nvCxnSpPr>
          <p:cNvPr id="50" name="Прямая соединительная линия 49">
            <a:extLst/>
          </p:cNvPr>
          <p:cNvCxnSpPr/>
          <p:nvPr/>
        </p:nvCxnSpPr>
        <p:spPr>
          <a:xfrm>
            <a:off x="399711" y="5191007"/>
            <a:ext cx="539750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/>
          </p:cNvPr>
          <p:cNvCxnSpPr/>
          <p:nvPr/>
        </p:nvCxnSpPr>
        <p:spPr>
          <a:xfrm>
            <a:off x="399711" y="6103144"/>
            <a:ext cx="539750" cy="0"/>
          </a:xfrm>
          <a:prstGeom prst="line">
            <a:avLst/>
          </a:prstGeom>
          <a:ln>
            <a:solidFill>
              <a:srgbClr val="63252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/>
          </p:cNvPr>
          <p:cNvCxnSpPr>
            <a:cxnSpLocks/>
          </p:cNvCxnSpPr>
          <p:nvPr/>
        </p:nvCxnSpPr>
        <p:spPr>
          <a:xfrm>
            <a:off x="4851664" y="479984"/>
            <a:ext cx="10407" cy="562316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</p:cxn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BC1BB8B-4E9D-4BCE-A398-462BBEE33B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745" flipH="1">
            <a:off x="5900229" y="5567710"/>
            <a:ext cx="941367" cy="1070868"/>
          </a:xfrm>
          <a:prstGeom prst="rect">
            <a:avLst/>
          </a:prstGeom>
        </p:spPr>
      </p:pic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751039490"/>
              </p:ext>
            </p:extLst>
          </p:nvPr>
        </p:nvGraphicFramePr>
        <p:xfrm>
          <a:off x="5937271" y="4073359"/>
          <a:ext cx="4653901" cy="143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649760" y="5485231"/>
            <a:ext cx="3206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Количество участников конференции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5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8613748" y="4023893"/>
            <a:ext cx="28638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endParaRPr lang="ru-RU" altLang="ru-RU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86532" y="6268766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192001" y="614288"/>
            <a:ext cx="5495450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Олимпиада «</a:t>
            </a:r>
            <a:r>
              <a:rPr lang="en-US" altLang="ru-RU"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Homo </a:t>
            </a:r>
            <a:r>
              <a:rPr lang="en-US" altLang="ru-RU" sz="2000" b="1" dirty="0" err="1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novus</a:t>
            </a:r>
            <a:r>
              <a:rPr lang="ru-RU" altLang="ru-RU"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»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700811" y="4007187"/>
            <a:ext cx="28638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endParaRPr lang="ru-RU" altLang="ru-RU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Прямоугольник 17">
            <a:extLst/>
          </p:cNvPr>
          <p:cNvSpPr/>
          <p:nvPr/>
        </p:nvSpPr>
        <p:spPr>
          <a:xfrm>
            <a:off x="6323304" y="632799"/>
            <a:ext cx="536098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Олимпиада «Будущее медицины»</a:t>
            </a:r>
            <a:endParaRPr lang="ru-RU" altLang="ru-RU" sz="2000" b="1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Century Gothic" panose="020B0502020202020204" pitchFamily="34" charset="0"/>
            </a:endParaRPr>
          </a:p>
        </p:txBody>
      </p:sp>
      <p:sp>
        <p:nvSpPr>
          <p:cNvPr id="19" name="TextBox 27">
            <a:extLst/>
          </p:cNvPr>
          <p:cNvSpPr txBox="1">
            <a:spLocks noChangeArrowheads="1"/>
          </p:cNvSpPr>
          <p:nvPr/>
        </p:nvSpPr>
        <p:spPr bwMode="auto">
          <a:xfrm>
            <a:off x="1070079" y="1318067"/>
            <a:ext cx="3909462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6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Обучающиеся </a:t>
            </a:r>
            <a:r>
              <a:rPr lang="ru-RU" altLang="ru-RU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10-11 классов</a:t>
            </a:r>
          </a:p>
          <a:p>
            <a:pPr>
              <a:defRPr/>
            </a:pPr>
            <a:endParaRPr lang="en-US" altLang="ru-RU" sz="16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Профили олимпиады:</a:t>
            </a:r>
          </a:p>
          <a:p>
            <a:pPr>
              <a:defRPr/>
            </a:pPr>
            <a:r>
              <a:rPr lang="ru-RU" altLang="ru-RU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Химия              </a:t>
            </a:r>
          </a:p>
          <a:p>
            <a:pPr>
              <a:defRPr/>
            </a:pPr>
            <a:r>
              <a:rPr lang="ru-RU" altLang="ru-RU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Биология</a:t>
            </a:r>
          </a:p>
          <a:p>
            <a:pPr>
              <a:defRPr/>
            </a:pPr>
            <a:r>
              <a:rPr lang="ru-RU" altLang="ru-RU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Математика</a:t>
            </a:r>
          </a:p>
          <a:p>
            <a:pPr>
              <a:defRPr/>
            </a:pPr>
            <a:r>
              <a:rPr lang="ru-RU" altLang="ru-RU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Физика</a:t>
            </a:r>
          </a:p>
        </p:txBody>
      </p:sp>
      <p:sp>
        <p:nvSpPr>
          <p:cNvPr id="27" name="TextBox 85">
            <a:extLst/>
          </p:cNvPr>
          <p:cNvSpPr txBox="1"/>
          <p:nvPr/>
        </p:nvSpPr>
        <p:spPr>
          <a:xfrm>
            <a:off x="1099885" y="3700727"/>
            <a:ext cx="1782763" cy="1015663"/>
          </a:xfrm>
          <a:prstGeom prst="rect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НОЯБРЬ-ДЕКАБРЬ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ОТБОРОЧНЫЙ этап </a:t>
            </a:r>
          </a:p>
        </p:txBody>
      </p:sp>
      <p:sp>
        <p:nvSpPr>
          <p:cNvPr id="28" name="TextBox 86">
            <a:extLst/>
          </p:cNvPr>
          <p:cNvSpPr txBox="1"/>
          <p:nvPr/>
        </p:nvSpPr>
        <p:spPr>
          <a:xfrm>
            <a:off x="3204910" y="3685470"/>
            <a:ext cx="1963179" cy="1015663"/>
          </a:xfrm>
          <a:prstGeom prst="rect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ФЕВРАЛЬ-МАРТ</a:t>
            </a:r>
          </a:p>
          <a:p>
            <a:pPr algn="ctr">
              <a:defRPr/>
            </a:pPr>
            <a: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ЗАКЛЮЧИТЕЛЬНЫЙ</a:t>
            </a:r>
            <a:r>
              <a:rPr lang="ru-RU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этап </a:t>
            </a:r>
            <a:endParaRPr lang="ru-RU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3">
            <a:extLst/>
          </p:cNvPr>
          <p:cNvSpPr txBox="1">
            <a:spLocks noChangeArrowheads="1"/>
          </p:cNvSpPr>
          <p:nvPr/>
        </p:nvSpPr>
        <p:spPr bwMode="auto">
          <a:xfrm>
            <a:off x="1099885" y="4797722"/>
            <a:ext cx="1782763" cy="307975"/>
          </a:xfrm>
          <a:prstGeom prst="rect">
            <a:avLst/>
          </a:prstGeom>
          <a:solidFill>
            <a:srgbClr val="8C0B05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ДИСТАНЦИОННО</a:t>
            </a:r>
          </a:p>
        </p:txBody>
      </p:sp>
      <p:pic>
        <p:nvPicPr>
          <p:cNvPr id="30" name="Picture 71" descr="Иконка стрелка, стрелка вверх, arrow up, размер 128x128 | id42163 ...">
            <a:extLst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7"/>
          <a:stretch/>
        </p:blipFill>
        <p:spPr bwMode="auto">
          <a:xfrm rot="5400000">
            <a:off x="2894041" y="4059670"/>
            <a:ext cx="313761" cy="21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31">
            <a:extLst/>
          </p:cNvPr>
          <p:cNvCxnSpPr>
            <a:cxnSpLocks/>
          </p:cNvCxnSpPr>
          <p:nvPr/>
        </p:nvCxnSpPr>
        <p:spPr>
          <a:xfrm flipH="1" flipV="1">
            <a:off x="3050923" y="4378590"/>
            <a:ext cx="6350" cy="604837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>
            <a:extLst/>
          </p:cNvPr>
          <p:cNvSpPr>
            <a:spLocks noChangeArrowheads="1"/>
          </p:cNvSpPr>
          <p:nvPr/>
        </p:nvSpPr>
        <p:spPr bwMode="auto">
          <a:xfrm>
            <a:off x="2023086" y="5109839"/>
            <a:ext cx="23272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25%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участников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 максимальными баллами</a:t>
            </a:r>
          </a:p>
        </p:txBody>
      </p:sp>
      <p:sp>
        <p:nvSpPr>
          <p:cNvPr id="34" name="TextBox 23">
            <a:extLst/>
          </p:cNvPr>
          <p:cNvSpPr txBox="1">
            <a:spLocks noChangeArrowheads="1"/>
          </p:cNvSpPr>
          <p:nvPr/>
        </p:nvSpPr>
        <p:spPr bwMode="auto">
          <a:xfrm>
            <a:off x="3225548" y="4782662"/>
            <a:ext cx="1942541" cy="307777"/>
          </a:xfrm>
          <a:prstGeom prst="rect">
            <a:avLst/>
          </a:prstGeom>
          <a:solidFill>
            <a:srgbClr val="8C0B05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ОЧНО</a:t>
            </a:r>
          </a:p>
        </p:txBody>
      </p:sp>
      <p:sp>
        <p:nvSpPr>
          <p:cNvPr id="37" name="Прямоугольник 36">
            <a:extLst/>
          </p:cNvPr>
          <p:cNvSpPr>
            <a:spLocks noChangeArrowheads="1"/>
          </p:cNvSpPr>
          <p:nvPr/>
        </p:nvSpPr>
        <p:spPr bwMode="auto">
          <a:xfrm>
            <a:off x="3057273" y="6415126"/>
            <a:ext cx="6957848" cy="338554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ДОПОЛНИТЕЛЬНЫЕ БАЛЛЫ  ПРИ ПОСТУПЛЕНИИ</a:t>
            </a:r>
          </a:p>
        </p:txBody>
      </p:sp>
      <p:pic>
        <p:nvPicPr>
          <p:cNvPr id="38" name="Рисунок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5" y="1971158"/>
            <a:ext cx="563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7" y="1238515"/>
            <a:ext cx="654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27">
            <a:extLst/>
          </p:cNvPr>
          <p:cNvSpPr txBox="1">
            <a:spLocks noChangeArrowheads="1"/>
          </p:cNvSpPr>
          <p:nvPr/>
        </p:nvSpPr>
        <p:spPr bwMode="auto">
          <a:xfrm>
            <a:off x="7595295" y="1358113"/>
            <a:ext cx="3225800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Обучающиеся </a:t>
            </a:r>
            <a:r>
              <a:rPr lang="ru-RU" altLang="ru-RU" sz="16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9-11 </a:t>
            </a:r>
            <a:r>
              <a:rPr lang="ru-RU" altLang="ru-RU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классов</a:t>
            </a:r>
          </a:p>
          <a:p>
            <a:pPr>
              <a:defRPr/>
            </a:pPr>
            <a:endParaRPr lang="ru-RU" altLang="ru-RU" sz="165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6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Профили </a:t>
            </a:r>
            <a:r>
              <a:rPr lang="ru-RU" altLang="ru-RU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олимпиады:</a:t>
            </a:r>
          </a:p>
          <a:p>
            <a:pPr>
              <a:defRPr/>
            </a:pPr>
            <a:r>
              <a:rPr lang="ru-RU" altLang="ru-RU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Химия              </a:t>
            </a:r>
          </a:p>
          <a:p>
            <a:pPr>
              <a:defRPr/>
            </a:pPr>
            <a:r>
              <a:rPr lang="ru-RU" altLang="ru-RU" sz="16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Биология</a:t>
            </a:r>
            <a:endParaRPr lang="ru-RU" altLang="ru-RU" sz="16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85">
            <a:extLst/>
          </p:cNvPr>
          <p:cNvSpPr txBox="1"/>
          <p:nvPr/>
        </p:nvSpPr>
        <p:spPr>
          <a:xfrm>
            <a:off x="7211176" y="3700727"/>
            <a:ext cx="1782763" cy="1015663"/>
          </a:xfrm>
          <a:prstGeom prst="rect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ЯНВАРЬ-ФЕВРАЛЬ</a:t>
            </a:r>
            <a:endParaRPr lang="ru-RU" sz="1600" b="1" dirty="0">
              <a:solidFill>
                <a:srgbClr val="8C0B0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ОТБОРОЧНЫЙ этап </a:t>
            </a:r>
          </a:p>
        </p:txBody>
      </p:sp>
      <p:sp>
        <p:nvSpPr>
          <p:cNvPr id="43" name="TextBox 86">
            <a:extLst/>
          </p:cNvPr>
          <p:cNvSpPr txBox="1"/>
          <p:nvPr/>
        </p:nvSpPr>
        <p:spPr>
          <a:xfrm>
            <a:off x="9316201" y="3685470"/>
            <a:ext cx="1963179" cy="1015663"/>
          </a:xfrm>
          <a:prstGeom prst="rect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МАРТ</a:t>
            </a:r>
          </a:p>
          <a:p>
            <a:pPr algn="ctr">
              <a:defRPr/>
            </a:pPr>
            <a:endParaRPr lang="ru-RU" sz="1600" b="1" dirty="0">
              <a:solidFill>
                <a:srgbClr val="8C0B0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ЗАКЛЮЧИТЕЛЬНЫЙ</a:t>
            </a:r>
            <a:r>
              <a:rPr lang="ru-RU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этап </a:t>
            </a:r>
            <a:endParaRPr lang="ru-RU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Box 23">
            <a:extLst/>
          </p:cNvPr>
          <p:cNvSpPr txBox="1">
            <a:spLocks noChangeArrowheads="1"/>
          </p:cNvSpPr>
          <p:nvPr/>
        </p:nvSpPr>
        <p:spPr bwMode="auto">
          <a:xfrm>
            <a:off x="7211176" y="4797722"/>
            <a:ext cx="1782763" cy="307975"/>
          </a:xfrm>
          <a:prstGeom prst="rect">
            <a:avLst/>
          </a:prstGeom>
          <a:solidFill>
            <a:srgbClr val="8C0B05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ДИСТАНЦИОННО</a:t>
            </a:r>
          </a:p>
        </p:txBody>
      </p:sp>
      <p:pic>
        <p:nvPicPr>
          <p:cNvPr id="45" name="Picture 71" descr="Иконка стрелка, стрелка вверх, arrow up, размер 128x128 | id42163 ...">
            <a:extLst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7"/>
          <a:stretch/>
        </p:blipFill>
        <p:spPr bwMode="auto">
          <a:xfrm rot="5400000">
            <a:off x="9005332" y="4059670"/>
            <a:ext cx="313761" cy="21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23">
            <a:extLst/>
          </p:cNvPr>
          <p:cNvSpPr txBox="1">
            <a:spLocks noChangeArrowheads="1"/>
          </p:cNvSpPr>
          <p:nvPr/>
        </p:nvSpPr>
        <p:spPr bwMode="auto">
          <a:xfrm>
            <a:off x="9336839" y="4782662"/>
            <a:ext cx="1942541" cy="307777"/>
          </a:xfrm>
          <a:prstGeom prst="rect">
            <a:avLst/>
          </a:prstGeom>
          <a:solidFill>
            <a:srgbClr val="8C0B05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ОЧНО</a:t>
            </a:r>
          </a:p>
        </p:txBody>
      </p:sp>
      <p:pic>
        <p:nvPicPr>
          <p:cNvPr id="49" name="Рисунок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691" y="2038559"/>
            <a:ext cx="563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54" y="1257396"/>
            <a:ext cx="654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Прямая соединительная линия 30">
            <a:extLst/>
          </p:cNvPr>
          <p:cNvCxnSpPr>
            <a:cxnSpLocks/>
          </p:cNvCxnSpPr>
          <p:nvPr/>
        </p:nvCxnSpPr>
        <p:spPr>
          <a:xfrm>
            <a:off x="5931735" y="614288"/>
            <a:ext cx="10407" cy="562316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BC1BB8B-4E9D-4BCE-A398-462BBEE33B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745" flipH="1">
            <a:off x="2061512" y="5872324"/>
            <a:ext cx="812409" cy="9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8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50932DD-9F50-4500-B44F-FBA5B2EA9FFD}"/>
              </a:ext>
            </a:extLst>
          </p:cNvPr>
          <p:cNvSpPr/>
          <p:nvPr/>
        </p:nvSpPr>
        <p:spPr>
          <a:xfrm>
            <a:off x="508506" y="508182"/>
            <a:ext cx="11174989" cy="5841636"/>
          </a:xfrm>
          <a:prstGeom prst="roundRect">
            <a:avLst>
              <a:gd name="adj" fmla="val 5545"/>
            </a:avLst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 dirty="0">
              <a:highlight>
                <a:srgbClr val="FFFF00"/>
              </a:highligh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A70B793-EE2D-46AC-8418-80B1AA5944FB}"/>
              </a:ext>
            </a:extLst>
          </p:cNvPr>
          <p:cNvSpPr/>
          <p:nvPr/>
        </p:nvSpPr>
        <p:spPr>
          <a:xfrm>
            <a:off x="1011082" y="2483008"/>
            <a:ext cx="4984059" cy="1576979"/>
          </a:xfrm>
          <a:prstGeom prst="roundRect">
            <a:avLst>
              <a:gd name="adj" fmla="val 8034"/>
            </a:avLst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1383415-CBC9-442D-ABC8-0D2E45E0831A}"/>
              </a:ext>
            </a:extLst>
          </p:cNvPr>
          <p:cNvSpPr/>
          <p:nvPr/>
        </p:nvSpPr>
        <p:spPr>
          <a:xfrm>
            <a:off x="6147347" y="2483008"/>
            <a:ext cx="4949173" cy="1576979"/>
          </a:xfrm>
          <a:prstGeom prst="roundRect">
            <a:avLst>
              <a:gd name="adj" fmla="val 8034"/>
            </a:avLst>
          </a:prstGeom>
          <a:solidFill>
            <a:srgbClr val="AAE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476E005-6493-4B3D-B7D8-542352D5719B}"/>
              </a:ext>
            </a:extLst>
          </p:cNvPr>
          <p:cNvSpPr/>
          <p:nvPr/>
        </p:nvSpPr>
        <p:spPr>
          <a:xfrm>
            <a:off x="1011082" y="4246373"/>
            <a:ext cx="3232084" cy="1576979"/>
          </a:xfrm>
          <a:prstGeom prst="roundRect">
            <a:avLst>
              <a:gd name="adj" fmla="val 8034"/>
            </a:avLst>
          </a:prstGeom>
          <a:solidFill>
            <a:srgbClr val="FFD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A365D45-A157-4813-9D0B-33CB93E80F98}"/>
              </a:ext>
            </a:extLst>
          </p:cNvPr>
          <p:cNvSpPr/>
          <p:nvPr/>
        </p:nvSpPr>
        <p:spPr>
          <a:xfrm>
            <a:off x="4436166" y="4246373"/>
            <a:ext cx="3232084" cy="1576979"/>
          </a:xfrm>
          <a:prstGeom prst="roundRect">
            <a:avLst>
              <a:gd name="adj" fmla="val 8034"/>
            </a:avLst>
          </a:prstGeom>
          <a:solidFill>
            <a:srgbClr val="BE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936A735-86CE-4EAF-BB90-6523656DE5FF}"/>
              </a:ext>
            </a:extLst>
          </p:cNvPr>
          <p:cNvSpPr/>
          <p:nvPr/>
        </p:nvSpPr>
        <p:spPr>
          <a:xfrm>
            <a:off x="7861250" y="4246373"/>
            <a:ext cx="3232084" cy="1576979"/>
          </a:xfrm>
          <a:prstGeom prst="roundRect">
            <a:avLst>
              <a:gd name="adj" fmla="val 8034"/>
            </a:avLst>
          </a:prstGeom>
          <a:solidFill>
            <a:srgbClr val="C6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E3F238-8C73-4BF7-B3C6-1C2A54B5F828}"/>
              </a:ext>
            </a:extLst>
          </p:cNvPr>
          <p:cNvSpPr txBox="1"/>
          <p:nvPr/>
        </p:nvSpPr>
        <p:spPr>
          <a:xfrm>
            <a:off x="6371258" y="2689695"/>
            <a:ext cx="1568599" cy="345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73" b="1" dirty="0"/>
              <a:t>IT</a:t>
            </a:r>
            <a:r>
              <a:rPr lang="ru-RU" sz="1873" b="1" dirty="0"/>
              <a:t>-технологии</a:t>
            </a:r>
            <a:endParaRPr lang="ru-RU" sz="1873" b="1" dirty="0">
              <a:solidFill>
                <a:srgbClr val="1D1D1D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8FD25D-63D7-42EA-8422-7F670F1DC932}"/>
              </a:ext>
            </a:extLst>
          </p:cNvPr>
          <p:cNvSpPr txBox="1"/>
          <p:nvPr/>
        </p:nvSpPr>
        <p:spPr>
          <a:xfrm>
            <a:off x="4662938" y="4466555"/>
            <a:ext cx="1345717" cy="691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73" b="1" dirty="0"/>
              <a:t>Лаборатория</a:t>
            </a:r>
            <a:endParaRPr lang="ru-RU" sz="1873" b="1" dirty="0">
              <a:solidFill>
                <a:srgbClr val="1D1D1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4EB753-9451-42EC-BE71-B9AD359032BF}"/>
              </a:ext>
            </a:extLst>
          </p:cNvPr>
          <p:cNvSpPr txBox="1"/>
          <p:nvPr/>
        </p:nvSpPr>
        <p:spPr>
          <a:xfrm>
            <a:off x="8088650" y="4462306"/>
            <a:ext cx="1147173" cy="345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73" b="1" dirty="0"/>
              <a:t>Лидерство</a:t>
            </a:r>
            <a:endParaRPr lang="ru-RU" sz="1873" b="1" dirty="0">
              <a:solidFill>
                <a:srgbClr val="1D1D1D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87DCAF-11B6-42EE-8578-2FFB44D8420A}"/>
              </a:ext>
            </a:extLst>
          </p:cNvPr>
          <p:cNvSpPr txBox="1"/>
          <p:nvPr/>
        </p:nvSpPr>
        <p:spPr>
          <a:xfrm>
            <a:off x="1215079" y="2693944"/>
            <a:ext cx="565795" cy="345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73" b="1" dirty="0"/>
              <a:t>Врач</a:t>
            </a:r>
            <a:endParaRPr lang="ru-RU" sz="1873" b="1" dirty="0">
              <a:solidFill>
                <a:srgbClr val="1D1D1D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D25FF7-6C69-4665-A090-07BE05194DA4}"/>
              </a:ext>
            </a:extLst>
          </p:cNvPr>
          <p:cNvSpPr txBox="1"/>
          <p:nvPr/>
        </p:nvSpPr>
        <p:spPr>
          <a:xfrm>
            <a:off x="1217978" y="4466555"/>
            <a:ext cx="1134289" cy="345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73" b="1" dirty="0"/>
              <a:t>Лекарства</a:t>
            </a:r>
            <a:endParaRPr lang="ru-RU" sz="1873" b="1" dirty="0">
              <a:solidFill>
                <a:srgbClr val="1D1D1D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9B86FBD-5645-4DFF-A424-23CC2F416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25" y="2486183"/>
            <a:ext cx="1848921" cy="157221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64CCD3D-3DF7-43C3-A4DA-3D7185BB0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129" y="2493294"/>
            <a:ext cx="2106477" cy="15507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258042A-1B90-4624-9369-90007CA794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62" y="4365890"/>
            <a:ext cx="1378824" cy="137882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0FE91FD-0297-4833-A674-29DAAD4468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24" y="4363565"/>
            <a:ext cx="1544007" cy="14619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E6E084E-FB2F-4837-AA90-93DA59343E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82" y="4246373"/>
            <a:ext cx="1340050" cy="1056459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ECD912A-5D1F-46A2-B890-ACA7EDF2E797}"/>
              </a:ext>
            </a:extLst>
          </p:cNvPr>
          <p:cNvSpPr/>
          <p:nvPr/>
        </p:nvSpPr>
        <p:spPr>
          <a:xfrm>
            <a:off x="1207205" y="3687131"/>
            <a:ext cx="1124941" cy="226263"/>
          </a:xfrm>
          <a:prstGeom prst="roundRect">
            <a:avLst>
              <a:gd name="adj" fmla="val 438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030D9D37-C096-461D-943D-D3CA3E4B4290}"/>
              </a:ext>
            </a:extLst>
          </p:cNvPr>
          <p:cNvSpPr/>
          <p:nvPr/>
        </p:nvSpPr>
        <p:spPr>
          <a:xfrm>
            <a:off x="2400663" y="3687131"/>
            <a:ext cx="873183" cy="226263"/>
          </a:xfrm>
          <a:prstGeom prst="roundRect">
            <a:avLst>
              <a:gd name="adj" fmla="val 438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9A993688-02CC-4503-A57B-B99965353154}"/>
              </a:ext>
            </a:extLst>
          </p:cNvPr>
          <p:cNvSpPr/>
          <p:nvPr/>
        </p:nvSpPr>
        <p:spPr>
          <a:xfrm>
            <a:off x="3342362" y="3687131"/>
            <a:ext cx="1046865" cy="226263"/>
          </a:xfrm>
          <a:prstGeom prst="roundRect">
            <a:avLst>
              <a:gd name="adj" fmla="val 438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208B255-D622-47A8-B84B-6F71D1720598}"/>
              </a:ext>
            </a:extLst>
          </p:cNvPr>
          <p:cNvSpPr/>
          <p:nvPr/>
        </p:nvSpPr>
        <p:spPr>
          <a:xfrm>
            <a:off x="6376447" y="3687131"/>
            <a:ext cx="1828977" cy="226263"/>
          </a:xfrm>
          <a:prstGeom prst="roundRect">
            <a:avLst>
              <a:gd name="adj" fmla="val 438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2DFDA4D-A291-4CE2-977A-898F75F32BE5}"/>
              </a:ext>
            </a:extLst>
          </p:cNvPr>
          <p:cNvSpPr/>
          <p:nvPr/>
        </p:nvSpPr>
        <p:spPr>
          <a:xfrm>
            <a:off x="1207205" y="5463137"/>
            <a:ext cx="831755" cy="226263"/>
          </a:xfrm>
          <a:prstGeom prst="roundRect">
            <a:avLst>
              <a:gd name="adj" fmla="val 438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45F2776-A718-4AD6-BA78-EABDFB4F7B61}"/>
              </a:ext>
            </a:extLst>
          </p:cNvPr>
          <p:cNvSpPr/>
          <p:nvPr/>
        </p:nvSpPr>
        <p:spPr>
          <a:xfrm>
            <a:off x="8100791" y="5172500"/>
            <a:ext cx="988971" cy="226263"/>
          </a:xfrm>
          <a:prstGeom prst="roundRect">
            <a:avLst>
              <a:gd name="adj" fmla="val 46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3B25447-7482-48BF-8D1C-446C4821535B}"/>
              </a:ext>
            </a:extLst>
          </p:cNvPr>
          <p:cNvSpPr/>
          <p:nvPr/>
        </p:nvSpPr>
        <p:spPr>
          <a:xfrm>
            <a:off x="9159872" y="5172500"/>
            <a:ext cx="1714500" cy="226263"/>
          </a:xfrm>
          <a:prstGeom prst="roundRect">
            <a:avLst>
              <a:gd name="adj" fmla="val 459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63D61F81-9D73-46F5-8030-B02D3FEACEA7}"/>
              </a:ext>
            </a:extLst>
          </p:cNvPr>
          <p:cNvSpPr/>
          <p:nvPr/>
        </p:nvSpPr>
        <p:spPr>
          <a:xfrm>
            <a:off x="8100791" y="5463137"/>
            <a:ext cx="1382541" cy="226263"/>
          </a:xfrm>
          <a:prstGeom prst="roundRect">
            <a:avLst>
              <a:gd name="adj" fmla="val 46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2A698A84-A22A-4E03-B25B-8640C9DE0FB1}"/>
              </a:ext>
            </a:extLst>
          </p:cNvPr>
          <p:cNvSpPr/>
          <p:nvPr/>
        </p:nvSpPr>
        <p:spPr>
          <a:xfrm>
            <a:off x="9550787" y="5463137"/>
            <a:ext cx="1299684" cy="226263"/>
          </a:xfrm>
          <a:prstGeom prst="roundRect">
            <a:avLst>
              <a:gd name="adj" fmla="val 46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BD5FAF44-2379-4B89-BAE7-2D51B4DAACA1}"/>
              </a:ext>
            </a:extLst>
          </p:cNvPr>
          <p:cNvSpPr/>
          <p:nvPr/>
        </p:nvSpPr>
        <p:spPr>
          <a:xfrm>
            <a:off x="4652139" y="5172500"/>
            <a:ext cx="1644391" cy="226263"/>
          </a:xfrm>
          <a:prstGeom prst="roundRect">
            <a:avLst>
              <a:gd name="adj" fmla="val 46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0AEED75-9C43-4731-995B-5D28403D2A3E}"/>
              </a:ext>
            </a:extLst>
          </p:cNvPr>
          <p:cNvSpPr/>
          <p:nvPr/>
        </p:nvSpPr>
        <p:spPr>
          <a:xfrm>
            <a:off x="4652138" y="5463137"/>
            <a:ext cx="1735215" cy="226263"/>
          </a:xfrm>
          <a:prstGeom prst="roundRect">
            <a:avLst>
              <a:gd name="adj" fmla="val 46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2E9BE3-6217-4C12-8721-433E0C168056}"/>
              </a:ext>
            </a:extLst>
          </p:cNvPr>
          <p:cNvSpPr txBox="1"/>
          <p:nvPr/>
        </p:nvSpPr>
        <p:spPr>
          <a:xfrm>
            <a:off x="1313825" y="3697813"/>
            <a:ext cx="922718" cy="197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71" dirty="0">
                <a:solidFill>
                  <a:srgbClr val="1D1D1D"/>
                </a:solidFill>
              </a:rPr>
              <a:t>Лечебное дело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DF09C3-FFAF-4281-8FAD-7FC9C9DCF50E}"/>
              </a:ext>
            </a:extLst>
          </p:cNvPr>
          <p:cNvSpPr txBox="1"/>
          <p:nvPr/>
        </p:nvSpPr>
        <p:spPr>
          <a:xfrm>
            <a:off x="2502503" y="3697812"/>
            <a:ext cx="667773" cy="197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71" dirty="0">
                <a:solidFill>
                  <a:srgbClr val="1D1D1D"/>
                </a:solidFill>
              </a:rPr>
              <a:t>Педиатрия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EFDDF4C-CAEB-4196-A132-342AAF6929F1}"/>
              </a:ext>
            </a:extLst>
          </p:cNvPr>
          <p:cNvSpPr txBox="1"/>
          <p:nvPr/>
        </p:nvSpPr>
        <p:spPr>
          <a:xfrm>
            <a:off x="3442611" y="3700999"/>
            <a:ext cx="843047" cy="197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71" dirty="0">
                <a:solidFill>
                  <a:srgbClr val="1D1D1D"/>
                </a:solidFill>
              </a:rPr>
              <a:t>Стоматология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D4EA81-184B-48DE-B279-C10FCF989F2C}"/>
              </a:ext>
            </a:extLst>
          </p:cNvPr>
          <p:cNvSpPr txBox="1"/>
          <p:nvPr/>
        </p:nvSpPr>
        <p:spPr>
          <a:xfrm>
            <a:off x="1313825" y="5477111"/>
            <a:ext cx="626345" cy="197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71" dirty="0">
                <a:solidFill>
                  <a:srgbClr val="1D1D1D"/>
                </a:solidFill>
              </a:rPr>
              <a:t>Фармация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B83A13-BCDA-41D5-B003-458482EA1489}"/>
              </a:ext>
            </a:extLst>
          </p:cNvPr>
          <p:cNvSpPr txBox="1"/>
          <p:nvPr/>
        </p:nvSpPr>
        <p:spPr>
          <a:xfrm>
            <a:off x="4758547" y="5186899"/>
            <a:ext cx="1458312" cy="197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71" dirty="0">
                <a:solidFill>
                  <a:srgbClr val="1D1D1D"/>
                </a:solidFill>
              </a:rPr>
              <a:t>Медицинская биохимия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814D07-34FB-4CB8-81A6-81E387EF971F}"/>
              </a:ext>
            </a:extLst>
          </p:cNvPr>
          <p:cNvSpPr txBox="1"/>
          <p:nvPr/>
        </p:nvSpPr>
        <p:spPr>
          <a:xfrm>
            <a:off x="4758547" y="5477111"/>
            <a:ext cx="1541169" cy="197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71" dirty="0">
                <a:solidFill>
                  <a:srgbClr val="1D1D1D"/>
                </a:solidFill>
              </a:rPr>
              <a:t>Медицинская биофизика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747D5B-0B71-4885-A257-D2ABF850F044}"/>
              </a:ext>
            </a:extLst>
          </p:cNvPr>
          <p:cNvSpPr txBox="1"/>
          <p:nvPr/>
        </p:nvSpPr>
        <p:spPr>
          <a:xfrm>
            <a:off x="6483670" y="3697812"/>
            <a:ext cx="1632524" cy="197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71" dirty="0">
                <a:solidFill>
                  <a:srgbClr val="1D1D1D"/>
                </a:solidFill>
              </a:rPr>
              <a:t>Медицинская кибернетика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0458B0-DC53-468A-8494-3CCD41188DE0}"/>
              </a:ext>
            </a:extLst>
          </p:cNvPr>
          <p:cNvSpPr txBox="1"/>
          <p:nvPr/>
        </p:nvSpPr>
        <p:spPr>
          <a:xfrm>
            <a:off x="8199019" y="5186899"/>
            <a:ext cx="837098" cy="197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71" dirty="0">
                <a:solidFill>
                  <a:srgbClr val="1D1D1D"/>
                </a:solidFill>
              </a:rPr>
              <a:t>Менеджмент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FC71AA-747E-4DAC-9A33-61730899EC56}"/>
              </a:ext>
            </a:extLst>
          </p:cNvPr>
          <p:cNvSpPr txBox="1"/>
          <p:nvPr/>
        </p:nvSpPr>
        <p:spPr>
          <a:xfrm>
            <a:off x="8199020" y="5477110"/>
            <a:ext cx="1208892" cy="197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71" dirty="0">
                <a:solidFill>
                  <a:srgbClr val="1D1D1D"/>
                </a:solidFill>
              </a:rPr>
              <a:t>Социальная работа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983D5A-4B49-409A-9A07-4B8188361724}"/>
              </a:ext>
            </a:extLst>
          </p:cNvPr>
          <p:cNvSpPr txBox="1"/>
          <p:nvPr/>
        </p:nvSpPr>
        <p:spPr>
          <a:xfrm>
            <a:off x="9264090" y="5188238"/>
            <a:ext cx="1518396" cy="197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71" dirty="0">
                <a:solidFill>
                  <a:srgbClr val="1D1D1D"/>
                </a:solidFill>
              </a:rPr>
              <a:t>Клиническая психология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F299C7-0BF7-442A-B008-6CFC9D4A5248}"/>
              </a:ext>
            </a:extLst>
          </p:cNvPr>
          <p:cNvSpPr txBox="1"/>
          <p:nvPr/>
        </p:nvSpPr>
        <p:spPr>
          <a:xfrm>
            <a:off x="9655004" y="5477109"/>
            <a:ext cx="1097738" cy="197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71" dirty="0">
                <a:solidFill>
                  <a:srgbClr val="1D1D1D"/>
                </a:solidFill>
              </a:rPr>
              <a:t>Сестринское дело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9FF-1E05-4989-86E6-79896BF5AE98}" type="slidenum">
              <a:rPr lang="ru-RU" smtClean="0"/>
              <a:t>7</a:t>
            </a:fld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DF287B-AC9B-4E1E-8641-E1E4FF116564}"/>
              </a:ext>
            </a:extLst>
          </p:cNvPr>
          <p:cNvSpPr txBox="1"/>
          <p:nvPr/>
        </p:nvSpPr>
        <p:spPr>
          <a:xfrm>
            <a:off x="1041206" y="470696"/>
            <a:ext cx="42581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 err="1">
                <a:solidFill>
                  <a:srgbClr val="717CFC"/>
                </a:solidFill>
                <a:ea typeface="Verdana" panose="020B0604030504040204" pitchFamily="34" charset="0"/>
              </a:rPr>
              <a:t>МедКласс</a:t>
            </a:r>
            <a:r>
              <a:rPr lang="en-US" sz="3600" b="1" dirty="0">
                <a:solidFill>
                  <a:srgbClr val="717CFC"/>
                </a:solidFill>
                <a:ea typeface="Verdana" panose="020B0604030504040204" pitchFamily="34" charset="0"/>
              </a:rPr>
              <a:t> </a:t>
            </a:r>
            <a:r>
              <a:rPr lang="ru-RU" sz="3600" b="1" dirty="0">
                <a:solidFill>
                  <a:srgbClr val="717CFC"/>
                </a:solidFill>
                <a:ea typeface="Verdana" panose="020B0604030504040204" pitchFamily="34" charset="0"/>
              </a:rPr>
              <a:t>—</a:t>
            </a:r>
            <a:r>
              <a:rPr lang="ru-RU" sz="3600" b="1" dirty="0">
                <a:solidFill>
                  <a:srgbClr val="717CFC"/>
                </a:solidFill>
              </a:rPr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2E59BC-EB37-43DF-9149-1215E3F1DFDB}"/>
              </a:ext>
            </a:extLst>
          </p:cNvPr>
          <p:cNvSpPr txBox="1"/>
          <p:nvPr/>
        </p:nvSpPr>
        <p:spPr>
          <a:xfrm>
            <a:off x="1041206" y="1109001"/>
            <a:ext cx="685407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1D1D1D"/>
                </a:solidFill>
              </a:rPr>
              <a:t>это цифровая платформа с элементами </a:t>
            </a:r>
            <a:r>
              <a:rPr lang="ru-RU" sz="2000" b="1" dirty="0" err="1">
                <a:solidFill>
                  <a:srgbClr val="1D1D1D"/>
                </a:solidFill>
              </a:rPr>
              <a:t>геймификации</a:t>
            </a:r>
            <a:r>
              <a:rPr lang="ru-RU" sz="2000" b="1" dirty="0">
                <a:solidFill>
                  <a:srgbClr val="1D1D1D"/>
                </a:solidFill>
              </a:rPr>
              <a:t> для учащихся 8-11 классов, позволяющая абсолютно бесплатно получать доступ к авторским курсам от ведущих преподавателей университета </a:t>
            </a:r>
          </a:p>
        </p:txBody>
      </p:sp>
      <p:sp>
        <p:nvSpPr>
          <p:cNvPr id="56" name="Прямоугольник: скругленные углы 13">
            <a:extLst>
              <a:ext uri="{FF2B5EF4-FFF2-40B4-BE49-F238E27FC236}">
                <a16:creationId xmlns:a16="http://schemas.microsoft.com/office/drawing/2014/main" id="{C89D1981-F5A5-4FC0-819D-66FAF11EDB36}"/>
              </a:ext>
            </a:extLst>
          </p:cNvPr>
          <p:cNvSpPr/>
          <p:nvPr/>
        </p:nvSpPr>
        <p:spPr>
          <a:xfrm rot="-360000">
            <a:off x="7786268" y="525828"/>
            <a:ext cx="4076367" cy="1252872"/>
          </a:xfrm>
          <a:prstGeom prst="roundRect">
            <a:avLst>
              <a:gd name="adj" fmla="val 8034"/>
            </a:avLst>
          </a:prstGeom>
          <a:solidFill>
            <a:srgbClr val="FFFFFF"/>
          </a:solidFill>
          <a:ln>
            <a:noFill/>
          </a:ln>
          <a:effectLst>
            <a:outerShdw blurRad="177800" dist="50800" dir="5400000" algn="ctr" rotWithShape="0">
              <a:srgbClr val="7A7A7A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121A27-7F6B-41A5-B4F0-B55ACA6805CC}"/>
              </a:ext>
            </a:extLst>
          </p:cNvPr>
          <p:cNvSpPr txBox="1"/>
          <p:nvPr/>
        </p:nvSpPr>
        <p:spPr>
          <a:xfrm rot="-360000">
            <a:off x="7930134" y="666921"/>
            <a:ext cx="3838280" cy="992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13" dirty="0"/>
              <a:t>Лекции и задания </a:t>
            </a:r>
            <a:r>
              <a:rPr lang="ru-RU" sz="1613" dirty="0" err="1"/>
              <a:t>Медкласса</a:t>
            </a:r>
            <a:r>
              <a:rPr lang="ru-RU" sz="1613" dirty="0"/>
              <a:t> разработаны ведущими преподавателями государственного медицинского ВУЗа — </a:t>
            </a:r>
            <a:r>
              <a:rPr lang="ru-RU" sz="1613" dirty="0">
                <a:solidFill>
                  <a:srgbClr val="717CFC"/>
                </a:solidFill>
              </a:rPr>
              <a:t>СибГМУ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85CD866F-EFE7-47FD-B8AB-6779304EB4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251" y="-19895"/>
            <a:ext cx="632275" cy="6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AAF156A-C5A3-436A-ABC7-3CE352B225BA}"/>
              </a:ext>
            </a:extLst>
          </p:cNvPr>
          <p:cNvSpPr/>
          <p:nvPr/>
        </p:nvSpPr>
        <p:spPr>
          <a:xfrm>
            <a:off x="508506" y="508182"/>
            <a:ext cx="11174989" cy="5841636"/>
          </a:xfrm>
          <a:prstGeom prst="roundRect">
            <a:avLst>
              <a:gd name="adj" fmla="val 5545"/>
            </a:avLst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161DE-2EAB-4419-AF72-6FAAC0689745}"/>
              </a:ext>
            </a:extLst>
          </p:cNvPr>
          <p:cNvSpPr txBox="1"/>
          <p:nvPr/>
        </p:nvSpPr>
        <p:spPr>
          <a:xfrm>
            <a:off x="1023883" y="891302"/>
            <a:ext cx="4167435" cy="823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676" b="1" dirty="0">
                <a:solidFill>
                  <a:srgbClr val="1D1D1D"/>
                </a:solidFill>
              </a:rPr>
              <a:t>Как построено обучение </a:t>
            </a:r>
            <a:br>
              <a:rPr lang="ru-RU" sz="2676" b="1" dirty="0">
                <a:solidFill>
                  <a:srgbClr val="1D1D1D"/>
                </a:solidFill>
              </a:rPr>
            </a:br>
            <a:r>
              <a:rPr lang="ru-RU" sz="2676" b="1" dirty="0">
                <a:solidFill>
                  <a:srgbClr val="1D1D1D"/>
                </a:solidFill>
              </a:rPr>
              <a:t>в МедКлассе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2E969-F593-4960-BE15-92AC1D4785E8}"/>
              </a:ext>
            </a:extLst>
          </p:cNvPr>
          <p:cNvSpPr txBox="1"/>
          <p:nvPr/>
        </p:nvSpPr>
        <p:spPr>
          <a:xfrm>
            <a:off x="6604732" y="868246"/>
            <a:ext cx="4522620" cy="118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6" dirty="0"/>
              <a:t>Обучение в «МедКлассе» СибГМУ основано </a:t>
            </a:r>
            <a:br>
              <a:rPr lang="ru-RU" sz="1606" dirty="0"/>
            </a:br>
            <a:r>
              <a:rPr lang="ru-RU" sz="1606" dirty="0"/>
              <a:t>на возможности построения индивидуальной образовательной траектории в сфере медицинских и околомедицинских специальностей</a:t>
            </a:r>
            <a:endParaRPr lang="ru-RU" sz="1606" dirty="0">
              <a:solidFill>
                <a:srgbClr val="1D1D1D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AD43082-38B9-4B42-95F2-333BBA4E9FA4}"/>
              </a:ext>
            </a:extLst>
          </p:cNvPr>
          <p:cNvSpPr/>
          <p:nvPr/>
        </p:nvSpPr>
        <p:spPr>
          <a:xfrm>
            <a:off x="1023884" y="2269886"/>
            <a:ext cx="4948804" cy="909301"/>
          </a:xfrm>
          <a:prstGeom prst="roundRect">
            <a:avLst>
              <a:gd name="adj" fmla="val 14047"/>
            </a:avLst>
          </a:prstGeom>
          <a:solidFill>
            <a:srgbClr val="BE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5BAD1D2-FFE8-45A6-97FF-94ACB09A2695}"/>
              </a:ext>
            </a:extLst>
          </p:cNvPr>
          <p:cNvSpPr/>
          <p:nvPr/>
        </p:nvSpPr>
        <p:spPr>
          <a:xfrm>
            <a:off x="6227834" y="2269886"/>
            <a:ext cx="4948804" cy="909301"/>
          </a:xfrm>
          <a:prstGeom prst="roundRect">
            <a:avLst>
              <a:gd name="adj" fmla="val 14047"/>
            </a:avLst>
          </a:prstGeom>
          <a:solidFill>
            <a:srgbClr val="C6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4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C0373B-F60F-41C3-A111-5C4CB1573689}"/>
              </a:ext>
            </a:extLst>
          </p:cNvPr>
          <p:cNvSpPr txBox="1"/>
          <p:nvPr/>
        </p:nvSpPr>
        <p:spPr>
          <a:xfrm>
            <a:off x="1694574" y="2456747"/>
            <a:ext cx="4266675" cy="494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38" b="1" dirty="0"/>
              <a:t>Школьник может самостоятельно выбрать уже готовый трек или сформировать свой, собрав курсы по интересу</a:t>
            </a:r>
            <a:endParaRPr lang="ru-RU" sz="1338" b="1" dirty="0">
              <a:solidFill>
                <a:srgbClr val="1D1D1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9C222-C1E4-4457-B131-F4D837B53D24}"/>
              </a:ext>
            </a:extLst>
          </p:cNvPr>
          <p:cNvSpPr txBox="1"/>
          <p:nvPr/>
        </p:nvSpPr>
        <p:spPr>
          <a:xfrm>
            <a:off x="6784816" y="2358523"/>
            <a:ext cx="4288548" cy="741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38" b="1" dirty="0"/>
              <a:t>Каждый трек состоит из курсов, а курсы из лекций. </a:t>
            </a:r>
            <a:br>
              <a:rPr lang="ru-RU" sz="1338" b="1" dirty="0"/>
            </a:br>
            <a:r>
              <a:rPr lang="ru-RU" sz="1338" b="1" dirty="0"/>
              <a:t>Для закрепления материала предусмотрены домашние задания с возможностью автоматической проверки</a:t>
            </a:r>
            <a:endParaRPr lang="ru-RU" sz="1338" b="1" dirty="0">
              <a:solidFill>
                <a:srgbClr val="1D1D1D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FC79A2-BBBE-4666-BFF1-F56D94C869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41" y="2519733"/>
            <a:ext cx="361338" cy="3866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29559A-1B8D-4C90-9E63-F1CA29B41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11" y="2519732"/>
            <a:ext cx="361338" cy="3613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BEA8C5-C2CC-4799-B05D-4ACC612D0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43" y="3353034"/>
            <a:ext cx="4984059" cy="29967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46B1D4-F5C3-4955-A46A-A04D951D82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36" y="3353119"/>
            <a:ext cx="4983916" cy="29966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AFBA2AF-109F-485E-85D6-E83227EBA8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369" y="3011152"/>
            <a:ext cx="185487" cy="80377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9FF-1E05-4989-86E6-79896BF5AE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8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50932DD-9F50-4500-B44F-FBA5B2EA9FFD}"/>
              </a:ext>
            </a:extLst>
          </p:cNvPr>
          <p:cNvSpPr/>
          <p:nvPr/>
        </p:nvSpPr>
        <p:spPr>
          <a:xfrm>
            <a:off x="276447" y="515731"/>
            <a:ext cx="11770241" cy="5841636"/>
          </a:xfrm>
          <a:prstGeom prst="roundRect">
            <a:avLst>
              <a:gd name="adj" fmla="val 5545"/>
            </a:avLst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5913">
              <a:defRPr/>
            </a:pPr>
            <a:endParaRPr lang="ru-RU" sz="1204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F1230-8B04-47EF-A3A0-41D5EBDF95DB}"/>
              </a:ext>
            </a:extLst>
          </p:cNvPr>
          <p:cNvSpPr txBox="1"/>
          <p:nvPr/>
        </p:nvSpPr>
        <p:spPr>
          <a:xfrm>
            <a:off x="813075" y="515731"/>
            <a:ext cx="4730890" cy="823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676" b="1" dirty="0">
                <a:solidFill>
                  <a:srgbClr val="1D1D1D"/>
                </a:solidFill>
              </a:rPr>
              <a:t>Функционал личного кабинета ученика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5913">
              <a:defRPr/>
            </a:pPr>
            <a:fld id="{EC7029FF-1E05-4989-86E6-79896BF5AE98}" type="slidenum"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05913"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1639014"/>
            <a:ext cx="7030306" cy="4717336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64CCD3D-3DF7-43C3-A4DA-3D7185BB0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318">
            <a:off x="4756170" y="60467"/>
            <a:ext cx="2662212" cy="195988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BA967C1-7EE5-45AE-8C1F-EE8A0C1F6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4" y="1277141"/>
            <a:ext cx="1216219" cy="43610"/>
          </a:xfrm>
          <a:prstGeom prst="rect">
            <a:avLst/>
          </a:prstGeom>
        </p:spPr>
      </p:pic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EAD43082-38B9-4B42-95F2-333BBA4E9FA4}"/>
              </a:ext>
            </a:extLst>
          </p:cNvPr>
          <p:cNvSpPr/>
          <p:nvPr/>
        </p:nvSpPr>
        <p:spPr>
          <a:xfrm>
            <a:off x="7464381" y="643106"/>
            <a:ext cx="4449821" cy="634036"/>
          </a:xfrm>
          <a:prstGeom prst="roundRect">
            <a:avLst>
              <a:gd name="adj" fmla="val 14047"/>
            </a:avLst>
          </a:prstGeom>
          <a:solidFill>
            <a:srgbClr val="BE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80" b="1" dirty="0" smtClean="0">
                <a:solidFill>
                  <a:schemeClr val="tx1"/>
                </a:solidFill>
              </a:rPr>
              <a:t>Курсы </a:t>
            </a:r>
            <a:r>
              <a:rPr lang="ru-RU" sz="2680" b="1" dirty="0" err="1" smtClean="0">
                <a:solidFill>
                  <a:schemeClr val="tx1"/>
                </a:solidFill>
              </a:rPr>
              <a:t>МедКлас</a:t>
            </a:r>
            <a:r>
              <a:rPr lang="ru-RU" sz="2800" b="1" dirty="0" err="1" smtClean="0">
                <a:solidFill>
                  <a:schemeClr val="tx1"/>
                </a:solidFill>
              </a:rPr>
              <a:t>са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8">
            <a:extLst>
              <a:ext uri="{FF2B5EF4-FFF2-40B4-BE49-F238E27FC236}">
                <a16:creationId xmlns:a16="http://schemas.microsoft.com/office/drawing/2014/main" id="{EAD43082-38B9-4B42-95F2-333BBA4E9FA4}"/>
              </a:ext>
            </a:extLst>
          </p:cNvPr>
          <p:cNvSpPr/>
          <p:nvPr/>
        </p:nvSpPr>
        <p:spPr>
          <a:xfrm>
            <a:off x="7464381" y="1404517"/>
            <a:ext cx="4449821" cy="4760582"/>
          </a:xfrm>
          <a:prstGeom prst="roundRect">
            <a:avLst>
              <a:gd name="adj" fmla="val 14047"/>
            </a:avLst>
          </a:prstGeom>
          <a:solidFill>
            <a:srgbClr val="BEF0D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Современные аспекты стоматологии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Увлекательная </a:t>
            </a:r>
            <a:r>
              <a:rPr lang="ru-RU" dirty="0">
                <a:solidFill>
                  <a:schemeClr val="tx1"/>
                </a:solidFill>
              </a:rPr>
              <a:t>педиатрия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Секреты </a:t>
            </a:r>
            <a:r>
              <a:rPr lang="ru-RU" dirty="0">
                <a:solidFill>
                  <a:schemeClr val="tx1"/>
                </a:solidFill>
              </a:rPr>
              <a:t>детской хирургии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Научные </a:t>
            </a:r>
            <a:r>
              <a:rPr lang="ru-RU" dirty="0">
                <a:solidFill>
                  <a:schemeClr val="tx1"/>
                </a:solidFill>
              </a:rPr>
              <a:t>революции прошлого и будущего. Начни творить историю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Data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science</a:t>
            </a:r>
            <a:r>
              <a:rPr lang="ru-RU" dirty="0">
                <a:solidFill>
                  <a:schemeClr val="tx1"/>
                </a:solidFill>
              </a:rPr>
              <a:t> в лабораторной диагностике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Теория </a:t>
            </a:r>
            <a:r>
              <a:rPr lang="ru-RU" dirty="0">
                <a:solidFill>
                  <a:schemeClr val="tx1"/>
                </a:solidFill>
              </a:rPr>
              <a:t>множеств и алгебра высказываний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IT-медицина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Фармацевтическая технология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Маленький шаг в большую фармакологию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Психология </a:t>
            </a:r>
            <a:r>
              <a:rPr lang="ru-RU" dirty="0">
                <a:solidFill>
                  <a:schemeClr val="tx1"/>
                </a:solidFill>
              </a:rPr>
              <a:t>личности и общения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49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891</Words>
  <Application>Microsoft Office PowerPoint</Application>
  <PresentationFormat>Широкоэкранный</PresentationFormat>
  <Paragraphs>288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Century Gothic</vt:lpstr>
      <vt:lpstr>Times New Roman</vt:lpstr>
      <vt:lpstr>Verdana</vt:lpstr>
      <vt:lpstr>Wingdings</vt:lpstr>
      <vt:lpstr>Тема Office</vt:lpstr>
      <vt:lpstr>СибГМУ для школьника</vt:lpstr>
      <vt:lpstr> Количество мест для приема в 2023 году</vt:lpstr>
      <vt:lpstr> СибГМУ ДЛЯ ШКОЛЬНИКОВ  </vt:lpstr>
      <vt:lpstr>Проекты, реализуемые в дистанционном или смешанном формате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Проекты, реализуемые в очном формате </vt:lpstr>
      <vt:lpstr>Презентация PowerPoint</vt:lpstr>
      <vt:lpstr>Презентация PowerPoint</vt:lpstr>
      <vt:lpstr>Презентация PowerPoint</vt:lpstr>
      <vt:lpstr>ИНФОРМАЦИОННЫЕ РЕСУРСЫ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Дмитриев Антон Анатольевич</dc:creator>
  <cp:lastModifiedBy>Мелентьева Александра Николаевна</cp:lastModifiedBy>
  <cp:revision>68</cp:revision>
  <dcterms:created xsi:type="dcterms:W3CDTF">2022-04-21T07:50:46Z</dcterms:created>
  <dcterms:modified xsi:type="dcterms:W3CDTF">2023-01-31T07:27:17Z</dcterms:modified>
</cp:coreProperties>
</file>