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42" r:id="rId3"/>
    <p:sldId id="259" r:id="rId4"/>
    <p:sldId id="258" r:id="rId5"/>
    <p:sldId id="343" r:id="rId6"/>
    <p:sldId id="344" r:id="rId7"/>
    <p:sldId id="264" r:id="rId8"/>
    <p:sldId id="345" r:id="rId9"/>
    <p:sldId id="346" r:id="rId10"/>
    <p:sldId id="347" r:id="rId11"/>
    <p:sldId id="348" r:id="rId12"/>
    <p:sldId id="34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-manager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FDD"/>
    <a:srgbClr val="3078BA"/>
    <a:srgbClr val="5B9BD5"/>
    <a:srgbClr val="EAEFF7"/>
    <a:srgbClr val="ACCCEA"/>
    <a:srgbClr val="98C0E4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473FBE-7772-A2A6-319A-635206B98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112468-DD6F-57CA-7475-BEDBF6D7D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2E9990-8716-8995-A6E3-87FBF39A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A59C8F-D3B7-F390-381E-298B328D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6A3954-8373-F822-8850-F2887DC2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5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E1D711-B850-CDDD-0D5E-CB2195BB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A7B4463-A740-EBD8-E1EE-AA09B95D3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A4275B-0020-8DE2-FFE8-38142174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E41D8F-0136-84ED-CFC8-55F5CF4A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286792-8B57-883D-7F92-ACCF01EE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2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675E140-6B7D-21DE-410B-7B2B1F4BF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284699A-4AAA-8630-4108-AAE8994D7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68C300-4779-2ECD-4965-B05FEADD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4949EE-73A0-EA0C-35B0-CB27461B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C09B2C-BA3C-7C5B-AEAF-6CD8BA71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8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DBD4B-13DA-F4F8-1A2F-BA8C9E02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149161-BFEF-6996-DC79-9F5B0E35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9A20D6-02B7-09B5-BFA4-FA6DFF23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A9B044-F273-AA22-4088-84672315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34EC4-0C56-4615-CFCB-B1020B15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6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57B89D-E98C-878E-A9C8-16A71547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6F5BFD-30E2-DAA3-A7AC-9ACA6BCB4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894FB7-D984-4C52-EF32-677E92E2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4447A7-56E5-59AC-3421-DF01DF9C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84037F-6FC1-5497-9F10-9CD22952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9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D136DE-A39B-707C-59F5-B7E8DF7B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D87C8D-33CC-65F9-9647-8BFB28052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AC6AB2B-E50E-580A-4EA4-8A084573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BBBD76-CDC5-785C-2C0D-3DA7B7DF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607653-6414-87AC-56D2-634AF0DB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44B8EF-E771-BE3A-3721-6DEBA3C6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5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3D74F8-A64A-239F-946A-D94B3C67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E8C36D9-48D9-5470-8A66-5DAB59A66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BFB31D-0323-4CAF-3AF1-34BFA0B85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B1CAA6-D3FE-F358-F807-654A51457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2B288C-AD6B-C941-B3C1-1C5077CFA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0EB9D4E-04C5-974E-D572-3DDB1EBC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631F349-4C95-B29D-4457-2A22C4D9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9554C62-8E04-0924-08FB-8F1A921E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546826-8DC4-8DE9-4B74-1A7B5CC8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96AF38D-A4F9-C16A-ECF6-2258829E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6D00F9E-A6A7-31F2-DAF2-828B2101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0E9270C-6D79-4093-B40F-5A0716C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3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C903A89-6674-37D5-DCEA-7C632934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48E27E-33EF-5858-E7B2-3AB28E2B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7E3F05D-C8CB-28ED-5668-99F0FBB4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3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26B59F-493F-1A96-905F-EFAA011E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F5C058-951D-FFB1-C6D7-1CED9F50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C981E13-9B60-C987-FD31-DD3CC6877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2015FC-22E2-A643-05D7-3D81BE3B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9A5C6ED-8AB3-254B-3F31-4073751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3F69DC-888D-6B65-4E86-62EBB516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4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34C12-F5CA-FFAB-050D-54EB1804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D25018B-DA63-4BFC-0B05-517613685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FC1750-FA59-8A41-72F8-B57B74ADB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341C0C-303E-89D3-4124-31BCA7D1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7CA907-4D30-471C-8544-112321BA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A34154-6D32-C46B-388E-A751927E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8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01D1D9-14B3-C774-BBA5-836907E4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42DE1E-7EE2-82D3-6770-A2F9B8C6C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11D437-257F-EC19-495A-6725D4268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784C-AEFE-49A6-A07E-46BE457FCF3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DC1F42-8B07-BCE5-9A13-5B01CE6B2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BE0BA2-8A90-1CB8-5205-78B44D0A5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F03B-5DD7-473B-A5AC-66C35679C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7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995DE34-24A8-B957-050D-919DD5BEE1BC}"/>
              </a:ext>
            </a:extLst>
          </p:cNvPr>
          <p:cNvSpPr txBox="1">
            <a:spLocks/>
          </p:cNvSpPr>
          <p:nvPr/>
        </p:nvSpPr>
        <p:spPr>
          <a:xfrm>
            <a:off x="3977196" y="220744"/>
            <a:ext cx="8214804" cy="4030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6600" dirty="0">
                <a:solidFill>
                  <a:srgbClr val="3078BA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Программа </a:t>
            </a:r>
          </a:p>
          <a:p>
            <a:pPr>
              <a:lnSpc>
                <a:spcPct val="70000"/>
              </a:lnSpc>
            </a:pPr>
            <a:r>
              <a:rPr lang="ru-RU" sz="6600" dirty="0">
                <a:solidFill>
                  <a:srgbClr val="3078BA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Профориентации</a:t>
            </a:r>
          </a:p>
          <a:p>
            <a:pPr>
              <a:lnSpc>
                <a:spcPct val="70000"/>
              </a:lnSpc>
            </a:pPr>
            <a:r>
              <a:rPr lang="ru-RU" sz="6600" dirty="0">
                <a:solidFill>
                  <a:srgbClr val="3078BA"/>
                </a:solidFill>
                <a:latin typeface="Futura PT Book" panose="020B0502020204020303" pitchFamily="34" charset="-52"/>
                <a:cs typeface="Calibri" panose="020F0502020204030204" pitchFamily="34" charset="0"/>
              </a:rPr>
              <a:t>ТГУ</a:t>
            </a:r>
            <a:endParaRPr lang="ru" sz="6600" dirty="0">
              <a:solidFill>
                <a:srgbClr val="3078BA"/>
              </a:solidFill>
              <a:latin typeface="Futura PT Book" panose="020B0502020204020303" pitchFamily="34" charset="-52"/>
              <a:cs typeface="Calibri" panose="020F050202020403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E2E76278-8555-6619-1F42-5AA81B3438A2}"/>
              </a:ext>
            </a:extLst>
          </p:cNvPr>
          <p:cNvSpPr txBox="1">
            <a:spLocks/>
          </p:cNvSpPr>
          <p:nvPr/>
        </p:nvSpPr>
        <p:spPr>
          <a:xfrm>
            <a:off x="4082494" y="5460334"/>
            <a:ext cx="6269347" cy="10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PT Demi" panose="020B0702020204020303" pitchFamily="34" charset="-52"/>
                <a:cs typeface="Calibri Light" panose="020F0302020204030204" pitchFamily="34" charset="0"/>
              </a:rPr>
              <a:t>Коршунова Анна Анатольевна,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Futura PT Demi" panose="020B0702020204020303" pitchFamily="34" charset="-52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-52"/>
                <a:cs typeface="Calibri Light" panose="020F0302020204030204" pitchFamily="34" charset="0"/>
              </a:rPr>
              <a:t>начальник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-52"/>
                <a:cs typeface="Calibri Light" panose="020F0302020204030204" pitchFamily="34" charset="0"/>
              </a:rPr>
              <a:t>отдела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-52"/>
                <a:cs typeface="Calibri Light" panose="020F0302020204030204" pitchFamily="34" charset="0"/>
              </a:rPr>
              <a:t>по работе с талантами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-52"/>
                <a:cs typeface="Calibri Light" panose="020F0302020204030204" pitchFamily="34" charset="0"/>
              </a:rPr>
              <a:t>и профориентации ТГУ</a:t>
            </a:r>
            <a:endParaRPr lang="ru" sz="2000" dirty="0">
              <a:solidFill>
                <a:schemeClr val="tx1">
                  <a:lumMod val="85000"/>
                  <a:lumOff val="15000"/>
                </a:schemeClr>
              </a:solidFill>
              <a:latin typeface="Futura PT Book" panose="020B0502020204020303" pitchFamily="34" charset="-52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1D56B9E6-3D8A-160B-A75C-C552EA07F76D}"/>
              </a:ext>
            </a:extLst>
          </p:cNvPr>
          <p:cNvCxnSpPr/>
          <p:nvPr/>
        </p:nvCxnSpPr>
        <p:spPr>
          <a:xfrm>
            <a:off x="4082494" y="3209927"/>
            <a:ext cx="4546756" cy="0"/>
          </a:xfrm>
          <a:prstGeom prst="line">
            <a:avLst/>
          </a:prstGeom>
          <a:ln w="127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8B62AD-BA5A-92EA-02CA-2534CCD05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398761"/>
            <a:ext cx="3844032" cy="2121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44B6A4D-2FBA-74D1-AA47-E02E34D57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r="45791"/>
          <a:stretch/>
        </p:blipFill>
        <p:spPr>
          <a:xfrm>
            <a:off x="-807240" y="0"/>
            <a:ext cx="4784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8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5A0D7F-F383-A5AE-1BAB-E608E2810E89}"/>
              </a:ext>
            </a:extLst>
          </p:cNvPr>
          <p:cNvSpPr/>
          <p:nvPr/>
        </p:nvSpPr>
        <p:spPr>
          <a:xfrm>
            <a:off x="1760248" y="205607"/>
            <a:ext cx="8671504" cy="92731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D1C2C2F-5DA5-4201-0C2E-4CFE54823913}"/>
              </a:ext>
            </a:extLst>
          </p:cNvPr>
          <p:cNvCxnSpPr/>
          <p:nvPr/>
        </p:nvCxnSpPr>
        <p:spPr>
          <a:xfrm>
            <a:off x="0" y="715586"/>
            <a:ext cx="12192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6AB9E7-7C36-6EE9-F133-BE68DECE8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049" y="1292064"/>
            <a:ext cx="2990362" cy="168153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Ф</a:t>
            </a:r>
            <a:r>
              <a:rPr lang="ru-RU" sz="3200" b="1" dirty="0">
                <a:solidFill>
                  <a:srgbClr val="0070C0"/>
                </a:solidFill>
              </a:rPr>
              <a:t>изики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М</a:t>
            </a:r>
            <a:r>
              <a:rPr lang="ru-RU" sz="3200" b="1" dirty="0">
                <a:solidFill>
                  <a:srgbClr val="0070C0"/>
                </a:solidFill>
              </a:rPr>
              <a:t>атематики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rgbClr val="0070C0"/>
                </a:solidFill>
              </a:rPr>
              <a:t>строномии</a:t>
            </a:r>
            <a:endParaRPr lang="ru-RU" sz="3200" b="1" dirty="0">
              <a:solidFill>
                <a:schemeClr val="bg1"/>
              </a:solidFill>
              <a:latin typeface="Futura PT Book" panose="020B0502020204020303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A4F19F7-F447-CC80-AA48-EBC516E0DF70}"/>
              </a:ext>
            </a:extLst>
          </p:cNvPr>
          <p:cNvSpPr/>
          <p:nvPr/>
        </p:nvSpPr>
        <p:spPr>
          <a:xfrm>
            <a:off x="139994" y="3103862"/>
            <a:ext cx="682227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Очные и дистанционные занятия по подготовке к школьному и муниципальному этапу </a:t>
            </a:r>
            <a:r>
              <a:rPr lang="ru-RU" sz="2200" dirty="0" err="1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ВсОШ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Очные и дистанционные занятия по подготовке к олимпиадам ОРМО, БИБН и др.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Встречи с учеными, экскурсии в научные лаборатории и астрономическую обсерваторию ТГУ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Помощь в выборе оптимальной стратегии поступления в вуз</a:t>
            </a:r>
          </a:p>
          <a:p>
            <a:pPr marL="457200">
              <a:spcAft>
                <a:spcPts val="0"/>
              </a:spcAft>
            </a:pPr>
            <a:endParaRPr lang="ru-RU" sz="20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8A85383-42DF-AFDE-CF1D-DD380BF25583}"/>
              </a:ext>
            </a:extLst>
          </p:cNvPr>
          <p:cNvSpPr txBox="1">
            <a:spLocks/>
          </p:cNvSpPr>
          <p:nvPr/>
        </p:nvSpPr>
        <p:spPr>
          <a:xfrm>
            <a:off x="1524000" y="229838"/>
            <a:ext cx="9144000" cy="735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C</a:t>
            </a:r>
            <a:r>
              <a:rPr lang="ru-RU" sz="4000" dirty="0" err="1">
                <a:solidFill>
                  <a:schemeClr val="bg1"/>
                </a:solidFill>
                <a:latin typeface="Futura PT Book" panose="020B0502020204020303" pitchFamily="34" charset="-52"/>
              </a:rPr>
              <a:t>етевая</a:t>
            </a:r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 олимпиадная школа</a:t>
            </a:r>
          </a:p>
        </p:txBody>
      </p:sp>
      <p:pic>
        <p:nvPicPr>
          <p:cNvPr id="14" name="Picture 2" descr="C:\Users\Декан ФФ\Downloads\qr_tmp.jpg">
            <a:extLst>
              <a:ext uri="{FF2B5EF4-FFF2-40B4-BE49-F238E27FC236}">
                <a16:creationId xmlns="" xmlns:a16="http://schemas.microsoft.com/office/drawing/2014/main" id="{63107B94-1139-B779-D5A0-DDC0894D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67" y="-1874010"/>
            <a:ext cx="6099744" cy="117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5A0D7F-F383-A5AE-1BAB-E608E2810E89}"/>
              </a:ext>
            </a:extLst>
          </p:cNvPr>
          <p:cNvSpPr/>
          <p:nvPr/>
        </p:nvSpPr>
        <p:spPr>
          <a:xfrm>
            <a:off x="1760248" y="205607"/>
            <a:ext cx="8671504" cy="92731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D1C2C2F-5DA5-4201-0C2E-4CFE54823913}"/>
              </a:ext>
            </a:extLst>
          </p:cNvPr>
          <p:cNvCxnSpPr/>
          <p:nvPr/>
        </p:nvCxnSpPr>
        <p:spPr>
          <a:xfrm>
            <a:off x="0" y="715586"/>
            <a:ext cx="12192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A4F19F7-F447-CC80-AA48-EBC516E0DF70}"/>
              </a:ext>
            </a:extLst>
          </p:cNvPr>
          <p:cNvSpPr/>
          <p:nvPr/>
        </p:nvSpPr>
        <p:spPr>
          <a:xfrm>
            <a:off x="314923" y="3406011"/>
            <a:ext cx="57810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200" dirty="0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астер-классы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интерактивы</a:t>
            </a:r>
            <a:endParaRPr lang="ru-RU" sz="2200" dirty="0" smtClean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осещение лабораторий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ru-RU" sz="20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8A85383-42DF-AFDE-CF1D-DD380BF25583}"/>
              </a:ext>
            </a:extLst>
          </p:cNvPr>
          <p:cNvSpPr txBox="1">
            <a:spLocks/>
          </p:cNvSpPr>
          <p:nvPr/>
        </p:nvSpPr>
        <p:spPr>
          <a:xfrm>
            <a:off x="1524000" y="229838"/>
            <a:ext cx="9144000" cy="735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Futura PT Book" panose="020B0502020204020303" pitchFamily="34" charset="-52"/>
              </a:rPr>
              <a:t>Летняя смена </a:t>
            </a:r>
            <a:endParaRPr lang="ru-RU" sz="4000" dirty="0">
              <a:solidFill>
                <a:schemeClr val="bg1"/>
              </a:solidFill>
              <a:latin typeface="Futura PT Book" panose="020B0502020204020303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DA75A17-D697-067F-9082-46966B4F31B9}"/>
              </a:ext>
            </a:extLst>
          </p:cNvPr>
          <p:cNvSpPr/>
          <p:nvPr/>
        </p:nvSpPr>
        <p:spPr>
          <a:xfrm>
            <a:off x="532737" y="1638297"/>
            <a:ext cx="566652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5B9BD5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программа для школьников  </a:t>
            </a:r>
            <a:endParaRPr lang="ru-RU" sz="2800" dirty="0">
              <a:solidFill>
                <a:srgbClr val="5B9BD5"/>
              </a:solidFill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/>
          <a:stretch/>
        </p:blipFill>
        <p:spPr>
          <a:xfrm>
            <a:off x="6199263" y="1883337"/>
            <a:ext cx="5992737" cy="49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184FE98-1F4F-4F11-95E9-B738E6FEA1B9}"/>
              </a:ext>
            </a:extLst>
          </p:cNvPr>
          <p:cNvSpPr/>
          <p:nvPr/>
        </p:nvSpPr>
        <p:spPr>
          <a:xfrm>
            <a:off x="8595360" y="764540"/>
            <a:ext cx="2273300" cy="192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utura PT Book" panose="020B05020202040203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10CD4AD-FD4D-41F7-B87C-FA1C84BA585F}"/>
              </a:ext>
            </a:extLst>
          </p:cNvPr>
          <p:cNvSpPr/>
          <p:nvPr/>
        </p:nvSpPr>
        <p:spPr>
          <a:xfrm>
            <a:off x="6999440" y="358859"/>
            <a:ext cx="3427755" cy="575542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Контактное лицо: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1956C36-5E64-4CC6-9290-C5665AF44BAA}"/>
              </a:ext>
            </a:extLst>
          </p:cNvPr>
          <p:cNvSpPr/>
          <p:nvPr/>
        </p:nvSpPr>
        <p:spPr>
          <a:xfrm>
            <a:off x="6999440" y="1203883"/>
            <a:ext cx="4603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Специалист по работе с молодёжью Управления нового набора</a:t>
            </a:r>
          </a:p>
          <a:p>
            <a:r>
              <a:rPr lang="ru-RU" b="1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Курносова Анна Леонидовна</a:t>
            </a:r>
          </a:p>
          <a:p>
            <a:endParaRPr lang="ru-RU" b="1" dirty="0">
              <a:solidFill>
                <a:srgbClr val="0070C0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alkurnosova@mail.tsu.ru</a:t>
            </a:r>
            <a:endParaRPr lang="ru-RU" dirty="0">
              <a:solidFill>
                <a:srgbClr val="0070C0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4016B4B-9842-4C6E-B205-6FB1A24DA4B6}"/>
              </a:ext>
            </a:extLst>
          </p:cNvPr>
          <p:cNvCxnSpPr>
            <a:cxnSpLocks/>
          </p:cNvCxnSpPr>
          <p:nvPr/>
        </p:nvCxnSpPr>
        <p:spPr>
          <a:xfrm>
            <a:off x="7055727" y="1027746"/>
            <a:ext cx="408979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3951EFB6-4A88-47B6-84CC-93CE6E79C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22676"/>
          <a:stretch/>
        </p:blipFill>
        <p:spPr bwMode="auto">
          <a:xfrm>
            <a:off x="0" y="0"/>
            <a:ext cx="655190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3A92F21-F174-4330-833C-59CA85863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90" y="5075825"/>
            <a:ext cx="3551501" cy="13211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4B5755-938C-7663-C1DA-CE75039DF8D1}"/>
              </a:ext>
            </a:extLst>
          </p:cNvPr>
          <p:cNvSpPr/>
          <p:nvPr/>
        </p:nvSpPr>
        <p:spPr>
          <a:xfrm>
            <a:off x="6999440" y="3079199"/>
            <a:ext cx="3427755" cy="575542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D5DAF1-4E76-B7C8-A047-43A80256E158}"/>
              </a:ext>
            </a:extLst>
          </p:cNvPr>
          <p:cNvSpPr/>
          <p:nvPr/>
        </p:nvSpPr>
        <p:spPr>
          <a:xfrm>
            <a:off x="6999440" y="3924223"/>
            <a:ext cx="4773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Личный кабинет школьника: </a:t>
            </a:r>
            <a:r>
              <a:rPr lang="en-US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lks.tsu.ru</a:t>
            </a:r>
          </a:p>
          <a:p>
            <a:r>
              <a:rPr lang="ru-RU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Сайт Абитуриента ТГУ: </a:t>
            </a:r>
            <a:r>
              <a:rPr lang="en-US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abiturient.tsu.ru</a:t>
            </a:r>
            <a:endParaRPr lang="ru-RU" dirty="0">
              <a:solidFill>
                <a:srgbClr val="0070C0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Абитуриент ТГУ ВКонтакте: </a:t>
            </a:r>
            <a:r>
              <a:rPr lang="en-US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vk.com/</a:t>
            </a:r>
            <a:r>
              <a:rPr lang="en-US" dirty="0" err="1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tsu_a</a:t>
            </a:r>
            <a:endParaRPr lang="en-US" dirty="0">
              <a:solidFill>
                <a:srgbClr val="0070C0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Telegram</a:t>
            </a:r>
            <a:r>
              <a:rPr lang="ru-RU" dirty="0">
                <a:solidFill>
                  <a:srgbClr val="0070C0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-канал:</a:t>
            </a:r>
            <a:r>
              <a:rPr lang="en-US" b="0" i="0" dirty="0">
                <a:solidFill>
                  <a:srgbClr val="E1E3E6"/>
                </a:solidFill>
                <a:effectLst/>
                <a:latin typeface="-apple-system"/>
              </a:rPr>
              <a:t> </a:t>
            </a:r>
            <a:r>
              <a:rPr lang="en-US" b="0" i="0" u="none" strike="noStrike" dirty="0">
                <a:solidFill>
                  <a:srgbClr val="3078BA"/>
                </a:solidFill>
                <a:effectLst/>
                <a:latin typeface="-apple-system"/>
              </a:rPr>
              <a:t>https://t.me/tsu_a</a:t>
            </a:r>
            <a:endParaRPr lang="ru-RU" dirty="0">
              <a:solidFill>
                <a:srgbClr val="3078BA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endParaRPr lang="ru-RU" dirty="0">
              <a:solidFill>
                <a:srgbClr val="0070C0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BC6DA7A-AEB3-2C56-39D3-A43D1CD1D795}"/>
              </a:ext>
            </a:extLst>
          </p:cNvPr>
          <p:cNvCxnSpPr>
            <a:cxnSpLocks/>
          </p:cNvCxnSpPr>
          <p:nvPr/>
        </p:nvCxnSpPr>
        <p:spPr>
          <a:xfrm>
            <a:off x="7055727" y="3748086"/>
            <a:ext cx="408979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023B2C4-6F0E-B7FD-D224-832AC6DD1EF1}"/>
              </a:ext>
            </a:extLst>
          </p:cNvPr>
          <p:cNvSpPr/>
          <p:nvPr/>
        </p:nvSpPr>
        <p:spPr>
          <a:xfrm>
            <a:off x="4879072" y="679276"/>
            <a:ext cx="80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11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7CC0112-57F0-DDC2-FD78-D75B9DCD8BDA}"/>
              </a:ext>
            </a:extLst>
          </p:cNvPr>
          <p:cNvSpPr/>
          <p:nvPr/>
        </p:nvSpPr>
        <p:spPr>
          <a:xfrm>
            <a:off x="6360209" y="670817"/>
            <a:ext cx="415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7B77BE6-1746-8896-7D46-2EA8116776D8}"/>
              </a:ext>
            </a:extLst>
          </p:cNvPr>
          <p:cNvSpPr/>
          <p:nvPr/>
        </p:nvSpPr>
        <p:spPr>
          <a:xfrm>
            <a:off x="924103" y="479404"/>
            <a:ext cx="3715322" cy="73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Олимпиады ТГУ</a:t>
            </a:r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92D170B2-EB71-9B55-3D9A-F3C66E77F9B5}"/>
              </a:ext>
            </a:extLst>
          </p:cNvPr>
          <p:cNvSpPr/>
          <p:nvPr/>
        </p:nvSpPr>
        <p:spPr>
          <a:xfrm rot="10800000">
            <a:off x="489680" y="378393"/>
            <a:ext cx="10625623" cy="1691038"/>
          </a:xfrm>
          <a:prstGeom prst="parallelogram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DA55434-E2E6-8DBD-6620-AC55125B3BA6}"/>
              </a:ext>
            </a:extLst>
          </p:cNvPr>
          <p:cNvSpPr/>
          <p:nvPr/>
        </p:nvSpPr>
        <p:spPr>
          <a:xfrm>
            <a:off x="570483" y="551527"/>
            <a:ext cx="1074934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профконсультирования «Твой ориентир»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23CB0B-BDDE-EECD-30D1-75D3E4F11726}"/>
              </a:ext>
            </a:extLst>
          </p:cNvPr>
          <p:cNvSpPr/>
          <p:nvPr/>
        </p:nvSpPr>
        <p:spPr>
          <a:xfrm>
            <a:off x="284986" y="1989687"/>
            <a:ext cx="7249117" cy="44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23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8C9F86-C50C-4969-4982-580A6ABA3F10}"/>
              </a:ext>
            </a:extLst>
          </p:cNvPr>
          <p:cNvSpPr txBox="1"/>
          <p:nvPr/>
        </p:nvSpPr>
        <p:spPr>
          <a:xfrm>
            <a:off x="501705" y="2901656"/>
            <a:ext cx="6389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Futura PT Book"/>
              </a:rPr>
              <a:t>профдиагностика</a:t>
            </a:r>
            <a:r>
              <a:rPr lang="ru-RU" sz="2400" dirty="0">
                <a:latin typeface="Futura PT Book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/>
              </a:rPr>
              <a:t>консультация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/>
              </a:rPr>
              <a:t>построение индивидуальной образовательной траектории</a:t>
            </a:r>
          </a:p>
          <a:p>
            <a:endParaRPr lang="ru-RU" sz="2400" dirty="0">
              <a:solidFill>
                <a:srgbClr val="7DAFDD"/>
              </a:solidFill>
            </a:endParaRPr>
          </a:p>
          <a:p>
            <a:endParaRPr lang="ru-RU" sz="2400" dirty="0">
              <a:solidFill>
                <a:srgbClr val="7DAFDD"/>
              </a:solidFill>
              <a:latin typeface="Futura PT Book" panose="020B0502020204020303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0FC3EC4-3CA6-F47D-54DF-8AD1AFDC7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09" y="2423376"/>
            <a:ext cx="6735409" cy="4480625"/>
          </a:xfrm>
          <a:prstGeom prst="rect">
            <a:avLst/>
          </a:prstGeom>
        </p:spPr>
      </p:pic>
      <p:sp>
        <p:nvSpPr>
          <p:cNvPr id="10" name="Стрелка вправо 17">
            <a:extLst>
              <a:ext uri="{FF2B5EF4-FFF2-40B4-BE49-F238E27FC236}">
                <a16:creationId xmlns="" xmlns:a16="http://schemas.microsoft.com/office/drawing/2014/main" id="{3A7228A3-3099-CBB0-103C-98163C44FD4E}"/>
              </a:ext>
            </a:extLst>
          </p:cNvPr>
          <p:cNvSpPr/>
          <p:nvPr/>
        </p:nvSpPr>
        <p:spPr>
          <a:xfrm rot="5400000">
            <a:off x="1241545" y="1947698"/>
            <a:ext cx="1126784" cy="665945"/>
          </a:xfrm>
          <a:prstGeom prst="rightArrow">
            <a:avLst>
              <a:gd name="adj1" fmla="val 50000"/>
              <a:gd name="adj2" fmla="val 48506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8C9F86-C50C-4969-4982-580A6ABA3F10}"/>
              </a:ext>
            </a:extLst>
          </p:cNvPr>
          <p:cNvSpPr txBox="1"/>
          <p:nvPr/>
        </p:nvSpPr>
        <p:spPr>
          <a:xfrm>
            <a:off x="489680" y="2653662"/>
            <a:ext cx="30632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Futura PT Book"/>
              </a:rPr>
              <a:t> </a:t>
            </a:r>
          </a:p>
          <a:p>
            <a:endParaRPr lang="ru-RU" sz="2400" dirty="0" smtClean="0">
              <a:solidFill>
                <a:srgbClr val="7DAFDD"/>
              </a:solidFill>
            </a:endParaRPr>
          </a:p>
          <a:p>
            <a:endParaRPr lang="ru-RU" sz="2400" dirty="0">
              <a:solidFill>
                <a:srgbClr val="7DAFDD"/>
              </a:solidFill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523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7">
            <a:extLst>
              <a:ext uri="{FF2B5EF4-FFF2-40B4-BE49-F238E27FC236}">
                <a16:creationId xmlns="" xmlns:a16="http://schemas.microsoft.com/office/drawing/2014/main" id="{7DB29136-87BB-72D1-C867-7CACD7A2CD3E}"/>
              </a:ext>
            </a:extLst>
          </p:cNvPr>
          <p:cNvSpPr/>
          <p:nvPr/>
        </p:nvSpPr>
        <p:spPr>
          <a:xfrm rot="5400000">
            <a:off x="5532608" y="1351315"/>
            <a:ext cx="1126784" cy="665945"/>
          </a:xfrm>
          <a:prstGeom prst="rightArrow">
            <a:avLst>
              <a:gd name="adj1" fmla="val 50000"/>
              <a:gd name="adj2" fmla="val 48506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5A0D7F-F383-A5AE-1BAB-E608E2810E89}"/>
              </a:ext>
            </a:extLst>
          </p:cNvPr>
          <p:cNvSpPr/>
          <p:nvPr/>
        </p:nvSpPr>
        <p:spPr>
          <a:xfrm>
            <a:off x="1524000" y="213920"/>
            <a:ext cx="9480884" cy="119562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D1C2C2F-5DA5-4201-0C2E-4CFE54823913}"/>
              </a:ext>
            </a:extLst>
          </p:cNvPr>
          <p:cNvCxnSpPr/>
          <p:nvPr/>
        </p:nvCxnSpPr>
        <p:spPr>
          <a:xfrm>
            <a:off x="-8313" y="723899"/>
            <a:ext cx="12192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6AB9E7-7C36-6EE9-F133-BE68DECE8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168" y="500237"/>
            <a:ext cx="9144000" cy="73571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Futura PT Book" panose="020B0502020204020303" pitchFamily="34" charset="-52"/>
              </a:rPr>
              <a:t>Программа по сопровождению талантливой молодёжи «Олимпиадный центр ТГУ»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F6A7F0B-B1E5-B89D-F488-A41A3E1F940C}"/>
              </a:ext>
            </a:extLst>
          </p:cNvPr>
          <p:cNvSpPr/>
          <p:nvPr/>
        </p:nvSpPr>
        <p:spPr>
          <a:xfrm>
            <a:off x="354735" y="2310403"/>
            <a:ext cx="3926322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Консультационно-образовательное сопровождение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93C126-402C-54A2-8872-5F011322B705}"/>
              </a:ext>
            </a:extLst>
          </p:cNvPr>
          <p:cNvSpPr/>
          <p:nvPr/>
        </p:nvSpPr>
        <p:spPr>
          <a:xfrm>
            <a:off x="4002608" y="2310403"/>
            <a:ext cx="3739312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межвузовских олимпиад РСОШ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3063887-26BB-CA1A-043C-275F48EAF6F7}"/>
              </a:ext>
            </a:extLst>
          </p:cNvPr>
          <p:cNvSpPr/>
          <p:nvPr/>
        </p:nvSpPr>
        <p:spPr>
          <a:xfrm>
            <a:off x="7650481" y="2310403"/>
            <a:ext cx="3739312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Событийное сопровождение</a:t>
            </a:r>
          </a:p>
        </p:txBody>
      </p:sp>
      <p:sp>
        <p:nvSpPr>
          <p:cNvPr id="9" name="Стрелка вправо 17">
            <a:extLst>
              <a:ext uri="{FF2B5EF4-FFF2-40B4-BE49-F238E27FC236}">
                <a16:creationId xmlns="" xmlns:a16="http://schemas.microsoft.com/office/drawing/2014/main" id="{3A7228A3-3099-CBB0-103C-98163C44FD4E}"/>
              </a:ext>
            </a:extLst>
          </p:cNvPr>
          <p:cNvSpPr/>
          <p:nvPr/>
        </p:nvSpPr>
        <p:spPr>
          <a:xfrm rot="5400000">
            <a:off x="2108237" y="1295690"/>
            <a:ext cx="1126784" cy="665945"/>
          </a:xfrm>
          <a:prstGeom prst="rightArrow">
            <a:avLst>
              <a:gd name="adj1" fmla="val 50000"/>
              <a:gd name="adj2" fmla="val 48506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CB67AF2-DCB9-D526-2783-3499EA709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2890"/>
          <a:stretch/>
        </p:blipFill>
        <p:spPr bwMode="auto">
          <a:xfrm>
            <a:off x="-8313" y="3881857"/>
            <a:ext cx="4776966" cy="29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73F6357D-CF19-6B7E-950D-75E0DA80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/>
          <a:stretch/>
        </p:blipFill>
        <p:spPr bwMode="auto">
          <a:xfrm>
            <a:off x="8570422" y="3884738"/>
            <a:ext cx="3616035" cy="29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7">
            <a:extLst>
              <a:ext uri="{FF2B5EF4-FFF2-40B4-BE49-F238E27FC236}">
                <a16:creationId xmlns="" xmlns:a16="http://schemas.microsoft.com/office/drawing/2014/main" id="{50A7C732-E726-2D75-33F8-3EC151866A1F}"/>
              </a:ext>
            </a:extLst>
          </p:cNvPr>
          <p:cNvSpPr/>
          <p:nvPr/>
        </p:nvSpPr>
        <p:spPr>
          <a:xfrm rot="5400000">
            <a:off x="9096473" y="1348668"/>
            <a:ext cx="1126784" cy="665945"/>
          </a:xfrm>
          <a:prstGeom prst="rightArrow">
            <a:avLst>
              <a:gd name="adj1" fmla="val 50000"/>
              <a:gd name="adj2" fmla="val 48506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DB03FF6D-91E0-40D8-E5F7-B80363C9B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r="10141"/>
          <a:stretch/>
        </p:blipFill>
        <p:spPr bwMode="auto">
          <a:xfrm>
            <a:off x="4438996" y="3881856"/>
            <a:ext cx="4155791" cy="29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6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22">
            <a:extLst>
              <a:ext uri="{FF2B5EF4-FFF2-40B4-BE49-F238E27FC236}">
                <a16:creationId xmlns="" xmlns:a16="http://schemas.microsoft.com/office/drawing/2014/main" id="{F9AAE541-71A3-056B-5CA1-E59F37926E56}"/>
              </a:ext>
            </a:extLst>
          </p:cNvPr>
          <p:cNvSpPr/>
          <p:nvPr/>
        </p:nvSpPr>
        <p:spPr>
          <a:xfrm>
            <a:off x="7048040" y="686166"/>
            <a:ext cx="1565419" cy="971675"/>
          </a:xfrm>
          <a:prstGeom prst="rightArrow">
            <a:avLst>
              <a:gd name="adj1" fmla="val 50000"/>
              <a:gd name="adj2" fmla="val 48506"/>
            </a:avLst>
          </a:prstGeom>
          <a:solidFill>
            <a:srgbClr val="307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17">
            <a:extLst>
              <a:ext uri="{FF2B5EF4-FFF2-40B4-BE49-F238E27FC236}">
                <a16:creationId xmlns="" xmlns:a16="http://schemas.microsoft.com/office/drawing/2014/main" id="{1257F79D-3204-91DE-50F9-C909E0FD7201}"/>
              </a:ext>
            </a:extLst>
          </p:cNvPr>
          <p:cNvSpPr/>
          <p:nvPr/>
        </p:nvSpPr>
        <p:spPr>
          <a:xfrm rot="5400000">
            <a:off x="2794769" y="1899767"/>
            <a:ext cx="950753" cy="665945"/>
          </a:xfrm>
          <a:prstGeom prst="rightArrow">
            <a:avLst>
              <a:gd name="adj1" fmla="val 50000"/>
              <a:gd name="adj2" fmla="val 48506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CDF93AF1-28E8-0664-C5E0-9ACAF5263B3B}"/>
              </a:ext>
            </a:extLst>
          </p:cNvPr>
          <p:cNvSpPr/>
          <p:nvPr/>
        </p:nvSpPr>
        <p:spPr>
          <a:xfrm rot="10800000">
            <a:off x="498764" y="629914"/>
            <a:ext cx="7331984" cy="1321336"/>
          </a:xfrm>
          <a:prstGeom prst="parallelogram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191D7F1-DB74-4447-69C7-AC82AE5A3438}"/>
              </a:ext>
            </a:extLst>
          </p:cNvPr>
          <p:cNvSpPr/>
          <p:nvPr/>
        </p:nvSpPr>
        <p:spPr>
          <a:xfrm>
            <a:off x="-6897" y="3687092"/>
            <a:ext cx="8076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DAFDD"/>
                </a:solidFill>
                <a:latin typeface="Futura PT Book"/>
              </a:rPr>
              <a:t>Сопровождение победителей призеров участников</a:t>
            </a:r>
            <a:endParaRPr lang="ru-RU" dirty="0">
              <a:solidFill>
                <a:srgbClr val="7DAFDD"/>
              </a:solidFill>
              <a:latin typeface="Futura PT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29E506E-213D-E7F4-8B07-9F1852BD9480}"/>
              </a:ext>
            </a:extLst>
          </p:cNvPr>
          <p:cNvSpPr/>
          <p:nvPr/>
        </p:nvSpPr>
        <p:spPr>
          <a:xfrm>
            <a:off x="7515851" y="4605745"/>
            <a:ext cx="5000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B9BD5"/>
                </a:solidFill>
                <a:latin typeface="Futura PT Book" panose="020B0502020204020303" pitchFamily="34" charset="-52"/>
              </a:rPr>
              <a:t>Междисциплинарная олимпиада </a:t>
            </a:r>
          </a:p>
          <a:p>
            <a:pPr algn="ctr"/>
            <a:r>
              <a:rPr lang="ru-RU" dirty="0">
                <a:solidFill>
                  <a:srgbClr val="5B9BD5"/>
                </a:solidFill>
                <a:latin typeface="Futura PT Book" panose="020B0502020204020303" pitchFamily="34" charset="-52"/>
              </a:rPr>
              <a:t>для старшеклассников </a:t>
            </a:r>
          </a:p>
          <a:p>
            <a:pPr algn="ctr"/>
            <a:r>
              <a:rPr lang="ru-RU" dirty="0">
                <a:solidFill>
                  <a:srgbClr val="5B9BD5"/>
                </a:solidFill>
                <a:latin typeface="Futura PT Book" panose="020B0502020204020303" pitchFamily="34" charset="-52"/>
              </a:rPr>
              <a:t>«Технологическое </a:t>
            </a:r>
          </a:p>
          <a:p>
            <a:pPr algn="ctr"/>
            <a:r>
              <a:rPr lang="ru-RU" dirty="0">
                <a:solidFill>
                  <a:srgbClr val="5B9BD5"/>
                </a:solidFill>
                <a:latin typeface="Futura PT Book" panose="020B0502020204020303" pitchFamily="34" charset="-52"/>
              </a:rPr>
              <a:t>предпринимательство»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97CE6E5-B386-30C2-6B15-CA703FF8B0B3}"/>
              </a:ext>
            </a:extLst>
          </p:cNvPr>
          <p:cNvSpPr/>
          <p:nvPr/>
        </p:nvSpPr>
        <p:spPr>
          <a:xfrm>
            <a:off x="8187844" y="1951251"/>
            <a:ext cx="3656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B9BD5"/>
                </a:solidFill>
                <a:latin typeface="Futura PT Book" panose="020B0502020204020303" pitchFamily="34" charset="-52"/>
                <a:ea typeface="Calibri" panose="020F0502020204030204" pitchFamily="34" charset="0"/>
              </a:rPr>
              <a:t>вузов Томской области,</a:t>
            </a:r>
          </a:p>
          <a:p>
            <a:pPr algn="ctr"/>
            <a:r>
              <a:rPr lang="ru-RU" dirty="0">
                <a:solidFill>
                  <a:srgbClr val="5B9BD5"/>
                </a:solidFill>
                <a:latin typeface="Futura PT Book" panose="020B0502020204020303" pitchFamily="34" charset="-52"/>
                <a:ea typeface="Calibri" panose="020F0502020204030204" pitchFamily="34" charset="0"/>
              </a:rPr>
              <a:t>для школьников </a:t>
            </a:r>
            <a:endParaRPr lang="ru-RU" dirty="0">
              <a:solidFill>
                <a:srgbClr val="5B9BD5"/>
              </a:solidFill>
              <a:latin typeface="Futura PT Book" panose="020B0502020204020303" pitchFamily="34" charset="-52"/>
            </a:endParaRP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AD4C9D6-3E96-BF1A-F4B4-010A6C64CA70}"/>
              </a:ext>
            </a:extLst>
          </p:cNvPr>
          <p:cNvSpPr/>
          <p:nvPr/>
        </p:nvSpPr>
        <p:spPr>
          <a:xfrm rot="10800000">
            <a:off x="4410371" y="630580"/>
            <a:ext cx="3401545" cy="1126782"/>
          </a:xfrm>
          <a:prstGeom prst="parallelogram">
            <a:avLst/>
          </a:prstGeom>
          <a:solidFill>
            <a:srgbClr val="307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2BCA6A-CD20-DEF3-8288-EFAC62FB7795}"/>
              </a:ext>
            </a:extLst>
          </p:cNvPr>
          <p:cNvSpPr txBox="1"/>
          <p:nvPr/>
        </p:nvSpPr>
        <p:spPr>
          <a:xfrm>
            <a:off x="4410372" y="1257731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Futura PT Book" panose="020B0502020204020303" pitchFamily="34" charset="-52"/>
              </a:rPr>
              <a:t>предметов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B31D71-9442-DC5B-2FE8-F4C79FC24D21}"/>
              </a:ext>
            </a:extLst>
          </p:cNvPr>
          <p:cNvSpPr txBox="1"/>
          <p:nvPr/>
        </p:nvSpPr>
        <p:spPr>
          <a:xfrm>
            <a:off x="2090166" y="2526388"/>
            <a:ext cx="1125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5B9BD5"/>
                </a:solidFill>
                <a:latin typeface="Futura PT Book" panose="020B0502020204020303" pitchFamily="34" charset="-52"/>
              </a:rPr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9D3BB3-1265-294A-608E-7643D77FFEB3}"/>
              </a:ext>
            </a:extLst>
          </p:cNvPr>
          <p:cNvSpPr txBox="1"/>
          <p:nvPr/>
        </p:nvSpPr>
        <p:spPr>
          <a:xfrm>
            <a:off x="3433180" y="2708116"/>
            <a:ext cx="1954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7DAFDD"/>
                </a:solidFill>
                <a:latin typeface="Futura PT Book" panose="020B0502020204020303" pitchFamily="34" charset="-52"/>
              </a:rPr>
              <a:t>олимпиад</a:t>
            </a:r>
          </a:p>
          <a:p>
            <a:r>
              <a:rPr lang="ru-RU" sz="2000" dirty="0">
                <a:solidFill>
                  <a:srgbClr val="7DAFDD"/>
                </a:solidFill>
                <a:latin typeface="Futura PT Book" panose="020B0502020204020303" pitchFamily="34" charset="-52"/>
              </a:rPr>
              <a:t>вузов-партнеров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023B2C4-6F0E-B7FD-D224-832AC6DD1EF1}"/>
              </a:ext>
            </a:extLst>
          </p:cNvPr>
          <p:cNvSpPr/>
          <p:nvPr/>
        </p:nvSpPr>
        <p:spPr>
          <a:xfrm>
            <a:off x="4879072" y="679276"/>
            <a:ext cx="80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07BE418-13ED-11E7-047F-C41B76D294E4}"/>
              </a:ext>
            </a:extLst>
          </p:cNvPr>
          <p:cNvSpPr txBox="1"/>
          <p:nvPr/>
        </p:nvSpPr>
        <p:spPr>
          <a:xfrm>
            <a:off x="5987727" y="1257731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Futura PT Book" panose="020B0502020204020303" pitchFamily="34" charset="-52"/>
              </a:rPr>
              <a:t>профилей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7CC0112-57F0-DDC2-FD78-D75B9DCD8BDA}"/>
              </a:ext>
            </a:extLst>
          </p:cNvPr>
          <p:cNvSpPr/>
          <p:nvPr/>
        </p:nvSpPr>
        <p:spPr>
          <a:xfrm>
            <a:off x="6360209" y="670817"/>
            <a:ext cx="415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7B77BE6-1746-8896-7D46-2EA8116776D8}"/>
              </a:ext>
            </a:extLst>
          </p:cNvPr>
          <p:cNvSpPr/>
          <p:nvPr/>
        </p:nvSpPr>
        <p:spPr>
          <a:xfrm>
            <a:off x="929400" y="703599"/>
            <a:ext cx="3715322" cy="73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Олимпиады ТГУ</a:t>
            </a:r>
          </a:p>
        </p:txBody>
      </p:sp>
      <p:pic>
        <p:nvPicPr>
          <p:cNvPr id="24" name="Picture 4" descr="Взаимодействие с регионами-членами АИРР">
            <a:extLst>
              <a:ext uri="{FF2B5EF4-FFF2-40B4-BE49-F238E27FC236}">
                <a16:creationId xmlns="" xmlns:a16="http://schemas.microsoft.com/office/drawing/2014/main" id="{1C2D1D73-95A4-1F3C-57BE-91698B8C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86" y="3062057"/>
            <a:ext cx="2900133" cy="11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FCF5919-F9FB-EFDC-AB76-F14092F17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41" y="722587"/>
            <a:ext cx="2385001" cy="97429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191D7F1-DB74-4447-69C7-AC82AE5A3438}"/>
              </a:ext>
            </a:extLst>
          </p:cNvPr>
          <p:cNvSpPr/>
          <p:nvPr/>
        </p:nvSpPr>
        <p:spPr>
          <a:xfrm>
            <a:off x="783770" y="3871757"/>
            <a:ext cx="7292305" cy="44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23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102" y="428404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Book"/>
              </a:rPr>
              <a:t>консультирование по выбору оптимального набора</a:t>
            </a:r>
          </a:p>
          <a:p>
            <a:pPr marL="273050"/>
            <a:r>
              <a:rPr lang="ru-RU" dirty="0">
                <a:latin typeface="Futura PT Book"/>
              </a:rPr>
              <a:t>направлений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Book"/>
              </a:rPr>
              <a:t>тренировочные сессии по подготовке к заключительным этапам олимпиад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Book"/>
              </a:rPr>
              <a:t>тренировочная сессия по подготовке к ЕГЭ</a:t>
            </a:r>
          </a:p>
        </p:txBody>
      </p:sp>
    </p:spTree>
    <p:extLst>
      <p:ext uri="{BB962C8B-B14F-4D97-AF65-F5344CB8AC3E}">
        <p14:creationId xmlns:p14="http://schemas.microsoft.com/office/powerpoint/2010/main" val="320072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CDF93AF1-28E8-0664-C5E0-9ACAF5263B3B}"/>
              </a:ext>
            </a:extLst>
          </p:cNvPr>
          <p:cNvSpPr/>
          <p:nvPr/>
        </p:nvSpPr>
        <p:spPr>
          <a:xfrm rot="10800000">
            <a:off x="586369" y="414733"/>
            <a:ext cx="7482810" cy="1482968"/>
          </a:xfrm>
          <a:prstGeom prst="parallelogram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191D7F1-DB74-4447-69C7-AC82AE5A3438}"/>
              </a:ext>
            </a:extLst>
          </p:cNvPr>
          <p:cNvSpPr/>
          <p:nvPr/>
        </p:nvSpPr>
        <p:spPr>
          <a:xfrm>
            <a:off x="0" y="2695427"/>
            <a:ext cx="8076076" cy="363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Зачисление в университет без экзаменов (300 баллов);</a:t>
            </a:r>
          </a:p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Получение 100 баллов по предмету (в вузы РФ);</a:t>
            </a:r>
          </a:p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Квота правительства РФ (для иностранных граждан);</a:t>
            </a:r>
          </a:p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баллы в портфолио (в вузы РФ);</a:t>
            </a:r>
          </a:p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Ректорская стипендия ТГУ до 20 тысяч рублей;</a:t>
            </a:r>
          </a:p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Действие диплома олимпиады – 4 года (с 8 по 11 класс).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23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7B77BE6-1746-8896-7D46-2EA8116776D8}"/>
              </a:ext>
            </a:extLst>
          </p:cNvPr>
          <p:cNvSpPr/>
          <p:nvPr/>
        </p:nvSpPr>
        <p:spPr>
          <a:xfrm>
            <a:off x="1920937" y="414732"/>
            <a:ext cx="4813673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Олимпиады ТГУ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Бонусы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F25F3C-BFAD-96A2-B192-205D25BB5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94" y="3429000"/>
            <a:ext cx="2450432" cy="2450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C645B5-D915-BDE7-602F-339424B988CE}"/>
              </a:ext>
            </a:extLst>
          </p:cNvPr>
          <p:cNvSpPr txBox="1"/>
          <p:nvPr/>
        </p:nvSpPr>
        <p:spPr>
          <a:xfrm>
            <a:off x="8371793" y="2556301"/>
            <a:ext cx="3441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5B9BD5"/>
                </a:solidFill>
                <a:latin typeface="Futura PT Book" panose="020B0502020204020303" pitchFamily="34" charset="-52"/>
              </a:rPr>
              <a:t>olymp.tsu.ru</a:t>
            </a:r>
            <a:endParaRPr lang="ru-RU" sz="4800" b="1" dirty="0">
              <a:solidFill>
                <a:srgbClr val="5B9BD5"/>
              </a:solidFill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109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023B2C4-6F0E-B7FD-D224-832AC6DD1EF1}"/>
              </a:ext>
            </a:extLst>
          </p:cNvPr>
          <p:cNvSpPr/>
          <p:nvPr/>
        </p:nvSpPr>
        <p:spPr>
          <a:xfrm>
            <a:off x="4879072" y="679276"/>
            <a:ext cx="80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11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7CC0112-57F0-DDC2-FD78-D75B9DCD8BDA}"/>
              </a:ext>
            </a:extLst>
          </p:cNvPr>
          <p:cNvSpPr/>
          <p:nvPr/>
        </p:nvSpPr>
        <p:spPr>
          <a:xfrm>
            <a:off x="6360209" y="670817"/>
            <a:ext cx="415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7B77BE6-1746-8896-7D46-2EA8116776D8}"/>
              </a:ext>
            </a:extLst>
          </p:cNvPr>
          <p:cNvSpPr/>
          <p:nvPr/>
        </p:nvSpPr>
        <p:spPr>
          <a:xfrm>
            <a:off x="924103" y="479404"/>
            <a:ext cx="3715322" cy="73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Олимпиады ТГУ</a:t>
            </a:r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92D170B2-EB71-9B55-3D9A-F3C66E77F9B5}"/>
              </a:ext>
            </a:extLst>
          </p:cNvPr>
          <p:cNvSpPr/>
          <p:nvPr/>
        </p:nvSpPr>
        <p:spPr>
          <a:xfrm rot="10800000">
            <a:off x="489682" y="254082"/>
            <a:ext cx="8798696" cy="1402279"/>
          </a:xfrm>
          <a:prstGeom prst="parallelogram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DA55434-E2E6-8DBD-6620-AC55125B3BA6}"/>
              </a:ext>
            </a:extLst>
          </p:cNvPr>
          <p:cNvSpPr/>
          <p:nvPr/>
        </p:nvSpPr>
        <p:spPr>
          <a:xfrm>
            <a:off x="874533" y="482934"/>
            <a:ext cx="8009078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bg1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«Правильный выбор»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23CB0B-BDDE-EECD-30D1-75D3E4F11726}"/>
              </a:ext>
            </a:extLst>
          </p:cNvPr>
          <p:cNvSpPr/>
          <p:nvPr/>
        </p:nvSpPr>
        <p:spPr>
          <a:xfrm>
            <a:off x="414898" y="3106877"/>
            <a:ext cx="8468713" cy="366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День абитуриента;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Акция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«Готовимся к поступлению»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«Ближе к профессии – ближе к мечте!»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День открытых дверей;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Каникулы в ТГУ;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площадки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«Я в ТГУ»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Акция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«Ночь абитуриентов»;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«ТГУ целый мир»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«Шаг вперед»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8C9F86-C50C-4969-4982-580A6ABA3F10}"/>
              </a:ext>
            </a:extLst>
          </p:cNvPr>
          <p:cNvSpPr txBox="1"/>
          <p:nvPr/>
        </p:nvSpPr>
        <p:spPr>
          <a:xfrm>
            <a:off x="489682" y="1781455"/>
            <a:ext cx="863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DAFDD"/>
                </a:solidFill>
                <a:latin typeface="Futura PT Book" panose="020B0502020204020303" pitchFamily="34" charset="-52"/>
              </a:rPr>
              <a:t>Программа по сопровождению профессионального самоопределения и образовательного </a:t>
            </a:r>
            <a:endParaRPr lang="en-US" sz="2400" dirty="0">
              <a:solidFill>
                <a:srgbClr val="7DAFDD"/>
              </a:solidFill>
              <a:latin typeface="Futura PT Book" panose="020B0502020204020303" pitchFamily="34" charset="-52"/>
            </a:endParaRPr>
          </a:p>
          <a:p>
            <a:r>
              <a:rPr lang="ru-RU" sz="2400" dirty="0">
                <a:solidFill>
                  <a:srgbClr val="7DAFDD"/>
                </a:solidFill>
                <a:latin typeface="Futura PT Book" panose="020B0502020204020303" pitchFamily="34" charset="-52"/>
              </a:rPr>
              <a:t>выбора абитуриентов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27AF52-BBCE-1DDB-3368-543456927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66" y="1718404"/>
            <a:ext cx="3849433" cy="25697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40E636-922E-8002-505A-D730D2EEB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66" y="4288202"/>
            <a:ext cx="3849434" cy="25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7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5A0D7F-F383-A5AE-1BAB-E608E2810E89}"/>
              </a:ext>
            </a:extLst>
          </p:cNvPr>
          <p:cNvSpPr/>
          <p:nvPr/>
        </p:nvSpPr>
        <p:spPr>
          <a:xfrm>
            <a:off x="1591294" y="205607"/>
            <a:ext cx="9037122" cy="92731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D1C2C2F-5DA5-4201-0C2E-4CFE54823913}"/>
              </a:ext>
            </a:extLst>
          </p:cNvPr>
          <p:cNvCxnSpPr/>
          <p:nvPr/>
        </p:nvCxnSpPr>
        <p:spPr>
          <a:xfrm>
            <a:off x="0" y="715586"/>
            <a:ext cx="12192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6AB9E7-7C36-6EE9-F133-BE68DECE8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838"/>
            <a:ext cx="9144000" cy="73571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Futura PT Book" panose="020B0502020204020303" pitchFamily="34" charset="-52"/>
              </a:rPr>
              <a:t>Мероприятия факультетов и учебных институтов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DA75A17-D697-067F-9082-46966B4F31B9}"/>
              </a:ext>
            </a:extLst>
          </p:cNvPr>
          <p:cNvSpPr/>
          <p:nvPr/>
        </p:nvSpPr>
        <p:spPr>
          <a:xfrm>
            <a:off x="5095762" y="2478505"/>
            <a:ext cx="8893419" cy="3305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Школа молодого журналиста;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«Нужные слова»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err="1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Медиафестиваль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«Солнечный парус»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Писательская мастерская;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Я на ФИЯ;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«Круговая тренировка по научному»</a:t>
            </a: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Экскурсия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«Радиофизика вокруг нас»;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Фестиваль инженерных идей </a:t>
            </a:r>
            <a:r>
              <a:rPr lang="ru-RU" sz="2200" b="1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«Техно ТГУ».</a:t>
            </a:r>
            <a:endParaRPr lang="ru-RU" sz="22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7E45C12-31B2-7D69-F0B0-9B9238941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926"/>
            <a:ext cx="4279125" cy="28533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A657ED-4558-2002-380C-11D5CF324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044233"/>
            <a:ext cx="4279122" cy="28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5A0D7F-F383-A5AE-1BAB-E608E2810E89}"/>
              </a:ext>
            </a:extLst>
          </p:cNvPr>
          <p:cNvSpPr/>
          <p:nvPr/>
        </p:nvSpPr>
        <p:spPr>
          <a:xfrm>
            <a:off x="1760248" y="205607"/>
            <a:ext cx="8671504" cy="92731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D1C2C2F-5DA5-4201-0C2E-4CFE54823913}"/>
              </a:ext>
            </a:extLst>
          </p:cNvPr>
          <p:cNvCxnSpPr/>
          <p:nvPr/>
        </p:nvCxnSpPr>
        <p:spPr>
          <a:xfrm>
            <a:off x="0" y="715586"/>
            <a:ext cx="12192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6AB9E7-7C36-6EE9-F133-BE68DECE8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838"/>
            <a:ext cx="9144000" cy="73571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PT Book" panose="020B0502020204020303" pitchFamily="34" charset="-52"/>
              </a:rPr>
              <a:t>Ученые в школы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DA75A17-D697-067F-9082-46966B4F31B9}"/>
              </a:ext>
            </a:extLst>
          </p:cNvPr>
          <p:cNvSpPr/>
          <p:nvPr/>
        </p:nvSpPr>
        <p:spPr>
          <a:xfrm>
            <a:off x="-1752600" y="2146515"/>
            <a:ext cx="10126952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5B9BD5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Научно-популярные лекции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5B9BD5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от исследователей ММФ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A4F19F7-F447-CC80-AA48-EBC516E0DF70}"/>
              </a:ext>
            </a:extLst>
          </p:cNvPr>
          <p:cNvSpPr/>
          <p:nvPr/>
        </p:nvSpPr>
        <p:spPr>
          <a:xfrm>
            <a:off x="0" y="3307807"/>
            <a:ext cx="7504068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Выезд в школу по запросу</a:t>
            </a:r>
          </a:p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Темы на выбор</a:t>
            </a:r>
          </a:p>
          <a:p>
            <a:pPr marL="7429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Математика простыми словами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DEEA810-66D3-EDBF-F344-3E79F9324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/>
          <a:stretch/>
        </p:blipFill>
        <p:spPr>
          <a:xfrm>
            <a:off x="6255423" y="1752600"/>
            <a:ext cx="593657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5A0D7F-F383-A5AE-1BAB-E608E2810E89}"/>
              </a:ext>
            </a:extLst>
          </p:cNvPr>
          <p:cNvSpPr/>
          <p:nvPr/>
        </p:nvSpPr>
        <p:spPr>
          <a:xfrm>
            <a:off x="1760248" y="205607"/>
            <a:ext cx="8671504" cy="92731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D1C2C2F-5DA5-4201-0C2E-4CFE54823913}"/>
              </a:ext>
            </a:extLst>
          </p:cNvPr>
          <p:cNvCxnSpPr/>
          <p:nvPr/>
        </p:nvCxnSpPr>
        <p:spPr>
          <a:xfrm>
            <a:off x="0" y="715586"/>
            <a:ext cx="12192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6AB9E7-7C36-6EE9-F133-BE68DECE8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838"/>
            <a:ext cx="9144000" cy="735719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Futura PT Book" panose="020B0502020204020303" pitchFamily="34" charset="-52"/>
              </a:rPr>
              <a:t>ГеоШкола</a:t>
            </a:r>
            <a:endParaRPr lang="ru-RU" sz="4000" dirty="0">
              <a:solidFill>
                <a:schemeClr val="bg1"/>
              </a:solidFill>
              <a:latin typeface="Futura PT Book" panose="020B0502020204020303" pitchFamily="3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DA75A17-D697-067F-9082-46966B4F31B9}"/>
              </a:ext>
            </a:extLst>
          </p:cNvPr>
          <p:cNvSpPr/>
          <p:nvPr/>
        </p:nvSpPr>
        <p:spPr>
          <a:xfrm>
            <a:off x="1252670" y="1208927"/>
            <a:ext cx="1012695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5B9BD5"/>
                </a:solidFill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Программа естественно-научного профиля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A4F19F7-F447-CC80-AA48-EBC516E0DF70}"/>
              </a:ext>
            </a:extLst>
          </p:cNvPr>
          <p:cNvSpPr/>
          <p:nvPr/>
        </p:nvSpPr>
        <p:spPr>
          <a:xfrm>
            <a:off x="0" y="4449601"/>
            <a:ext cx="60843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Геологический;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Географический;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Туристический;</a:t>
            </a:r>
          </a:p>
          <a:p>
            <a:pPr marL="457200">
              <a:spcAft>
                <a:spcPts val="0"/>
              </a:spcAft>
            </a:pPr>
            <a:endParaRPr lang="ru-RU" sz="20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014A9E-7780-7EE3-2624-4A0D92ACE679}"/>
              </a:ext>
            </a:extLst>
          </p:cNvPr>
          <p:cNvSpPr txBox="1"/>
          <p:nvPr/>
        </p:nvSpPr>
        <p:spPr>
          <a:xfrm>
            <a:off x="1272829" y="3266046"/>
            <a:ext cx="319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078BA"/>
                </a:solidFill>
                <a:latin typeface="Futura PT Book" panose="020B0502020204020303" pitchFamily="34" charset="-52"/>
              </a:rPr>
              <a:t>«Третья от солнца»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F348AE-A989-C85C-3488-6914B4471FD7}"/>
              </a:ext>
            </a:extLst>
          </p:cNvPr>
          <p:cNvSpPr txBox="1"/>
          <p:nvPr/>
        </p:nvSpPr>
        <p:spPr>
          <a:xfrm>
            <a:off x="6606885" y="3286618"/>
            <a:ext cx="493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078BA"/>
                </a:solidFill>
                <a:latin typeface="Futura PT Book" panose="020B0502020204020303" pitchFamily="34" charset="-52"/>
              </a:rPr>
              <a:t>«Законы природы безгласны»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DB9FC2-D45B-60EB-9E9D-EBC67ED76A23}"/>
              </a:ext>
            </a:extLst>
          </p:cNvPr>
          <p:cNvSpPr/>
          <p:nvPr/>
        </p:nvSpPr>
        <p:spPr>
          <a:xfrm>
            <a:off x="5945761" y="4419609"/>
            <a:ext cx="60843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Геологический;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Географический;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Туристический;</a:t>
            </a:r>
          </a:p>
          <a:p>
            <a:pPr marL="457200">
              <a:spcAft>
                <a:spcPts val="0"/>
              </a:spcAft>
            </a:pPr>
            <a:endParaRPr lang="ru-RU" sz="2000" dirty="0">
              <a:latin typeface="Futura PT Book" panose="020B050202020402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806A00-930F-472B-6AD5-96AC639BDACD}"/>
              </a:ext>
            </a:extLst>
          </p:cNvPr>
          <p:cNvSpPr txBox="1"/>
          <p:nvPr/>
        </p:nvSpPr>
        <p:spPr>
          <a:xfrm>
            <a:off x="743214" y="1939840"/>
            <a:ext cx="555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DAFDD"/>
                </a:solidFill>
                <a:latin typeface="Futura PT Book" panose="020B0502020204020303" pitchFamily="34" charset="-52"/>
              </a:rPr>
              <a:t>Регистрация до 20 февраля 2023 года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68FA18-1DD6-D8CF-B11E-AE8FB2F2D1A0}"/>
              </a:ext>
            </a:extLst>
          </p:cNvPr>
          <p:cNvSpPr txBox="1"/>
          <p:nvPr/>
        </p:nvSpPr>
        <p:spPr>
          <a:xfrm>
            <a:off x="743214" y="2539439"/>
            <a:ext cx="6371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DAFDD"/>
                </a:solidFill>
                <a:latin typeface="Futura PT Book" panose="020B0502020204020303" pitchFamily="34" charset="-52"/>
              </a:rPr>
              <a:t>Обучение с 27 февраля по 29 мая 2023 года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AC1CFCE-F7C9-1E24-D4F1-4ABA45E9B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7" y="4009846"/>
            <a:ext cx="1895741" cy="18957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C38AF9-CD9B-05A1-9F68-0BC2675EC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81" y="4009846"/>
            <a:ext cx="1895741" cy="18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65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431</Words>
  <Application>Microsoft Office PowerPoint</Application>
  <PresentationFormat>Произвольный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Программа по сопровождению талантливой молодёжи «Олимпиадный центр ТГУ»</vt:lpstr>
      <vt:lpstr>Презентация PowerPoint</vt:lpstr>
      <vt:lpstr>Презентация PowerPoint</vt:lpstr>
      <vt:lpstr>Презентация PowerPoint</vt:lpstr>
      <vt:lpstr>Мероприятия факультетов и учебных институтов</vt:lpstr>
      <vt:lpstr>Ученые в школы</vt:lpstr>
      <vt:lpstr>ГеоШкола</vt:lpstr>
      <vt:lpstr>Физики Математики Астрономии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</dc:title>
  <dc:creator>Polly Efimova</dc:creator>
  <cp:lastModifiedBy>Admin</cp:lastModifiedBy>
  <cp:revision>20</cp:revision>
  <dcterms:created xsi:type="dcterms:W3CDTF">2022-10-06T02:35:05Z</dcterms:created>
  <dcterms:modified xsi:type="dcterms:W3CDTF">2023-02-02T07:37:22Z</dcterms:modified>
</cp:coreProperties>
</file>